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</p:sldIdLst>
  <p:sldSz cx="4610100" cy="3460750"/>
  <p:notesSz cx="4610100" cy="346075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212" d="100"/>
          <a:sy n="212" d="100"/>
        </p:scale>
        <p:origin x="1776" y="15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presProps" Target="pres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theme" Target="theme/theme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45757" y="1072832"/>
            <a:ext cx="3918585" cy="72675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691515" y="1938020"/>
            <a:ext cx="3227070" cy="8651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11/6/2019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5" dirty="0"/>
              <a:t>‹#›</a:t>
            </a:fld>
            <a:r>
              <a:rPr spc="-95" dirty="0"/>
              <a:t> </a:t>
            </a:r>
            <a:r>
              <a:rPr spc="-5" dirty="0"/>
              <a:t>/</a:t>
            </a:r>
            <a:r>
              <a:rPr spc="-95" dirty="0"/>
              <a:t> </a:t>
            </a:r>
            <a:r>
              <a:rPr spc="-5" dirty="0"/>
              <a:t>128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11/6/2019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5" dirty="0"/>
              <a:t>‹#›</a:t>
            </a:fld>
            <a:r>
              <a:rPr spc="-95" dirty="0"/>
              <a:t> </a:t>
            </a:r>
            <a:r>
              <a:rPr spc="-5" dirty="0"/>
              <a:t>/</a:t>
            </a:r>
            <a:r>
              <a:rPr spc="-95" dirty="0"/>
              <a:t> </a:t>
            </a:r>
            <a:r>
              <a:rPr spc="-5" dirty="0"/>
              <a:t>128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230505" y="795972"/>
            <a:ext cx="2005393" cy="22840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2374201" y="795972"/>
            <a:ext cx="2005393" cy="22840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11/6/2019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5" dirty="0"/>
              <a:t>‹#›</a:t>
            </a:fld>
            <a:r>
              <a:rPr spc="-95" dirty="0"/>
              <a:t> </a:t>
            </a:r>
            <a:r>
              <a:rPr spc="-5" dirty="0"/>
              <a:t>/</a:t>
            </a:r>
            <a:r>
              <a:rPr spc="-95" dirty="0"/>
              <a:t> </a:t>
            </a:r>
            <a:r>
              <a:rPr spc="-5" dirty="0"/>
              <a:t>128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11/6/2019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5" dirty="0"/>
              <a:t>‹#›</a:t>
            </a:fld>
            <a:r>
              <a:rPr spc="-95" dirty="0"/>
              <a:t> </a:t>
            </a:r>
            <a:r>
              <a:rPr spc="-5" dirty="0"/>
              <a:t>/</a:t>
            </a:r>
            <a:r>
              <a:rPr spc="-95" dirty="0"/>
              <a:t> </a:t>
            </a:r>
            <a:r>
              <a:rPr spc="-5" dirty="0"/>
              <a:t>128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11/6/2019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5" dirty="0"/>
              <a:t>‹#›</a:t>
            </a:fld>
            <a:r>
              <a:rPr spc="-95" dirty="0"/>
              <a:t> </a:t>
            </a:r>
            <a:r>
              <a:rPr spc="-5" dirty="0"/>
              <a:t>/</a:t>
            </a:r>
            <a:r>
              <a:rPr spc="-95" dirty="0"/>
              <a:t> </a:t>
            </a:r>
            <a:r>
              <a:rPr spc="-5" dirty="0"/>
              <a:t>128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59994" y="1041590"/>
            <a:ext cx="3890111" cy="37591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30505" y="795972"/>
            <a:ext cx="4149090" cy="22840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1567434" y="3218497"/>
            <a:ext cx="1475232" cy="1730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230505" y="3218497"/>
            <a:ext cx="1060323" cy="1730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11/6/2019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4236529" y="3344092"/>
            <a:ext cx="308610" cy="1193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5" dirty="0"/>
              <a:t>‹#›</a:t>
            </a:fld>
            <a:r>
              <a:rPr spc="-95" dirty="0"/>
              <a:t> </a:t>
            </a:r>
            <a:r>
              <a:rPr spc="-5" dirty="0"/>
              <a:t>/</a:t>
            </a:r>
            <a:r>
              <a:rPr spc="-95" dirty="0"/>
              <a:t> </a:t>
            </a:r>
            <a:r>
              <a:rPr spc="-5" dirty="0"/>
              <a:t>128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paul.vesey@lit.ie" TargetMode="External"/><Relationship Id="rId2" Type="http://schemas.openxmlformats.org/officeDocument/2006/relationships/slide" Target="slide128.xml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y@lit.ie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4" Type="http://schemas.openxmlformats.org/officeDocument/2006/relationships/slide" Target="slide77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4" Type="http://schemas.openxmlformats.org/officeDocument/2006/relationships/slide" Target="slide77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3.jpg"/><Relationship Id="rId4" Type="http://schemas.openxmlformats.org/officeDocument/2006/relationships/slide" Target="slide10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4.jpg"/><Relationship Id="rId4" Type="http://schemas.openxmlformats.org/officeDocument/2006/relationships/slide" Target="slide10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5.jpg"/><Relationship Id="rId4" Type="http://schemas.openxmlformats.org/officeDocument/2006/relationships/slide" Target="slide10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5.jpg"/><Relationship Id="rId4" Type="http://schemas.openxmlformats.org/officeDocument/2006/relationships/slide" Target="slide10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6.jpg"/><Relationship Id="rId4" Type="http://schemas.openxmlformats.org/officeDocument/2006/relationships/slide" Target="slide10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7.jpg"/><Relationship Id="rId4" Type="http://schemas.openxmlformats.org/officeDocument/2006/relationships/slide" Target="slide10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8.jpg"/><Relationship Id="rId4" Type="http://schemas.openxmlformats.org/officeDocument/2006/relationships/slide" Target="slide10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9.jpg"/><Relationship Id="rId4" Type="http://schemas.openxmlformats.org/officeDocument/2006/relationships/slide" Target="slide10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jp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0.jpg"/><Relationship Id="rId4" Type="http://schemas.openxmlformats.org/officeDocument/2006/relationships/slide" Target="slide10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1.jpg"/><Relationship Id="rId4" Type="http://schemas.openxmlformats.org/officeDocument/2006/relationships/slide" Target="slide10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2.jpg"/><Relationship Id="rId4" Type="http://schemas.openxmlformats.org/officeDocument/2006/relationships/slide" Target="slide10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3.jpg"/><Relationship Id="rId4" Type="http://schemas.openxmlformats.org/officeDocument/2006/relationships/slide" Target="slide10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4.jpg"/><Relationship Id="rId4" Type="http://schemas.openxmlformats.org/officeDocument/2006/relationships/slide" Target="slide10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4" Type="http://schemas.openxmlformats.org/officeDocument/2006/relationships/slide" Target="slide10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4" Type="http://schemas.openxmlformats.org/officeDocument/2006/relationships/slide" Target="slide10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4" Type="http://schemas.openxmlformats.org/officeDocument/2006/relationships/slide" Target="slide10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4" Type="http://schemas.openxmlformats.org/officeDocument/2006/relationships/slide" Target="slide10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4" Type="http://schemas.openxmlformats.org/officeDocument/2006/relationships/slide" Target="slide10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jp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4" Type="http://schemas.openxmlformats.org/officeDocument/2006/relationships/slide" Target="slide10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4" Type="http://schemas.openxmlformats.org/officeDocument/2006/relationships/slide" Target="slide10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4" Type="http://schemas.openxmlformats.org/officeDocument/2006/relationships/slide" Target="slide10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4" Type="http://schemas.openxmlformats.org/officeDocument/2006/relationships/slide" Target="slide10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4" Type="http://schemas.openxmlformats.org/officeDocument/2006/relationships/slide" Target="slide10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4" Type="http://schemas.openxmlformats.org/officeDocument/2006/relationships/slide" Target="slide10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4" Type="http://schemas.openxmlformats.org/officeDocument/2006/relationships/slide" Target="slide10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4" Type="http://schemas.openxmlformats.org/officeDocument/2006/relationships/slide" Target="slide10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4" Type="http://schemas.openxmlformats.org/officeDocument/2006/relationships/slide" Target="slide10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5.jpg"/><Relationship Id="rId4" Type="http://schemas.openxmlformats.org/officeDocument/2006/relationships/slide" Target="slide3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4" Type="http://schemas.openxmlformats.org/officeDocument/2006/relationships/slide" Target="slide3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4" Type="http://schemas.openxmlformats.org/officeDocument/2006/relationships/slide" Target="slide3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4" Type="http://schemas.openxmlformats.org/officeDocument/2006/relationships/slide" Target="slide3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4" Type="http://schemas.openxmlformats.org/officeDocument/2006/relationships/slide" Target="slide3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4" Type="http://schemas.openxmlformats.org/officeDocument/2006/relationships/slide" Target="slide3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4" Type="http://schemas.openxmlformats.org/officeDocument/2006/relationships/slide" Target="slide3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6.jpg"/><Relationship Id="rId4" Type="http://schemas.openxmlformats.org/officeDocument/2006/relationships/slide" Target="slide3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6.jpg"/><Relationship Id="rId4" Type="http://schemas.openxmlformats.org/officeDocument/2006/relationships/slide" Target="slide3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4" Type="http://schemas.openxmlformats.org/officeDocument/2006/relationships/slide" Target="slide3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.jpg"/><Relationship Id="rId4" Type="http://schemas.openxmlformats.org/officeDocument/2006/relationships/slide" Target="slide3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4" Type="http://schemas.openxmlformats.org/officeDocument/2006/relationships/slide" Target="slide3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7.jpg"/><Relationship Id="rId4" Type="http://schemas.openxmlformats.org/officeDocument/2006/relationships/slide" Target="slide3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4" Type="http://schemas.openxmlformats.org/officeDocument/2006/relationships/slide" Target="slide3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4" Type="http://schemas.openxmlformats.org/officeDocument/2006/relationships/slide" Target="slide3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8.jpg"/><Relationship Id="rId4" Type="http://schemas.openxmlformats.org/officeDocument/2006/relationships/slide" Target="slide3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9.jpg"/><Relationship Id="rId4" Type="http://schemas.openxmlformats.org/officeDocument/2006/relationships/slide" Target="slide3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0.jpg"/><Relationship Id="rId4" Type="http://schemas.openxmlformats.org/officeDocument/2006/relationships/slide" Target="slide3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4" Type="http://schemas.openxmlformats.org/officeDocument/2006/relationships/slide" Target="slide3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5.jpg"/><Relationship Id="rId4" Type="http://schemas.openxmlformats.org/officeDocument/2006/relationships/slide" Target="slide3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1.jpg"/><Relationship Id="rId4" Type="http://schemas.openxmlformats.org/officeDocument/2006/relationships/slide" Target="slide5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1.jpg"/><Relationship Id="rId4" Type="http://schemas.openxmlformats.org/officeDocument/2006/relationships/slide" Target="slide5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1.jpg"/><Relationship Id="rId4" Type="http://schemas.openxmlformats.org/officeDocument/2006/relationships/slide" Target="slide5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4" Type="http://schemas.openxmlformats.org/officeDocument/2006/relationships/slide" Target="slide5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2.jpg"/><Relationship Id="rId4" Type="http://schemas.openxmlformats.org/officeDocument/2006/relationships/slide" Target="slide5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5.jpg"/><Relationship Id="rId4" Type="http://schemas.openxmlformats.org/officeDocument/2006/relationships/slide" Target="slide5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3.jpg"/><Relationship Id="rId4" Type="http://schemas.openxmlformats.org/officeDocument/2006/relationships/slide" Target="slide59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4" Type="http://schemas.openxmlformats.org/officeDocument/2006/relationships/slide" Target="slide59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4" Type="http://schemas.openxmlformats.org/officeDocument/2006/relationships/slide" Target="slide59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4" Type="http://schemas.openxmlformats.org/officeDocument/2006/relationships/slide" Target="slide59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4.jpg"/><Relationship Id="rId4" Type="http://schemas.openxmlformats.org/officeDocument/2006/relationships/slide" Target="slide59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4" Type="http://schemas.openxmlformats.org/officeDocument/2006/relationships/slide" Target="slide59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4" Type="http://schemas.openxmlformats.org/officeDocument/2006/relationships/slide" Target="slide59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4" Type="http://schemas.openxmlformats.org/officeDocument/2006/relationships/slide" Target="slide59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5.jpg"/><Relationship Id="rId4" Type="http://schemas.openxmlformats.org/officeDocument/2006/relationships/slide" Target="slide59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4" Type="http://schemas.openxmlformats.org/officeDocument/2006/relationships/slide" Target="slide5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4" Type="http://schemas.openxmlformats.org/officeDocument/2006/relationships/slide" Target="slide59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4" Type="http://schemas.openxmlformats.org/officeDocument/2006/relationships/slide" Target="slide59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4" Type="http://schemas.openxmlformats.org/officeDocument/2006/relationships/slide" Target="slide59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4" Type="http://schemas.openxmlformats.org/officeDocument/2006/relationships/slide" Target="slide59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6.jpg"/><Relationship Id="rId4" Type="http://schemas.openxmlformats.org/officeDocument/2006/relationships/slide" Target="slide59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4" Type="http://schemas.openxmlformats.org/officeDocument/2006/relationships/slide" Target="slide59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4" Type="http://schemas.openxmlformats.org/officeDocument/2006/relationships/slide" Target="slide59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4" Type="http://schemas.openxmlformats.org/officeDocument/2006/relationships/slide" Target="slide7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4" Type="http://schemas.openxmlformats.org/officeDocument/2006/relationships/slide" Target="slide7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4" Type="http://schemas.openxmlformats.org/officeDocument/2006/relationships/slide" Target="slide7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4" Type="http://schemas.openxmlformats.org/officeDocument/2006/relationships/slide" Target="slide7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4" Type="http://schemas.openxmlformats.org/officeDocument/2006/relationships/slide" Target="slide7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4" Type="http://schemas.openxmlformats.org/officeDocument/2006/relationships/slide" Target="slide77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7.jpg"/><Relationship Id="rId4" Type="http://schemas.openxmlformats.org/officeDocument/2006/relationships/slide" Target="slide77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8.jpg"/><Relationship Id="rId4" Type="http://schemas.openxmlformats.org/officeDocument/2006/relationships/slide" Target="slide77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9.jpg"/><Relationship Id="rId4" Type="http://schemas.openxmlformats.org/officeDocument/2006/relationships/slide" Target="slide77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0.jpg"/><Relationship Id="rId4" Type="http://schemas.openxmlformats.org/officeDocument/2006/relationships/slide" Target="slide77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1.jpg"/><Relationship Id="rId4" Type="http://schemas.openxmlformats.org/officeDocument/2006/relationships/slide" Target="slide77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4" Type="http://schemas.openxmlformats.org/officeDocument/2006/relationships/slide" Target="slide77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4" Type="http://schemas.openxmlformats.org/officeDocument/2006/relationships/slide" Target="slide7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4" Type="http://schemas.openxmlformats.org/officeDocument/2006/relationships/slide" Target="slide77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4" Type="http://schemas.openxmlformats.org/officeDocument/2006/relationships/slide" Target="slide77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4" Type="http://schemas.openxmlformats.org/officeDocument/2006/relationships/slide" Target="slide77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4" Type="http://schemas.openxmlformats.org/officeDocument/2006/relationships/slide" Target="slide77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4" Type="http://schemas.openxmlformats.org/officeDocument/2006/relationships/slide" Target="slide77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4" Type="http://schemas.openxmlformats.org/officeDocument/2006/relationships/slide" Target="slide77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2.jpg"/><Relationship Id="rId4" Type="http://schemas.openxmlformats.org/officeDocument/2006/relationships/slide" Target="slide77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4" Type="http://schemas.openxmlformats.org/officeDocument/2006/relationships/slide" Target="slide77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4" Type="http://schemas.openxmlformats.org/officeDocument/2006/relationships/slide" Target="slide77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4" Type="http://schemas.openxmlformats.org/officeDocument/2006/relationships/slide" Target="slide7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0"/>
            <a:ext cx="4608195" cy="14414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2286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18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143916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191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59994" y="1041590"/>
            <a:ext cx="3888104" cy="375920"/>
          </a:xfrm>
          <a:prstGeom prst="rect">
            <a:avLst/>
          </a:prstGeom>
          <a:solidFill>
            <a:srgbClr val="3333B2"/>
          </a:solidFill>
        </p:spPr>
        <p:txBody>
          <a:bodyPr vert="horz" wrap="square" lIns="0" tIns="55880" rIns="0" bIns="0" rtlCol="0">
            <a:spAutoFit/>
          </a:bodyPr>
          <a:lstStyle/>
          <a:p>
            <a:pPr marL="890269">
              <a:lnSpc>
                <a:spcPct val="100000"/>
              </a:lnSpc>
              <a:spcBef>
                <a:spcPts val="440"/>
              </a:spcBef>
            </a:pPr>
            <a:r>
              <a:rPr spc="15" dirty="0"/>
              <a:t>Project Cost</a:t>
            </a:r>
            <a:r>
              <a:rPr spc="-15" dirty="0"/>
              <a:t> </a:t>
            </a:r>
            <a:r>
              <a:rPr spc="20" dirty="0"/>
              <a:t>Management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4278731" y="3344092"/>
            <a:ext cx="266065" cy="11938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z="600" spc="-5" dirty="0">
                <a:latin typeface="Arial"/>
                <a:cs typeface="Arial"/>
              </a:rPr>
              <a:t>1</a:t>
            </a:fld>
            <a:r>
              <a:rPr sz="600" spc="-100" dirty="0">
                <a:latin typeface="Arial"/>
                <a:cs typeface="Arial"/>
              </a:rPr>
              <a:t> </a:t>
            </a:r>
            <a:r>
              <a:rPr sz="600" spc="-5" dirty="0">
                <a:latin typeface="Arial"/>
                <a:cs typeface="Arial"/>
              </a:rPr>
              <a:t>/</a:t>
            </a:r>
            <a:r>
              <a:rPr sz="600" spc="-95" dirty="0">
                <a:latin typeface="Arial"/>
                <a:cs typeface="Arial"/>
              </a:rPr>
              <a:t> </a:t>
            </a:r>
            <a:r>
              <a:rPr sz="600" spc="-5" dirty="0">
                <a:latin typeface="Arial"/>
                <a:cs typeface="Arial"/>
              </a:rPr>
              <a:t>128</a:t>
            </a:r>
            <a:endParaRPr sz="6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600060" y="1616975"/>
            <a:ext cx="1436370" cy="104203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R="20320" algn="ctr">
              <a:lnSpc>
                <a:spcPct val="100000"/>
              </a:lnSpc>
              <a:spcBef>
                <a:spcPts val="90"/>
              </a:spcBef>
            </a:pPr>
            <a:r>
              <a:rPr sz="1100" spc="-20" dirty="0">
                <a:latin typeface="Arial"/>
                <a:cs typeface="Arial"/>
              </a:rPr>
              <a:t>Paul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spc="-30" dirty="0">
                <a:latin typeface="Arial"/>
                <a:cs typeface="Arial"/>
              </a:rPr>
              <a:t>Vesey</a:t>
            </a:r>
            <a:endParaRPr sz="11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25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800" spc="-5" dirty="0">
                <a:latin typeface="Arial"/>
                <a:cs typeface="Arial"/>
              </a:rPr>
              <a:t>Limerick Institute of</a:t>
            </a:r>
            <a:r>
              <a:rPr sz="800" spc="-10" dirty="0">
                <a:latin typeface="Arial"/>
                <a:cs typeface="Arial"/>
              </a:rPr>
              <a:t> </a:t>
            </a:r>
            <a:r>
              <a:rPr sz="800" spc="-15" dirty="0">
                <a:latin typeface="Arial"/>
                <a:cs typeface="Arial"/>
              </a:rPr>
              <a:t>Technology</a:t>
            </a:r>
            <a:endParaRPr sz="800">
              <a:latin typeface="Arial"/>
              <a:cs typeface="Arial"/>
            </a:endParaRPr>
          </a:p>
          <a:p>
            <a:pPr marR="20320" algn="ctr">
              <a:lnSpc>
                <a:spcPct val="100000"/>
              </a:lnSpc>
              <a:spcBef>
                <a:spcPts val="585"/>
              </a:spcBef>
            </a:pPr>
            <a:r>
              <a:rPr sz="800" i="1" spc="-5" dirty="0">
                <a:latin typeface="Arial"/>
                <a:cs typeface="Arial"/>
                <a:hlinkClick r:id="rId3"/>
              </a:rPr>
              <a:t>paul.vese</a:t>
            </a:r>
            <a:r>
              <a:rPr sz="800" i="1" spc="-5" dirty="0">
                <a:latin typeface="Arial"/>
                <a:cs typeface="Arial"/>
                <a:hlinkClick r:id="rId4"/>
              </a:rPr>
              <a:t>y@lit.ie</a:t>
            </a:r>
            <a:endParaRPr sz="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200">
              <a:latin typeface="Arial"/>
              <a:cs typeface="Arial"/>
            </a:endParaRPr>
          </a:p>
          <a:p>
            <a:pPr marR="20320" algn="ctr">
              <a:lnSpc>
                <a:spcPct val="100000"/>
              </a:lnSpc>
            </a:pPr>
            <a:r>
              <a:rPr sz="1100" spc="-15" dirty="0">
                <a:latin typeface="Arial"/>
                <a:cs typeface="Arial"/>
              </a:rPr>
              <a:t>Autumn </a:t>
            </a:r>
            <a:r>
              <a:rPr sz="1100" spc="-10" dirty="0">
                <a:latin typeface="Arial"/>
                <a:cs typeface="Arial"/>
              </a:rPr>
              <a:t>2019</a:t>
            </a:r>
            <a:endParaRPr sz="1100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0"/>
            <a:ext cx="4608195" cy="14414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2286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18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143916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191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5839" y="144691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8366" y="216611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29463" y="288620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31990" y="360540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01587" y="101733"/>
            <a:ext cx="903605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6045" marR="5080" indent="-93980">
              <a:lnSpc>
                <a:spcPct val="157400"/>
              </a:lnSpc>
              <a:spcBef>
                <a:spcPts val="10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Project Cost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Management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Introduction</a:t>
            </a:r>
            <a:endParaRPr sz="6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0" y="431761"/>
            <a:ext cx="4608195" cy="321945"/>
          </a:xfrm>
          <a:prstGeom prst="rect">
            <a:avLst/>
          </a:prstGeom>
          <a:solidFill>
            <a:srgbClr val="3333B2"/>
          </a:solidFill>
        </p:spPr>
        <p:txBody>
          <a:bodyPr vert="horz" wrap="square" lIns="0" tIns="6223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490"/>
              </a:spcBef>
            </a:pPr>
            <a:r>
              <a:rPr sz="1400" spc="15" dirty="0">
                <a:solidFill>
                  <a:srgbClr val="FFFFFF"/>
                </a:solidFill>
                <a:latin typeface="Arial"/>
                <a:cs typeface="Arial"/>
              </a:rPr>
              <a:t>Project Cost</a:t>
            </a:r>
            <a:r>
              <a:rPr sz="14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20" dirty="0">
                <a:solidFill>
                  <a:srgbClr val="FFFFFF"/>
                </a:solidFill>
                <a:latin typeface="Arial"/>
                <a:cs typeface="Arial"/>
              </a:rPr>
              <a:t>Management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47294" y="808734"/>
            <a:ext cx="120777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10" dirty="0">
                <a:latin typeface="Arial"/>
                <a:cs typeface="Arial"/>
              </a:rPr>
              <a:t>Example </a:t>
            </a:r>
            <a:r>
              <a:rPr sz="1100" spc="-55" dirty="0">
                <a:latin typeface="Arial"/>
                <a:cs typeface="Arial"/>
              </a:rPr>
              <a:t>CPA</a:t>
            </a:r>
            <a:r>
              <a:rPr sz="1100" spc="-4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table</a:t>
            </a:r>
            <a:endParaRPr sz="11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985268" y="1082434"/>
            <a:ext cx="2667760" cy="197050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787410" y="3234987"/>
            <a:ext cx="103378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solidFill>
                  <a:srgbClr val="3333B2"/>
                </a:solidFill>
                <a:latin typeface="Arial"/>
                <a:cs typeface="Arial"/>
              </a:rPr>
              <a:t>Figure: </a:t>
            </a:r>
            <a:r>
              <a:rPr sz="1000" spc="-45" dirty="0">
                <a:latin typeface="Arial"/>
                <a:cs typeface="Arial"/>
              </a:rPr>
              <a:t>CPA</a:t>
            </a:r>
            <a:r>
              <a:rPr sz="1000" spc="-65" dirty="0">
                <a:latin typeface="Arial"/>
                <a:cs typeface="Arial"/>
              </a:rPr>
              <a:t> </a:t>
            </a:r>
            <a:r>
              <a:rPr sz="1000" spc="-30" dirty="0">
                <a:latin typeface="Arial"/>
                <a:cs typeface="Arial"/>
              </a:rPr>
              <a:t>Table</a:t>
            </a:r>
            <a:endParaRPr sz="10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261929" y="3340524"/>
            <a:ext cx="28321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5" dirty="0">
                <a:latin typeface="Arial"/>
                <a:cs typeface="Arial"/>
              </a:rPr>
              <a:t>10</a:t>
            </a:r>
            <a:r>
              <a:rPr sz="600" spc="-95" dirty="0">
                <a:latin typeface="Arial"/>
                <a:cs typeface="Arial"/>
              </a:rPr>
              <a:t> </a:t>
            </a:r>
            <a:r>
              <a:rPr sz="600" spc="-5" dirty="0">
                <a:latin typeface="Arial"/>
                <a:cs typeface="Arial"/>
              </a:rPr>
              <a:t>/</a:t>
            </a:r>
            <a:r>
              <a:rPr sz="600" spc="-95" dirty="0">
                <a:latin typeface="Arial"/>
                <a:cs typeface="Arial"/>
              </a:rPr>
              <a:t> </a:t>
            </a:r>
            <a:r>
              <a:rPr sz="600" spc="-5" dirty="0">
                <a:latin typeface="Arial"/>
                <a:cs typeface="Arial"/>
              </a:rPr>
              <a:t>128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0"/>
            <a:ext cx="4608195" cy="14414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2286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18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143916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191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5839" y="144691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8366" y="216611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29463" y="288620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31990" y="360540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01587" y="101733"/>
            <a:ext cx="1040130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6045" marR="5080" indent="-93980">
              <a:lnSpc>
                <a:spcPct val="157400"/>
              </a:lnSpc>
              <a:spcBef>
                <a:spcPts val="10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Project Cost Management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Earned </a:t>
            </a:r>
            <a:r>
              <a:rPr sz="600" spc="-15" dirty="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Value</a:t>
            </a:r>
            <a:r>
              <a:rPr sz="600" spc="-45" dirty="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Management</a:t>
            </a:r>
            <a:endParaRPr sz="6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0" y="431761"/>
            <a:ext cx="4608195" cy="321945"/>
          </a:xfrm>
          <a:prstGeom prst="rect">
            <a:avLst/>
          </a:prstGeom>
          <a:solidFill>
            <a:srgbClr val="3333B2"/>
          </a:solidFill>
        </p:spPr>
        <p:txBody>
          <a:bodyPr vert="horz" wrap="square" lIns="0" tIns="6223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490"/>
              </a:spcBef>
            </a:pPr>
            <a:r>
              <a:rPr sz="1400" spc="15" dirty="0">
                <a:solidFill>
                  <a:srgbClr val="FFFFFF"/>
                </a:solidFill>
                <a:latin typeface="Arial"/>
                <a:cs typeface="Arial"/>
              </a:rPr>
              <a:t>Causes </a:t>
            </a:r>
            <a:r>
              <a:rPr sz="1400" spc="10" dirty="0">
                <a:solidFill>
                  <a:srgbClr val="FFFFFF"/>
                </a:solidFill>
                <a:latin typeface="Arial"/>
                <a:cs typeface="Arial"/>
              </a:rPr>
              <a:t>of </a:t>
            </a:r>
            <a:r>
              <a:rPr sz="1400" spc="15" dirty="0">
                <a:solidFill>
                  <a:srgbClr val="FFFFFF"/>
                </a:solidFill>
                <a:latin typeface="Arial"/>
                <a:cs typeface="Arial"/>
              </a:rPr>
              <a:t>Cost</a:t>
            </a:r>
            <a:r>
              <a:rPr sz="14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10" dirty="0">
                <a:solidFill>
                  <a:srgbClr val="FFFFFF"/>
                </a:solidFill>
                <a:latin typeface="Arial"/>
                <a:cs typeface="Arial"/>
              </a:rPr>
              <a:t>Overrun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95363" y="1705914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95363" y="1915947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95363" y="2125980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347294" y="1373312"/>
            <a:ext cx="3705860" cy="1038225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34"/>
              </a:spcBef>
            </a:pPr>
            <a:r>
              <a:rPr sz="1100" b="1" spc="-5" dirty="0">
                <a:latin typeface="Arial"/>
                <a:cs typeface="Arial"/>
              </a:rPr>
              <a:t>Build</a:t>
            </a:r>
            <a:r>
              <a:rPr sz="1100" b="1" spc="-10" dirty="0">
                <a:latin typeface="Arial"/>
                <a:cs typeface="Arial"/>
              </a:rPr>
              <a:t> Phase</a:t>
            </a:r>
            <a:endParaRPr sz="1100">
              <a:latin typeface="Arial"/>
              <a:cs typeface="Arial"/>
            </a:endParaRPr>
          </a:p>
          <a:p>
            <a:pPr marL="289560" marR="1177290">
              <a:lnSpc>
                <a:spcPct val="125299"/>
              </a:lnSpc>
            </a:pPr>
            <a:r>
              <a:rPr sz="1100" spc="-10" dirty="0">
                <a:latin typeface="Arial"/>
                <a:cs typeface="Arial"/>
              </a:rPr>
              <a:t>Excessive </a:t>
            </a:r>
            <a:r>
              <a:rPr sz="1100" spc="-5" dirty="0">
                <a:latin typeface="Arial"/>
                <a:cs typeface="Arial"/>
              </a:rPr>
              <a:t>material cost  Specification that are not</a:t>
            </a:r>
            <a:r>
              <a:rPr sz="1100" spc="-5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acceptable</a:t>
            </a:r>
            <a:endParaRPr sz="1100">
              <a:latin typeface="Arial"/>
              <a:cs typeface="Arial"/>
            </a:endParaRPr>
          </a:p>
          <a:p>
            <a:pPr marL="289560" marR="5080">
              <a:lnSpc>
                <a:spcPct val="102600"/>
              </a:lnSpc>
              <a:spcBef>
                <a:spcPts val="300"/>
              </a:spcBef>
            </a:pPr>
            <a:r>
              <a:rPr sz="1100" spc="-10" dirty="0">
                <a:latin typeface="Arial"/>
                <a:cs typeface="Arial"/>
              </a:rPr>
              <a:t>Disagreement between </a:t>
            </a:r>
            <a:r>
              <a:rPr sz="1100" spc="-5" dirty="0">
                <a:latin typeface="Arial"/>
                <a:cs typeface="Arial"/>
              </a:rPr>
              <a:t>engineering team, design team,  </a:t>
            </a:r>
            <a:r>
              <a:rPr sz="1100" spc="-10" dirty="0">
                <a:latin typeface="Arial"/>
                <a:cs typeface="Arial"/>
              </a:rPr>
              <a:t>and </a:t>
            </a:r>
            <a:r>
              <a:rPr sz="1100" spc="-5" dirty="0">
                <a:latin typeface="Arial"/>
                <a:cs typeface="Arial"/>
              </a:rPr>
              <a:t>construction </a:t>
            </a:r>
            <a:r>
              <a:rPr sz="1100" spc="-10" dirty="0">
                <a:latin typeface="Arial"/>
                <a:cs typeface="Arial"/>
              </a:rPr>
              <a:t>team</a:t>
            </a:r>
            <a:endParaRPr sz="11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194314" y="3344092"/>
            <a:ext cx="350520" cy="11938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z="600" spc="-5" dirty="0">
                <a:latin typeface="Arial"/>
                <a:cs typeface="Arial"/>
              </a:rPr>
              <a:t>100</a:t>
            </a:fld>
            <a:r>
              <a:rPr sz="600" spc="-95" dirty="0">
                <a:latin typeface="Arial"/>
                <a:cs typeface="Arial"/>
              </a:rPr>
              <a:t> </a:t>
            </a:r>
            <a:r>
              <a:rPr sz="600" spc="-5" dirty="0">
                <a:latin typeface="Arial"/>
                <a:cs typeface="Arial"/>
              </a:rPr>
              <a:t>/</a:t>
            </a:r>
            <a:r>
              <a:rPr sz="600" spc="-95" dirty="0">
                <a:latin typeface="Arial"/>
                <a:cs typeface="Arial"/>
              </a:rPr>
              <a:t> </a:t>
            </a:r>
            <a:r>
              <a:rPr sz="600" spc="-5" dirty="0">
                <a:latin typeface="Arial"/>
                <a:cs typeface="Arial"/>
              </a:rPr>
              <a:t>128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0"/>
            <a:ext cx="4608195" cy="14414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2286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18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143916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191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5839" y="144691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8366" y="216611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29463" y="288620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31990" y="360540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0" y="431761"/>
            <a:ext cx="4608195" cy="321945"/>
          </a:xfrm>
          <a:custGeom>
            <a:avLst/>
            <a:gdLst/>
            <a:ahLst/>
            <a:cxnLst/>
            <a:rect l="l" t="t" r="r" b="b"/>
            <a:pathLst>
              <a:path w="4608195" h="321945">
                <a:moveTo>
                  <a:pt x="0" y="321500"/>
                </a:moveTo>
                <a:lnTo>
                  <a:pt x="4608004" y="321500"/>
                </a:lnTo>
                <a:lnTo>
                  <a:pt x="4608004" y="0"/>
                </a:lnTo>
                <a:lnTo>
                  <a:pt x="0" y="0"/>
                </a:lnTo>
                <a:lnTo>
                  <a:pt x="0" y="321500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95363" y="1114590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95363" y="1324622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95363" y="1514411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78738" y="1697837"/>
            <a:ext cx="66675" cy="66675"/>
          </a:xfrm>
          <a:custGeom>
            <a:avLst/>
            <a:gdLst/>
            <a:ahLst/>
            <a:cxnLst/>
            <a:rect l="l" t="t" r="r" b="b"/>
            <a:pathLst>
              <a:path w="66675" h="66675">
                <a:moveTo>
                  <a:pt x="0" y="66167"/>
                </a:moveTo>
                <a:lnTo>
                  <a:pt x="66167" y="66167"/>
                </a:lnTo>
                <a:lnTo>
                  <a:pt x="66167" y="0"/>
                </a:lnTo>
                <a:lnTo>
                  <a:pt x="0" y="0"/>
                </a:lnTo>
                <a:lnTo>
                  <a:pt x="0" y="66167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95363" y="1881340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78738" y="2064753"/>
            <a:ext cx="66675" cy="66675"/>
          </a:xfrm>
          <a:custGeom>
            <a:avLst/>
            <a:gdLst/>
            <a:ahLst/>
            <a:cxnLst/>
            <a:rect l="l" t="t" r="r" b="b"/>
            <a:pathLst>
              <a:path w="66675" h="66675">
                <a:moveTo>
                  <a:pt x="0" y="66166"/>
                </a:moveTo>
                <a:lnTo>
                  <a:pt x="66167" y="66166"/>
                </a:lnTo>
                <a:lnTo>
                  <a:pt x="66167" y="0"/>
                </a:lnTo>
                <a:lnTo>
                  <a:pt x="0" y="0"/>
                </a:lnTo>
                <a:lnTo>
                  <a:pt x="0" y="66166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95363" y="2268499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95363" y="2478532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95363" y="2688564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95363" y="2898597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108000" y="101733"/>
            <a:ext cx="3413760" cy="29102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9390" marR="2284730" indent="-93980">
              <a:lnSpc>
                <a:spcPct val="157400"/>
              </a:lnSpc>
              <a:spcBef>
                <a:spcPts val="10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Project Cost Management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Earned </a:t>
            </a:r>
            <a:r>
              <a:rPr sz="600" spc="-15" dirty="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Value</a:t>
            </a:r>
            <a:r>
              <a:rPr sz="600" spc="-45" dirty="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Management</a:t>
            </a:r>
            <a:endParaRPr sz="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600">
              <a:latin typeface="Arial"/>
              <a:cs typeface="Arial"/>
            </a:endParaRPr>
          </a:p>
          <a:p>
            <a:pPr>
              <a:lnSpc>
                <a:spcPct val="100000"/>
              </a:lnSpc>
              <a:tabLst>
                <a:tab pos="2762250" algn="l"/>
              </a:tabLst>
            </a:pPr>
            <a:r>
              <a:rPr sz="1400" spc="15" dirty="0">
                <a:solidFill>
                  <a:srgbClr val="FFFFFF"/>
                </a:solidFill>
                <a:latin typeface="Arial"/>
                <a:cs typeface="Arial"/>
              </a:rPr>
              <a:t>Cost</a:t>
            </a:r>
            <a:r>
              <a:rPr sz="14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15" dirty="0">
                <a:solidFill>
                  <a:srgbClr val="FFFFFF"/>
                </a:solidFill>
                <a:latin typeface="Arial"/>
                <a:cs typeface="Arial"/>
              </a:rPr>
              <a:t>Control</a:t>
            </a:r>
            <a:r>
              <a:rPr sz="14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15" dirty="0">
                <a:solidFill>
                  <a:srgbClr val="FFFFFF"/>
                </a:solidFill>
                <a:latin typeface="Arial"/>
                <a:cs typeface="Arial"/>
              </a:rPr>
              <a:t>Process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sz="1400" spc="15" dirty="0">
                <a:solidFill>
                  <a:srgbClr val="FFFFFF"/>
                </a:solidFill>
                <a:latin typeface="Arial"/>
                <a:cs typeface="Arial"/>
              </a:rPr>
              <a:t>Outputs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100">
              <a:latin typeface="Arial"/>
              <a:cs typeface="Arial"/>
            </a:endParaRPr>
          </a:p>
          <a:p>
            <a:pPr marL="528955" marR="1136650">
              <a:lnSpc>
                <a:spcPct val="119300"/>
              </a:lnSpc>
              <a:spcBef>
                <a:spcPts val="5"/>
              </a:spcBef>
            </a:pPr>
            <a:r>
              <a:rPr sz="1100" spc="-5" dirty="0">
                <a:latin typeface="Arial"/>
                <a:cs typeface="Arial"/>
              </a:rPr>
              <a:t>Cost Estimate (Updates)  Cost Baseline (Updates)  </a:t>
            </a:r>
            <a:r>
              <a:rPr sz="1100" spc="-15" dirty="0">
                <a:latin typeface="Arial"/>
                <a:cs typeface="Arial"/>
              </a:rPr>
              <a:t>Performance</a:t>
            </a:r>
            <a:r>
              <a:rPr sz="110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Measurements</a:t>
            </a:r>
            <a:endParaRPr sz="1100">
              <a:latin typeface="Arial"/>
              <a:cs typeface="Arial"/>
            </a:endParaRPr>
          </a:p>
          <a:p>
            <a:pPr marL="805815">
              <a:lnSpc>
                <a:spcPct val="100000"/>
              </a:lnSpc>
              <a:spcBef>
                <a:spcPts val="175"/>
              </a:spcBef>
            </a:pPr>
            <a:r>
              <a:rPr sz="1000" spc="-45" dirty="0">
                <a:latin typeface="Arial"/>
                <a:cs typeface="Arial"/>
              </a:rPr>
              <a:t>CV, SV, </a:t>
            </a:r>
            <a:r>
              <a:rPr sz="1000" spc="-5" dirty="0">
                <a:latin typeface="Arial"/>
                <a:cs typeface="Arial"/>
              </a:rPr>
              <a:t>CPI,</a:t>
            </a:r>
            <a:r>
              <a:rPr sz="1000" spc="7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SPI</a:t>
            </a:r>
            <a:endParaRPr sz="1000">
              <a:latin typeface="Arial"/>
              <a:cs typeface="Arial"/>
            </a:endParaRPr>
          </a:p>
          <a:p>
            <a:pPr marL="528955">
              <a:lnSpc>
                <a:spcPct val="100000"/>
              </a:lnSpc>
              <a:spcBef>
                <a:spcPts val="190"/>
              </a:spcBef>
            </a:pPr>
            <a:r>
              <a:rPr sz="1100" spc="-10" dirty="0">
                <a:latin typeface="Arial"/>
                <a:cs typeface="Arial"/>
              </a:rPr>
              <a:t>Forecasted </a:t>
            </a:r>
            <a:r>
              <a:rPr sz="1100" spc="-5" dirty="0">
                <a:latin typeface="Arial"/>
                <a:cs typeface="Arial"/>
              </a:rPr>
              <a:t>Completion</a:t>
            </a:r>
            <a:endParaRPr sz="1100">
              <a:latin typeface="Arial"/>
              <a:cs typeface="Arial"/>
            </a:endParaRPr>
          </a:p>
          <a:p>
            <a:pPr marL="805815">
              <a:lnSpc>
                <a:spcPct val="100000"/>
              </a:lnSpc>
              <a:spcBef>
                <a:spcPts val="175"/>
              </a:spcBef>
            </a:pPr>
            <a:r>
              <a:rPr sz="1000" spc="-10" dirty="0">
                <a:latin typeface="Arial"/>
                <a:cs typeface="Arial"/>
              </a:rPr>
              <a:t>ETC, </a:t>
            </a:r>
            <a:r>
              <a:rPr sz="1000" spc="-15" dirty="0">
                <a:latin typeface="Arial"/>
                <a:cs typeface="Arial"/>
              </a:rPr>
              <a:t>EAC</a:t>
            </a:r>
            <a:endParaRPr sz="1000">
              <a:latin typeface="Arial"/>
              <a:cs typeface="Arial"/>
            </a:endParaRPr>
          </a:p>
          <a:p>
            <a:pPr marL="528955" marR="777875">
              <a:lnSpc>
                <a:spcPct val="125299"/>
              </a:lnSpc>
              <a:spcBef>
                <a:spcPts val="20"/>
              </a:spcBef>
            </a:pPr>
            <a:r>
              <a:rPr sz="1100" spc="-5" dirty="0">
                <a:latin typeface="Arial"/>
                <a:cs typeface="Arial"/>
              </a:rPr>
              <a:t>Requested </a:t>
            </a:r>
            <a:r>
              <a:rPr sz="1100" spc="-10" dirty="0">
                <a:latin typeface="Arial"/>
                <a:cs typeface="Arial"/>
              </a:rPr>
              <a:t>Changes  Recommended Corrective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Actions</a:t>
            </a:r>
            <a:endParaRPr sz="1100">
              <a:latin typeface="Arial"/>
              <a:cs typeface="Arial"/>
            </a:endParaRPr>
          </a:p>
          <a:p>
            <a:pPr marL="528955" marR="343535">
              <a:lnSpc>
                <a:spcPct val="125299"/>
              </a:lnSpc>
            </a:pPr>
            <a:r>
              <a:rPr sz="1100" spc="-5" dirty="0">
                <a:latin typeface="Arial"/>
                <a:cs typeface="Arial"/>
              </a:rPr>
              <a:t>Organizational Process Assets</a:t>
            </a:r>
            <a:r>
              <a:rPr sz="1100" spc="-85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(Updates)  Project </a:t>
            </a:r>
            <a:r>
              <a:rPr sz="1100" spc="-10" dirty="0">
                <a:latin typeface="Arial"/>
                <a:cs typeface="Arial"/>
              </a:rPr>
              <a:t>Management </a:t>
            </a:r>
            <a:r>
              <a:rPr sz="1100" spc="-5" dirty="0">
                <a:latin typeface="Arial"/>
                <a:cs typeface="Arial"/>
              </a:rPr>
              <a:t>Plan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(Updates)</a:t>
            </a:r>
            <a:endParaRPr sz="11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194314" y="3344092"/>
            <a:ext cx="350520" cy="11938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z="600" spc="-5" dirty="0">
                <a:latin typeface="Arial"/>
                <a:cs typeface="Arial"/>
              </a:rPr>
              <a:t>101</a:t>
            </a:fld>
            <a:r>
              <a:rPr sz="600" spc="-95" dirty="0">
                <a:latin typeface="Arial"/>
                <a:cs typeface="Arial"/>
              </a:rPr>
              <a:t> </a:t>
            </a:r>
            <a:r>
              <a:rPr sz="600" spc="-5" dirty="0">
                <a:latin typeface="Arial"/>
                <a:cs typeface="Arial"/>
              </a:rPr>
              <a:t>/</a:t>
            </a:r>
            <a:r>
              <a:rPr sz="600" spc="-95" dirty="0">
                <a:latin typeface="Arial"/>
                <a:cs typeface="Arial"/>
              </a:rPr>
              <a:t> </a:t>
            </a:r>
            <a:r>
              <a:rPr sz="600" spc="-5" dirty="0">
                <a:latin typeface="Arial"/>
                <a:cs typeface="Arial"/>
              </a:rPr>
              <a:t>128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0"/>
            <a:ext cx="4608195" cy="14414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2286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18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143916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191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5839" y="144691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8366" y="216611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29463" y="288620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31990" y="360540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01587" y="101733"/>
            <a:ext cx="930910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6045" marR="5080" indent="-93980">
              <a:lnSpc>
                <a:spcPct val="157400"/>
              </a:lnSpc>
              <a:spcBef>
                <a:spcPts val="10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Project Cost Management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EVMS 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Worked</a:t>
            </a:r>
            <a:r>
              <a:rPr sz="600" spc="-40" dirty="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Example</a:t>
            </a:r>
            <a:endParaRPr sz="6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0" y="431761"/>
            <a:ext cx="4608195" cy="321945"/>
          </a:xfrm>
          <a:prstGeom prst="rect">
            <a:avLst/>
          </a:prstGeom>
          <a:solidFill>
            <a:srgbClr val="3333B2"/>
          </a:solidFill>
        </p:spPr>
        <p:txBody>
          <a:bodyPr vert="horz" wrap="square" lIns="0" tIns="6223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490"/>
              </a:spcBef>
            </a:pPr>
            <a:r>
              <a:rPr sz="1400" spc="20" dirty="0">
                <a:solidFill>
                  <a:srgbClr val="FFFFFF"/>
                </a:solidFill>
                <a:latin typeface="Arial"/>
                <a:cs typeface="Arial"/>
              </a:rPr>
              <a:t>EVMS </a:t>
            </a:r>
            <a:r>
              <a:rPr sz="1400" spc="10" dirty="0">
                <a:solidFill>
                  <a:srgbClr val="FFFFFF"/>
                </a:solidFill>
                <a:latin typeface="Arial"/>
                <a:cs typeface="Arial"/>
              </a:rPr>
              <a:t>Worked</a:t>
            </a:r>
            <a:r>
              <a:rPr sz="14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15" dirty="0">
                <a:solidFill>
                  <a:srgbClr val="FFFFFF"/>
                </a:solidFill>
                <a:latin typeface="Arial"/>
                <a:cs typeface="Arial"/>
              </a:rPr>
              <a:t>Example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384744" y="1002543"/>
            <a:ext cx="1799962" cy="93808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347294" y="2075318"/>
            <a:ext cx="3688715" cy="363855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5080">
              <a:lnSpc>
                <a:spcPct val="102600"/>
              </a:lnSpc>
              <a:spcBef>
                <a:spcPts val="55"/>
              </a:spcBef>
            </a:pPr>
            <a:r>
              <a:rPr sz="1100" spc="-10" dirty="0">
                <a:latin typeface="Arial"/>
                <a:cs typeface="Arial"/>
              </a:rPr>
              <a:t>The </a:t>
            </a:r>
            <a:r>
              <a:rPr sz="1100" spc="-20" dirty="0">
                <a:latin typeface="Arial"/>
                <a:cs typeface="Arial"/>
              </a:rPr>
              <a:t>above </a:t>
            </a:r>
            <a:r>
              <a:rPr sz="1100" spc="-5" dirty="0">
                <a:latin typeface="Arial"/>
                <a:cs typeface="Arial"/>
              </a:rPr>
              <a:t>project has </a:t>
            </a:r>
            <a:r>
              <a:rPr sz="1100" spc="-10" dirty="0">
                <a:latin typeface="Arial"/>
                <a:cs typeface="Arial"/>
              </a:rPr>
              <a:t>a </a:t>
            </a:r>
            <a:r>
              <a:rPr sz="1100" spc="-5" dirty="0">
                <a:latin typeface="Arial"/>
                <a:cs typeface="Arial"/>
              </a:rPr>
              <a:t>total planned </a:t>
            </a:r>
            <a:r>
              <a:rPr sz="1100" spc="-10" dirty="0">
                <a:latin typeface="Arial"/>
                <a:cs typeface="Arial"/>
              </a:rPr>
              <a:t>duration </a:t>
            </a:r>
            <a:r>
              <a:rPr sz="1100" spc="-5" dirty="0">
                <a:latin typeface="Arial"/>
                <a:cs typeface="Arial"/>
              </a:rPr>
              <a:t>of </a:t>
            </a:r>
            <a:r>
              <a:rPr sz="1100" spc="-10" dirty="0">
                <a:latin typeface="Arial"/>
                <a:cs typeface="Arial"/>
              </a:rPr>
              <a:t>35 </a:t>
            </a:r>
            <a:r>
              <a:rPr sz="1100" spc="-15" dirty="0">
                <a:latin typeface="Arial"/>
                <a:cs typeface="Arial"/>
              </a:rPr>
              <a:t>weeks.  </a:t>
            </a:r>
            <a:r>
              <a:rPr sz="1100" spc="-10" dirty="0">
                <a:latin typeface="Arial"/>
                <a:cs typeface="Arial"/>
              </a:rPr>
              <a:t>The </a:t>
            </a:r>
            <a:r>
              <a:rPr sz="1100" spc="-5" dirty="0">
                <a:latin typeface="Arial"/>
                <a:cs typeface="Arial"/>
              </a:rPr>
              <a:t>project is currently at the </a:t>
            </a:r>
            <a:r>
              <a:rPr sz="1100" spc="-10" dirty="0">
                <a:latin typeface="Arial"/>
                <a:cs typeface="Arial"/>
              </a:rPr>
              <a:t>end </a:t>
            </a:r>
            <a:r>
              <a:rPr sz="1100" spc="-5" dirty="0">
                <a:latin typeface="Arial"/>
                <a:cs typeface="Arial"/>
              </a:rPr>
              <a:t>of </a:t>
            </a:r>
            <a:r>
              <a:rPr sz="1100" spc="-10" dirty="0">
                <a:latin typeface="Arial"/>
                <a:cs typeface="Arial"/>
              </a:rPr>
              <a:t>week </a:t>
            </a:r>
            <a:r>
              <a:rPr sz="1100" spc="-5" dirty="0">
                <a:latin typeface="Arial"/>
                <a:cs typeface="Arial"/>
              </a:rPr>
              <a:t>12.</a:t>
            </a:r>
            <a:r>
              <a:rPr sz="1100" spc="60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Calculate:</a:t>
            </a:r>
            <a:endParaRPr sz="11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194314" y="3344092"/>
            <a:ext cx="350520" cy="11938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z="600" spc="-5" dirty="0">
                <a:latin typeface="Arial"/>
                <a:cs typeface="Arial"/>
              </a:rPr>
              <a:t>102</a:t>
            </a:fld>
            <a:r>
              <a:rPr sz="600" spc="-95" dirty="0">
                <a:latin typeface="Arial"/>
                <a:cs typeface="Arial"/>
              </a:rPr>
              <a:t> </a:t>
            </a:r>
            <a:r>
              <a:rPr sz="600" spc="-5" dirty="0">
                <a:latin typeface="Arial"/>
                <a:cs typeface="Arial"/>
              </a:rPr>
              <a:t>/</a:t>
            </a:r>
            <a:r>
              <a:rPr sz="600" spc="-95" dirty="0">
                <a:latin typeface="Arial"/>
                <a:cs typeface="Arial"/>
              </a:rPr>
              <a:t> </a:t>
            </a:r>
            <a:r>
              <a:rPr sz="600" spc="-5" dirty="0">
                <a:latin typeface="Arial"/>
                <a:cs typeface="Arial"/>
              </a:rPr>
              <a:t>128</a:t>
            </a:r>
            <a:endParaRPr sz="600">
              <a:latin typeface="Arial"/>
              <a:cs typeface="Arial"/>
            </a:endParaRPr>
          </a:p>
        </p:txBody>
      </p:sp>
      <p:graphicFrame>
        <p:nvGraphicFramePr>
          <p:cNvPr id="13" name="object 13"/>
          <p:cNvGraphicFramePr>
            <a:graphicFrameLocks noGrp="1"/>
          </p:cNvGraphicFramePr>
          <p:nvPr/>
        </p:nvGraphicFramePr>
        <p:xfrm>
          <a:off x="609732" y="2554818"/>
          <a:ext cx="3386454" cy="53753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79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63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842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06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9214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97645">
                <a:tc>
                  <a:txBody>
                    <a:bodyPr/>
                    <a:lstStyle/>
                    <a:p>
                      <a:pPr marL="45085">
                        <a:lnSpc>
                          <a:spcPts val="670"/>
                        </a:lnSpc>
                      </a:pPr>
                      <a:r>
                        <a:rPr sz="650" dirty="0">
                          <a:latin typeface="Arial"/>
                          <a:cs typeface="Arial"/>
                        </a:rPr>
                        <a:t>a)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45085">
                        <a:lnSpc>
                          <a:spcPts val="670"/>
                        </a:lnSpc>
                      </a:pPr>
                      <a:r>
                        <a:rPr sz="650" dirty="0">
                          <a:latin typeface="Arial"/>
                          <a:cs typeface="Arial"/>
                        </a:rPr>
                        <a:t>PV at week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dirty="0">
                          <a:latin typeface="Arial"/>
                          <a:cs typeface="Arial"/>
                        </a:rPr>
                        <a:t>12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R="37465" algn="r">
                        <a:lnSpc>
                          <a:spcPts val="670"/>
                        </a:lnSpc>
                      </a:pPr>
                      <a:r>
                        <a:rPr sz="650" dirty="0">
                          <a:latin typeface="Arial"/>
                          <a:cs typeface="Arial"/>
                        </a:rPr>
                        <a:t>b)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45085">
                        <a:lnSpc>
                          <a:spcPts val="670"/>
                        </a:lnSpc>
                      </a:pPr>
                      <a:r>
                        <a:rPr sz="650" dirty="0">
                          <a:latin typeface="Arial"/>
                          <a:cs typeface="Arial"/>
                        </a:rPr>
                        <a:t>EV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670"/>
                        </a:lnSpc>
                      </a:pPr>
                      <a:r>
                        <a:rPr sz="650" dirty="0">
                          <a:latin typeface="Arial"/>
                          <a:cs typeface="Arial"/>
                        </a:rPr>
                        <a:t>c)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45085">
                        <a:lnSpc>
                          <a:spcPts val="670"/>
                        </a:lnSpc>
                      </a:pPr>
                      <a:r>
                        <a:rPr sz="650" dirty="0">
                          <a:latin typeface="Arial"/>
                          <a:cs typeface="Arial"/>
                        </a:rPr>
                        <a:t>CV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3247">
                <a:tc>
                  <a:txBody>
                    <a:bodyPr/>
                    <a:lstStyle/>
                    <a:p>
                      <a:pPr marL="45085">
                        <a:lnSpc>
                          <a:spcPts val="715"/>
                        </a:lnSpc>
                      </a:pPr>
                      <a:r>
                        <a:rPr sz="650" dirty="0">
                          <a:latin typeface="Arial"/>
                          <a:cs typeface="Arial"/>
                        </a:rPr>
                        <a:t>d)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45085">
                        <a:lnSpc>
                          <a:spcPts val="715"/>
                        </a:lnSpc>
                      </a:pPr>
                      <a:r>
                        <a:rPr sz="650" dirty="0">
                          <a:latin typeface="Arial"/>
                          <a:cs typeface="Arial"/>
                        </a:rPr>
                        <a:t>CPI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37465" algn="r">
                        <a:lnSpc>
                          <a:spcPts val="715"/>
                        </a:lnSpc>
                      </a:pPr>
                      <a:r>
                        <a:rPr sz="650" dirty="0">
                          <a:latin typeface="Arial"/>
                          <a:cs typeface="Arial"/>
                        </a:rPr>
                        <a:t>e)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45085">
                        <a:lnSpc>
                          <a:spcPts val="715"/>
                        </a:lnSpc>
                      </a:pPr>
                      <a:r>
                        <a:rPr sz="650" dirty="0">
                          <a:latin typeface="Arial"/>
                          <a:cs typeface="Arial"/>
                        </a:rPr>
                        <a:t>SV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10795" algn="ctr">
                        <a:lnSpc>
                          <a:spcPts val="715"/>
                        </a:lnSpc>
                      </a:pPr>
                      <a:r>
                        <a:rPr sz="650" dirty="0">
                          <a:latin typeface="Arial"/>
                          <a:cs typeface="Arial"/>
                        </a:rPr>
                        <a:t>f)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45085">
                        <a:lnSpc>
                          <a:spcPts val="715"/>
                        </a:lnSpc>
                      </a:pPr>
                      <a:r>
                        <a:rPr sz="650" dirty="0">
                          <a:latin typeface="Arial"/>
                          <a:cs typeface="Arial"/>
                        </a:rPr>
                        <a:t>SPI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3243">
                <a:tc>
                  <a:txBody>
                    <a:bodyPr/>
                    <a:lstStyle/>
                    <a:p>
                      <a:pPr marL="45085">
                        <a:lnSpc>
                          <a:spcPts val="715"/>
                        </a:lnSpc>
                      </a:pPr>
                      <a:r>
                        <a:rPr sz="650" dirty="0">
                          <a:latin typeface="Arial"/>
                          <a:cs typeface="Arial"/>
                        </a:rPr>
                        <a:t>g)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45085">
                        <a:lnSpc>
                          <a:spcPts val="715"/>
                        </a:lnSpc>
                      </a:pPr>
                      <a:r>
                        <a:rPr sz="650" dirty="0">
                          <a:latin typeface="Arial"/>
                          <a:cs typeface="Arial"/>
                        </a:rPr>
                        <a:t>ETC based on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5" dirty="0">
                          <a:latin typeface="Arial"/>
                          <a:cs typeface="Arial"/>
                        </a:rPr>
                        <a:t>budget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37465" algn="r">
                        <a:lnSpc>
                          <a:spcPts val="715"/>
                        </a:lnSpc>
                      </a:pPr>
                      <a:r>
                        <a:rPr sz="650" dirty="0">
                          <a:latin typeface="Arial"/>
                          <a:cs typeface="Arial"/>
                        </a:rPr>
                        <a:t>h)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45085">
                        <a:lnSpc>
                          <a:spcPts val="715"/>
                        </a:lnSpc>
                      </a:pPr>
                      <a:r>
                        <a:rPr sz="650" dirty="0">
                          <a:latin typeface="Arial"/>
                          <a:cs typeface="Arial"/>
                        </a:rPr>
                        <a:t>ETC based on</a:t>
                      </a:r>
                      <a:r>
                        <a:rPr sz="65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dirty="0">
                          <a:latin typeface="Arial"/>
                          <a:cs typeface="Arial"/>
                        </a:rPr>
                        <a:t>CPI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15240" algn="ctr">
                        <a:lnSpc>
                          <a:spcPts val="715"/>
                        </a:lnSpc>
                      </a:pPr>
                      <a:r>
                        <a:rPr sz="650" dirty="0">
                          <a:latin typeface="Arial"/>
                          <a:cs typeface="Arial"/>
                        </a:rPr>
                        <a:t>i)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45085">
                        <a:lnSpc>
                          <a:spcPts val="715"/>
                        </a:lnSpc>
                      </a:pPr>
                      <a:r>
                        <a:rPr sz="650" spc="-5" dirty="0">
                          <a:latin typeface="Arial"/>
                          <a:cs typeface="Arial"/>
                        </a:rPr>
                        <a:t>EAC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dirty="0">
                          <a:latin typeface="Arial"/>
                          <a:cs typeface="Arial"/>
                        </a:rPr>
                        <a:t>-budget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3243">
                <a:tc>
                  <a:txBody>
                    <a:bodyPr/>
                    <a:lstStyle/>
                    <a:p>
                      <a:pPr marL="45085">
                        <a:lnSpc>
                          <a:spcPts val="715"/>
                        </a:lnSpc>
                      </a:pPr>
                      <a:r>
                        <a:rPr sz="650" dirty="0">
                          <a:latin typeface="Arial"/>
                          <a:cs typeface="Arial"/>
                        </a:rPr>
                        <a:t>j)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45085">
                        <a:lnSpc>
                          <a:spcPts val="715"/>
                        </a:lnSpc>
                      </a:pPr>
                      <a:r>
                        <a:rPr sz="650" dirty="0">
                          <a:latin typeface="Arial"/>
                          <a:cs typeface="Arial"/>
                        </a:rPr>
                        <a:t>ETC based on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dirty="0">
                          <a:latin typeface="Arial"/>
                          <a:cs typeface="Arial"/>
                        </a:rPr>
                        <a:t>CPI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</a:tcPr>
                </a:tc>
                <a:tc rowSpan="2">
                  <a:txBody>
                    <a:bodyPr/>
                    <a:lstStyle/>
                    <a:p>
                      <a:pPr marL="45085">
                        <a:lnSpc>
                          <a:spcPts val="740"/>
                        </a:lnSpc>
                      </a:pPr>
                      <a:r>
                        <a:rPr sz="650" dirty="0">
                          <a:latin typeface="Arial"/>
                          <a:cs typeface="Arial"/>
                        </a:rPr>
                        <a:t>k)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</a:tcPr>
                </a:tc>
                <a:tc rowSpan="2">
                  <a:txBody>
                    <a:bodyPr/>
                    <a:lstStyle/>
                    <a:p>
                      <a:pPr marL="45085">
                        <a:lnSpc>
                          <a:spcPts val="740"/>
                        </a:lnSpc>
                      </a:pPr>
                      <a:r>
                        <a:rPr sz="650" dirty="0">
                          <a:latin typeface="Arial"/>
                          <a:cs typeface="Arial"/>
                        </a:rPr>
                        <a:t>%age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dirty="0">
                          <a:latin typeface="Arial"/>
                          <a:cs typeface="Arial"/>
                        </a:rPr>
                        <a:t>Completion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</a:tcPr>
                </a:tc>
                <a:tc rowSpan="2">
                  <a:txBody>
                    <a:bodyPr/>
                    <a:lstStyle/>
                    <a:p>
                      <a:pPr marL="45085">
                        <a:lnSpc>
                          <a:spcPts val="740"/>
                        </a:lnSpc>
                      </a:pPr>
                      <a:r>
                        <a:rPr sz="650" dirty="0">
                          <a:latin typeface="Arial"/>
                          <a:cs typeface="Arial"/>
                        </a:rPr>
                        <a:t>l)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</a:tcPr>
                </a:tc>
                <a:tc rowSpan="2">
                  <a:txBody>
                    <a:bodyPr/>
                    <a:lstStyle/>
                    <a:p>
                      <a:pPr marL="45085">
                        <a:lnSpc>
                          <a:spcPts val="740"/>
                        </a:lnSpc>
                      </a:pPr>
                      <a:r>
                        <a:rPr sz="650" dirty="0">
                          <a:latin typeface="Arial"/>
                          <a:cs typeface="Arial"/>
                        </a:rPr>
                        <a:t>% Budget</a:t>
                      </a:r>
                      <a:r>
                        <a:rPr sz="6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dirty="0">
                          <a:latin typeface="Arial"/>
                          <a:cs typeface="Arial"/>
                        </a:rPr>
                        <a:t>Spent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marL="45085">
                        <a:lnSpc>
                          <a:spcPts val="755"/>
                        </a:lnSpc>
                      </a:pPr>
                      <a:r>
                        <a:rPr sz="650" dirty="0">
                          <a:latin typeface="Arial"/>
                          <a:cs typeface="Arial"/>
                        </a:rPr>
                        <a:t>m)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 marL="45085">
                        <a:lnSpc>
                          <a:spcPts val="755"/>
                        </a:lnSpc>
                      </a:pPr>
                      <a:r>
                        <a:rPr sz="650" spc="-5" dirty="0">
                          <a:latin typeface="Arial"/>
                          <a:cs typeface="Arial"/>
                        </a:rPr>
                        <a:t>New </a:t>
                      </a:r>
                      <a:r>
                        <a:rPr sz="650" dirty="0">
                          <a:latin typeface="Arial"/>
                          <a:cs typeface="Arial"/>
                        </a:rPr>
                        <a:t>Project Duration based on</a:t>
                      </a:r>
                      <a:r>
                        <a:rPr sz="65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dirty="0">
                          <a:latin typeface="Arial"/>
                          <a:cs typeface="Arial"/>
                        </a:rPr>
                        <a:t>SPI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4759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0"/>
            <a:ext cx="4608195" cy="14414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2286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18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143916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191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5839" y="144691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8366" y="216611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29463" y="288620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31990" y="360540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01587" y="101733"/>
            <a:ext cx="930910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6045" marR="5080" indent="-93980">
              <a:lnSpc>
                <a:spcPct val="157400"/>
              </a:lnSpc>
              <a:spcBef>
                <a:spcPts val="10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Project Cost Management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EVMS 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Worked</a:t>
            </a:r>
            <a:r>
              <a:rPr sz="600" spc="-40" dirty="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Example</a:t>
            </a:r>
            <a:endParaRPr sz="6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0" y="431761"/>
            <a:ext cx="4608195" cy="321945"/>
          </a:xfrm>
          <a:prstGeom prst="rect">
            <a:avLst/>
          </a:prstGeom>
          <a:solidFill>
            <a:srgbClr val="3333B2"/>
          </a:solidFill>
        </p:spPr>
        <p:txBody>
          <a:bodyPr vert="horz" wrap="square" lIns="0" tIns="6223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490"/>
              </a:spcBef>
            </a:pPr>
            <a:r>
              <a:rPr sz="1400" spc="15" dirty="0">
                <a:solidFill>
                  <a:srgbClr val="FFFFFF"/>
                </a:solidFill>
                <a:latin typeface="Arial"/>
                <a:cs typeface="Arial"/>
              </a:rPr>
              <a:t>Construct a</a:t>
            </a:r>
            <a:r>
              <a:rPr sz="14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5" dirty="0">
                <a:solidFill>
                  <a:srgbClr val="FFFFFF"/>
                </a:solidFill>
                <a:latin typeface="Arial"/>
                <a:cs typeface="Arial"/>
              </a:rPr>
              <a:t>table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64743" y="1488138"/>
            <a:ext cx="3239977" cy="86054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4194314" y="3344092"/>
            <a:ext cx="350520" cy="11938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z="600" spc="-5" dirty="0">
                <a:latin typeface="Arial"/>
                <a:cs typeface="Arial"/>
              </a:rPr>
              <a:t>103</a:t>
            </a:fld>
            <a:r>
              <a:rPr sz="600" spc="-95" dirty="0">
                <a:latin typeface="Arial"/>
                <a:cs typeface="Arial"/>
              </a:rPr>
              <a:t> </a:t>
            </a:r>
            <a:r>
              <a:rPr sz="600" spc="-5" dirty="0">
                <a:latin typeface="Arial"/>
                <a:cs typeface="Arial"/>
              </a:rPr>
              <a:t>/</a:t>
            </a:r>
            <a:r>
              <a:rPr sz="600" spc="-95" dirty="0">
                <a:latin typeface="Arial"/>
                <a:cs typeface="Arial"/>
              </a:rPr>
              <a:t> </a:t>
            </a:r>
            <a:r>
              <a:rPr sz="600" spc="-5" dirty="0">
                <a:latin typeface="Arial"/>
                <a:cs typeface="Arial"/>
              </a:rPr>
              <a:t>128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0"/>
            <a:ext cx="4608195" cy="14414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2286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18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143916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191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5839" y="144691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8366" y="216611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29463" y="288620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31990" y="360540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01587" y="101733"/>
            <a:ext cx="930910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6045" marR="5080" indent="-93980">
              <a:lnSpc>
                <a:spcPct val="157400"/>
              </a:lnSpc>
              <a:spcBef>
                <a:spcPts val="10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Project Cost Management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EVMS 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Worked</a:t>
            </a:r>
            <a:r>
              <a:rPr sz="600" spc="-40" dirty="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Example</a:t>
            </a:r>
            <a:endParaRPr sz="6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0" y="431761"/>
            <a:ext cx="4608195" cy="321945"/>
          </a:xfrm>
          <a:prstGeom prst="rect">
            <a:avLst/>
          </a:prstGeom>
          <a:solidFill>
            <a:srgbClr val="3333B2"/>
          </a:solidFill>
        </p:spPr>
        <p:txBody>
          <a:bodyPr vert="horz" wrap="square" lIns="0" tIns="6223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490"/>
              </a:spcBef>
            </a:pPr>
            <a:r>
              <a:rPr sz="1400" spc="15" dirty="0">
                <a:solidFill>
                  <a:srgbClr val="FFFFFF"/>
                </a:solidFill>
                <a:latin typeface="Arial"/>
                <a:cs typeface="Arial"/>
              </a:rPr>
              <a:t>Step 2 Known</a:t>
            </a:r>
            <a:r>
              <a:rPr sz="14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10" dirty="0">
                <a:solidFill>
                  <a:srgbClr val="FFFFFF"/>
                </a:solidFill>
                <a:latin typeface="Arial"/>
                <a:cs typeface="Arial"/>
              </a:rPr>
              <a:t>Information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64743" y="944743"/>
            <a:ext cx="3239977" cy="86054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48703" y="2031250"/>
            <a:ext cx="119380" cy="119380"/>
          </a:xfrm>
          <a:custGeom>
            <a:avLst/>
            <a:gdLst/>
            <a:ahLst/>
            <a:cxnLst/>
            <a:rect l="l" t="t" r="r" b="b"/>
            <a:pathLst>
              <a:path w="119379" h="119380">
                <a:moveTo>
                  <a:pt x="0" y="119113"/>
                </a:moveTo>
                <a:lnTo>
                  <a:pt x="119113" y="119113"/>
                </a:lnTo>
                <a:lnTo>
                  <a:pt x="119113" y="0"/>
                </a:lnTo>
                <a:lnTo>
                  <a:pt x="0" y="0"/>
                </a:lnTo>
                <a:lnTo>
                  <a:pt x="0" y="11911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48703" y="2585440"/>
            <a:ext cx="119380" cy="119380"/>
          </a:xfrm>
          <a:custGeom>
            <a:avLst/>
            <a:gdLst/>
            <a:ahLst/>
            <a:cxnLst/>
            <a:rect l="l" t="t" r="r" b="b"/>
            <a:pathLst>
              <a:path w="119379" h="119380">
                <a:moveTo>
                  <a:pt x="0" y="119113"/>
                </a:moveTo>
                <a:lnTo>
                  <a:pt x="119113" y="119113"/>
                </a:lnTo>
                <a:lnTo>
                  <a:pt x="119113" y="0"/>
                </a:lnTo>
                <a:lnTo>
                  <a:pt x="0" y="0"/>
                </a:lnTo>
                <a:lnTo>
                  <a:pt x="0" y="11911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48703" y="2967545"/>
            <a:ext cx="119380" cy="119380"/>
          </a:xfrm>
          <a:custGeom>
            <a:avLst/>
            <a:gdLst/>
            <a:ahLst/>
            <a:cxnLst/>
            <a:rect l="l" t="t" r="r" b="b"/>
            <a:pathLst>
              <a:path w="119379" h="119380">
                <a:moveTo>
                  <a:pt x="0" y="119113"/>
                </a:moveTo>
                <a:lnTo>
                  <a:pt x="119113" y="119113"/>
                </a:lnTo>
                <a:lnTo>
                  <a:pt x="119113" y="0"/>
                </a:lnTo>
                <a:lnTo>
                  <a:pt x="0" y="0"/>
                </a:lnTo>
                <a:lnTo>
                  <a:pt x="0" y="11911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467423" y="1977947"/>
            <a:ext cx="3706495" cy="1300480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69545" marR="97155" indent="-157480" algn="just">
              <a:lnSpc>
                <a:spcPct val="102600"/>
              </a:lnSpc>
              <a:spcBef>
                <a:spcPts val="55"/>
              </a:spcBef>
              <a:buClr>
                <a:srgbClr val="FFFFFF"/>
              </a:buClr>
              <a:buSzPct val="72727"/>
              <a:buAutoNum type="arabicPlain"/>
              <a:tabLst>
                <a:tab pos="170180" algn="l"/>
              </a:tabLst>
            </a:pPr>
            <a:r>
              <a:rPr sz="1100" spc="-5" dirty="0">
                <a:latin typeface="Arial"/>
                <a:cs typeface="Arial"/>
              </a:rPr>
              <a:t>Activities A, </a:t>
            </a:r>
            <a:r>
              <a:rPr sz="1100" spc="-10" dirty="0">
                <a:latin typeface="Arial"/>
                <a:cs typeface="Arial"/>
              </a:rPr>
              <a:t>B and E </a:t>
            </a:r>
            <a:r>
              <a:rPr sz="1100" spc="-5" dirty="0">
                <a:latin typeface="Arial"/>
                <a:cs typeface="Arial"/>
              </a:rPr>
              <a:t>are </a:t>
            </a:r>
            <a:r>
              <a:rPr sz="1100" spc="-10" dirty="0">
                <a:latin typeface="Arial"/>
                <a:cs typeface="Arial"/>
              </a:rPr>
              <a:t>complete, therefore </a:t>
            </a:r>
            <a:r>
              <a:rPr sz="1100" spc="-5" dirty="0">
                <a:latin typeface="Arial"/>
                <a:cs typeface="Arial"/>
              </a:rPr>
              <a:t>the Earned  </a:t>
            </a:r>
            <a:r>
              <a:rPr sz="1100" spc="-25" dirty="0">
                <a:latin typeface="Arial"/>
                <a:cs typeface="Arial"/>
              </a:rPr>
              <a:t>Value </a:t>
            </a:r>
            <a:r>
              <a:rPr sz="1100" spc="-5" dirty="0">
                <a:latin typeface="Arial"/>
                <a:cs typeface="Arial"/>
              </a:rPr>
              <a:t>(EV) of </a:t>
            </a:r>
            <a:r>
              <a:rPr sz="1100" spc="-10" dirty="0">
                <a:latin typeface="Arial"/>
                <a:cs typeface="Arial"/>
              </a:rPr>
              <a:t>each </a:t>
            </a:r>
            <a:r>
              <a:rPr sz="1100" spc="-5" dirty="0">
                <a:latin typeface="Arial"/>
                <a:cs typeface="Arial"/>
              </a:rPr>
              <a:t>activity is equal to its Planned </a:t>
            </a:r>
            <a:r>
              <a:rPr sz="1100" spc="-25" dirty="0">
                <a:latin typeface="Arial"/>
                <a:cs typeface="Arial"/>
              </a:rPr>
              <a:t>Value  </a:t>
            </a:r>
            <a:r>
              <a:rPr sz="1100" spc="-5" dirty="0">
                <a:latin typeface="Arial"/>
                <a:cs typeface="Arial"/>
              </a:rPr>
              <a:t>(PV).</a:t>
            </a:r>
            <a:endParaRPr sz="1100">
              <a:latin typeface="Arial"/>
              <a:cs typeface="Arial"/>
            </a:endParaRPr>
          </a:p>
          <a:p>
            <a:pPr marL="169545" marR="5080" indent="-157480">
              <a:lnSpc>
                <a:spcPct val="102600"/>
              </a:lnSpc>
              <a:spcBef>
                <a:spcPts val="300"/>
              </a:spcBef>
              <a:buClr>
                <a:srgbClr val="FFFFFF"/>
              </a:buClr>
              <a:buSzPct val="72727"/>
              <a:buAutoNum type="arabicPlain"/>
              <a:tabLst>
                <a:tab pos="170180" algn="l"/>
              </a:tabLst>
            </a:pPr>
            <a:r>
              <a:rPr sz="1100" spc="-10" dirty="0">
                <a:latin typeface="Arial"/>
                <a:cs typeface="Arial"/>
              </a:rPr>
              <a:t>The </a:t>
            </a:r>
            <a:r>
              <a:rPr sz="1100" spc="-5" dirty="0">
                <a:latin typeface="Arial"/>
                <a:cs typeface="Arial"/>
              </a:rPr>
              <a:t>Planned </a:t>
            </a:r>
            <a:r>
              <a:rPr sz="1100" spc="-20" dirty="0">
                <a:latin typeface="Arial"/>
                <a:cs typeface="Arial"/>
              </a:rPr>
              <a:t>Values </a:t>
            </a:r>
            <a:r>
              <a:rPr sz="1100" spc="-5" dirty="0">
                <a:latin typeface="Arial"/>
                <a:cs typeface="Arial"/>
              </a:rPr>
              <a:t>of </a:t>
            </a:r>
            <a:r>
              <a:rPr sz="1100" spc="-10" dirty="0">
                <a:latin typeface="Arial"/>
                <a:cs typeface="Arial"/>
              </a:rPr>
              <a:t>A and B </a:t>
            </a:r>
            <a:r>
              <a:rPr sz="1100" spc="-5" dirty="0">
                <a:latin typeface="Arial"/>
                <a:cs typeface="Arial"/>
              </a:rPr>
              <a:t>at the </a:t>
            </a:r>
            <a:r>
              <a:rPr sz="1100" spc="-10" dirty="0">
                <a:latin typeface="Arial"/>
                <a:cs typeface="Arial"/>
              </a:rPr>
              <a:t>end </a:t>
            </a:r>
            <a:r>
              <a:rPr sz="1100" spc="-5" dirty="0">
                <a:latin typeface="Arial"/>
                <a:cs typeface="Arial"/>
              </a:rPr>
              <a:t>of </a:t>
            </a:r>
            <a:r>
              <a:rPr sz="1100" spc="-10" dirty="0">
                <a:latin typeface="Arial"/>
                <a:cs typeface="Arial"/>
              </a:rPr>
              <a:t>week 12 </a:t>
            </a:r>
            <a:r>
              <a:rPr sz="1100" spc="-5" dirty="0">
                <a:latin typeface="Arial"/>
                <a:cs typeface="Arial"/>
              </a:rPr>
              <a:t>are  also equal to their original Planned</a:t>
            </a:r>
            <a:r>
              <a:rPr sz="1100" spc="-20" dirty="0">
                <a:latin typeface="Arial"/>
                <a:cs typeface="Arial"/>
              </a:rPr>
              <a:t> Values.</a:t>
            </a:r>
            <a:endParaRPr sz="1100">
              <a:latin typeface="Arial"/>
              <a:cs typeface="Arial"/>
            </a:endParaRPr>
          </a:p>
          <a:p>
            <a:pPr marL="169545" marR="201930" indent="-157480">
              <a:lnSpc>
                <a:spcPct val="102600"/>
              </a:lnSpc>
              <a:spcBef>
                <a:spcPts val="300"/>
              </a:spcBef>
              <a:buClr>
                <a:srgbClr val="FFFFFF"/>
              </a:buClr>
              <a:buSzPct val="72727"/>
              <a:buAutoNum type="arabicPlain"/>
              <a:tabLst>
                <a:tab pos="170180" algn="l"/>
              </a:tabLst>
            </a:pPr>
            <a:r>
              <a:rPr sz="1100" spc="-5" dirty="0">
                <a:latin typeface="Arial"/>
                <a:cs typeface="Arial"/>
              </a:rPr>
              <a:t>Activity </a:t>
            </a:r>
            <a:r>
              <a:rPr sz="1100" spc="-10" dirty="0">
                <a:latin typeface="Arial"/>
                <a:cs typeface="Arial"/>
              </a:rPr>
              <a:t>E </a:t>
            </a:r>
            <a:r>
              <a:rPr sz="1100" spc="-5" dirty="0">
                <a:latin typeface="Arial"/>
                <a:cs typeface="Arial"/>
              </a:rPr>
              <a:t>has finished </a:t>
            </a:r>
            <a:r>
              <a:rPr sz="1100" spc="-10" dirty="0">
                <a:latin typeface="Arial"/>
                <a:cs typeface="Arial"/>
              </a:rPr>
              <a:t>ahead </a:t>
            </a:r>
            <a:r>
              <a:rPr sz="1100" spc="-5" dirty="0">
                <a:latin typeface="Arial"/>
                <a:cs typeface="Arial"/>
              </a:rPr>
              <a:t>of schedule </a:t>
            </a:r>
            <a:r>
              <a:rPr sz="1100" spc="-10" dirty="0">
                <a:latin typeface="Arial"/>
                <a:cs typeface="Arial"/>
              </a:rPr>
              <a:t>and </a:t>
            </a:r>
            <a:r>
              <a:rPr sz="1100" spc="-5" dirty="0">
                <a:latin typeface="Arial"/>
                <a:cs typeface="Arial"/>
              </a:rPr>
              <a:t>requires  </a:t>
            </a:r>
            <a:r>
              <a:rPr sz="1100" spc="-10" dirty="0">
                <a:latin typeface="Arial"/>
                <a:cs typeface="Arial"/>
              </a:rPr>
              <a:t>different </a:t>
            </a:r>
            <a:r>
              <a:rPr sz="1100" spc="-5" dirty="0">
                <a:latin typeface="Arial"/>
                <a:cs typeface="Arial"/>
              </a:rPr>
              <a:t>treatment.</a:t>
            </a:r>
            <a:endParaRPr sz="11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194314" y="3344092"/>
            <a:ext cx="350520" cy="11938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z="600" spc="-5" dirty="0">
                <a:latin typeface="Arial"/>
                <a:cs typeface="Arial"/>
              </a:rPr>
              <a:t>104</a:t>
            </a:fld>
            <a:r>
              <a:rPr sz="600" spc="-95" dirty="0">
                <a:latin typeface="Arial"/>
                <a:cs typeface="Arial"/>
              </a:rPr>
              <a:t> </a:t>
            </a:r>
            <a:r>
              <a:rPr sz="600" spc="-5" dirty="0">
                <a:latin typeface="Arial"/>
                <a:cs typeface="Arial"/>
              </a:rPr>
              <a:t>/</a:t>
            </a:r>
            <a:r>
              <a:rPr sz="600" spc="-95" dirty="0">
                <a:latin typeface="Arial"/>
                <a:cs typeface="Arial"/>
              </a:rPr>
              <a:t> </a:t>
            </a:r>
            <a:r>
              <a:rPr sz="600" spc="-5" dirty="0">
                <a:latin typeface="Arial"/>
                <a:cs typeface="Arial"/>
              </a:rPr>
              <a:t>128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0"/>
            <a:ext cx="4608195" cy="14414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2286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18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143916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191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5839" y="144691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8366" y="216611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29463" y="288620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31990" y="360540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01587" y="101733"/>
            <a:ext cx="930910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6045" marR="5080" indent="-93980">
              <a:lnSpc>
                <a:spcPct val="157400"/>
              </a:lnSpc>
              <a:spcBef>
                <a:spcPts val="10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Project Cost Management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EVMS 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Worked</a:t>
            </a:r>
            <a:r>
              <a:rPr sz="600" spc="-40" dirty="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Example</a:t>
            </a:r>
            <a:endParaRPr sz="6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0" y="431761"/>
            <a:ext cx="4608195" cy="321945"/>
          </a:xfrm>
          <a:prstGeom prst="rect">
            <a:avLst/>
          </a:prstGeom>
          <a:solidFill>
            <a:srgbClr val="3333B2"/>
          </a:solidFill>
        </p:spPr>
        <p:txBody>
          <a:bodyPr vert="horz" wrap="square" lIns="0" tIns="6223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490"/>
              </a:spcBef>
            </a:pPr>
            <a:r>
              <a:rPr sz="1400" spc="15" dirty="0">
                <a:solidFill>
                  <a:srgbClr val="FFFFFF"/>
                </a:solidFill>
                <a:latin typeface="Arial"/>
                <a:cs typeface="Arial"/>
              </a:rPr>
              <a:t>Step 2 Known</a:t>
            </a:r>
            <a:r>
              <a:rPr sz="14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10" dirty="0">
                <a:solidFill>
                  <a:srgbClr val="FFFFFF"/>
                </a:solidFill>
                <a:latin typeface="Arial"/>
                <a:cs typeface="Arial"/>
              </a:rPr>
              <a:t>Information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64743" y="932742"/>
            <a:ext cx="3239977" cy="86054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347294" y="1927998"/>
            <a:ext cx="316357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10" dirty="0">
                <a:latin typeface="Arial"/>
                <a:cs typeface="Arial"/>
              </a:rPr>
              <a:t>The </a:t>
            </a:r>
            <a:r>
              <a:rPr sz="1100" spc="-5" dirty="0">
                <a:latin typeface="Arial"/>
                <a:cs typeface="Arial"/>
              </a:rPr>
              <a:t>Planned </a:t>
            </a:r>
            <a:r>
              <a:rPr sz="1100" spc="-15" dirty="0">
                <a:latin typeface="Arial"/>
                <a:cs typeface="Arial"/>
              </a:rPr>
              <a:t>value </a:t>
            </a:r>
            <a:r>
              <a:rPr sz="1100" spc="-20" dirty="0">
                <a:latin typeface="Arial"/>
                <a:cs typeface="Arial"/>
              </a:rPr>
              <a:t>for </a:t>
            </a:r>
            <a:r>
              <a:rPr sz="1100" spc="-5" dirty="0">
                <a:latin typeface="Arial"/>
                <a:cs typeface="Arial"/>
              </a:rPr>
              <a:t>activity </a:t>
            </a:r>
            <a:r>
              <a:rPr sz="1100" spc="-10" dirty="0">
                <a:latin typeface="Arial"/>
                <a:cs typeface="Arial"/>
              </a:rPr>
              <a:t>E </a:t>
            </a:r>
            <a:r>
              <a:rPr sz="1100" spc="-5" dirty="0">
                <a:latin typeface="Arial"/>
                <a:cs typeface="Arial"/>
              </a:rPr>
              <a:t>at </a:t>
            </a:r>
            <a:r>
              <a:rPr sz="1100" spc="-10" dirty="0">
                <a:latin typeface="Arial"/>
                <a:cs typeface="Arial"/>
              </a:rPr>
              <a:t>end </a:t>
            </a:r>
            <a:r>
              <a:rPr sz="1100" spc="-5" dirty="0">
                <a:latin typeface="Arial"/>
                <a:cs typeface="Arial"/>
              </a:rPr>
              <a:t>of </a:t>
            </a:r>
            <a:r>
              <a:rPr sz="1100" spc="-15" dirty="0">
                <a:latin typeface="Arial"/>
                <a:cs typeface="Arial"/>
              </a:rPr>
              <a:t>Week</a:t>
            </a:r>
            <a:r>
              <a:rPr sz="1100" spc="25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12:</a:t>
            </a:r>
            <a:endParaRPr sz="11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48703" y="2191334"/>
            <a:ext cx="119380" cy="119380"/>
          </a:xfrm>
          <a:custGeom>
            <a:avLst/>
            <a:gdLst/>
            <a:ahLst/>
            <a:cxnLst/>
            <a:rect l="l" t="t" r="r" b="b"/>
            <a:pathLst>
              <a:path w="119379" h="119380">
                <a:moveTo>
                  <a:pt x="0" y="119113"/>
                </a:moveTo>
                <a:lnTo>
                  <a:pt x="119113" y="119113"/>
                </a:lnTo>
                <a:lnTo>
                  <a:pt x="119113" y="0"/>
                </a:lnTo>
                <a:lnTo>
                  <a:pt x="0" y="0"/>
                </a:lnTo>
                <a:lnTo>
                  <a:pt x="0" y="11911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48703" y="2573439"/>
            <a:ext cx="119380" cy="119380"/>
          </a:xfrm>
          <a:custGeom>
            <a:avLst/>
            <a:gdLst/>
            <a:ahLst/>
            <a:cxnLst/>
            <a:rect l="l" t="t" r="r" b="b"/>
            <a:pathLst>
              <a:path w="119379" h="119380">
                <a:moveTo>
                  <a:pt x="0" y="119113"/>
                </a:moveTo>
                <a:lnTo>
                  <a:pt x="119113" y="119113"/>
                </a:lnTo>
                <a:lnTo>
                  <a:pt x="119113" y="0"/>
                </a:lnTo>
                <a:lnTo>
                  <a:pt x="0" y="0"/>
                </a:lnTo>
                <a:lnTo>
                  <a:pt x="0" y="11911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467423" y="2138031"/>
            <a:ext cx="3630929" cy="924560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69545" marR="5080" indent="-157480">
              <a:lnSpc>
                <a:spcPct val="102600"/>
              </a:lnSpc>
              <a:spcBef>
                <a:spcPts val="55"/>
              </a:spcBef>
              <a:buClr>
                <a:srgbClr val="FFFFFF"/>
              </a:buClr>
              <a:buSzPct val="72727"/>
              <a:buAutoNum type="arabicPlain"/>
              <a:tabLst>
                <a:tab pos="170180" algn="l"/>
              </a:tabLst>
            </a:pPr>
            <a:r>
              <a:rPr sz="1100" spc="-25" dirty="0">
                <a:latin typeface="Arial"/>
                <a:cs typeface="Arial"/>
              </a:rPr>
              <a:t>We </a:t>
            </a:r>
            <a:r>
              <a:rPr sz="1100" spc="-5" dirty="0">
                <a:latin typeface="Arial"/>
                <a:cs typeface="Arial"/>
              </a:rPr>
              <a:t>are assuming that the planned </a:t>
            </a:r>
            <a:r>
              <a:rPr sz="1100" spc="-15" dirty="0">
                <a:latin typeface="Arial"/>
                <a:cs typeface="Arial"/>
              </a:rPr>
              <a:t>value </a:t>
            </a:r>
            <a:r>
              <a:rPr sz="1100" spc="-5" dirty="0">
                <a:latin typeface="Arial"/>
                <a:cs typeface="Arial"/>
              </a:rPr>
              <a:t>will </a:t>
            </a:r>
            <a:r>
              <a:rPr sz="1100" spc="-10" dirty="0">
                <a:latin typeface="Arial"/>
                <a:cs typeface="Arial"/>
              </a:rPr>
              <a:t>accumulate  </a:t>
            </a:r>
            <a:r>
              <a:rPr sz="1100" spc="-5" dirty="0">
                <a:latin typeface="Arial"/>
                <a:cs typeface="Arial"/>
              </a:rPr>
              <a:t>linearly </a:t>
            </a:r>
            <a:r>
              <a:rPr sz="1100" spc="-20" dirty="0">
                <a:latin typeface="Arial"/>
                <a:cs typeface="Arial"/>
              </a:rPr>
              <a:t>over </a:t>
            </a:r>
            <a:r>
              <a:rPr sz="1100" spc="-5" dirty="0">
                <a:latin typeface="Arial"/>
                <a:cs typeface="Arial"/>
              </a:rPr>
              <a:t>the task</a:t>
            </a:r>
            <a:r>
              <a:rPr sz="1100" spc="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duration.</a:t>
            </a:r>
            <a:endParaRPr sz="1100">
              <a:latin typeface="Arial"/>
              <a:cs typeface="Arial"/>
            </a:endParaRPr>
          </a:p>
          <a:p>
            <a:pPr marL="169545" marR="265430" indent="-157480">
              <a:lnSpc>
                <a:spcPct val="102600"/>
              </a:lnSpc>
              <a:spcBef>
                <a:spcPts val="300"/>
              </a:spcBef>
              <a:buClr>
                <a:srgbClr val="FFFFFF"/>
              </a:buClr>
              <a:buSzPct val="72727"/>
              <a:buAutoNum type="arabicPlain"/>
              <a:tabLst>
                <a:tab pos="170180" algn="l"/>
              </a:tabLst>
            </a:pPr>
            <a:r>
              <a:rPr sz="1100" spc="-5" dirty="0">
                <a:latin typeface="Arial"/>
                <a:cs typeface="Arial"/>
              </a:rPr>
              <a:t>Note that this is </a:t>
            </a:r>
            <a:r>
              <a:rPr sz="1100" spc="-10" dirty="0">
                <a:latin typeface="Arial"/>
                <a:cs typeface="Arial"/>
              </a:rPr>
              <a:t>a </a:t>
            </a:r>
            <a:r>
              <a:rPr sz="1100" spc="-5" dirty="0">
                <a:latin typeface="Arial"/>
                <a:cs typeface="Arial"/>
              </a:rPr>
              <a:t>simplified method; ideally it will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be  </a:t>
            </a:r>
            <a:r>
              <a:rPr sz="1100" spc="-5" dirty="0">
                <a:latin typeface="Arial"/>
                <a:cs typeface="Arial"/>
              </a:rPr>
              <a:t>dependent </a:t>
            </a:r>
            <a:r>
              <a:rPr sz="1100" spc="-10" dirty="0">
                <a:latin typeface="Arial"/>
                <a:cs typeface="Arial"/>
              </a:rPr>
              <a:t>on </a:t>
            </a:r>
            <a:r>
              <a:rPr sz="1100" spc="-5" dirty="0">
                <a:latin typeface="Arial"/>
                <a:cs typeface="Arial"/>
              </a:rPr>
              <a:t>the task</a:t>
            </a:r>
            <a:r>
              <a:rPr sz="1100" spc="-10" dirty="0">
                <a:latin typeface="Arial"/>
                <a:cs typeface="Arial"/>
              </a:rPr>
              <a:t> nature.</a:t>
            </a:r>
            <a:endParaRPr sz="1100">
              <a:latin typeface="Arial"/>
              <a:cs typeface="Arial"/>
            </a:endParaRPr>
          </a:p>
          <a:p>
            <a:pPr marL="775335">
              <a:lnSpc>
                <a:spcPct val="100000"/>
              </a:lnSpc>
              <a:spcBef>
                <a:spcPts val="85"/>
              </a:spcBef>
            </a:pPr>
            <a:r>
              <a:rPr sz="1100" spc="-10" dirty="0">
                <a:latin typeface="Arial"/>
                <a:cs typeface="Arial"/>
              </a:rPr>
              <a:t>8</a:t>
            </a:r>
            <a:r>
              <a:rPr sz="1100" spc="-70" dirty="0">
                <a:latin typeface="Arial"/>
                <a:cs typeface="Arial"/>
              </a:rPr>
              <a:t> </a:t>
            </a:r>
            <a:r>
              <a:rPr sz="1100" i="1" spc="-10" dirty="0">
                <a:latin typeface="Arial"/>
                <a:cs typeface="Arial"/>
              </a:rPr>
              <a:t>weeks</a:t>
            </a:r>
            <a:endParaRPr sz="110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243304" y="3077984"/>
            <a:ext cx="506730" cy="0"/>
          </a:xfrm>
          <a:custGeom>
            <a:avLst/>
            <a:gdLst/>
            <a:ahLst/>
            <a:cxnLst/>
            <a:rect l="l" t="t" r="r" b="b"/>
            <a:pathLst>
              <a:path w="506730">
                <a:moveTo>
                  <a:pt x="0" y="0"/>
                </a:moveTo>
                <a:lnTo>
                  <a:pt x="506476" y="0"/>
                </a:lnTo>
              </a:path>
            </a:pathLst>
          </a:custGeom>
          <a:ln w="81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1205204" y="2964293"/>
            <a:ext cx="2212975" cy="18081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sz="1650" spc="-15" baseline="-37878" dirty="0">
                <a:latin typeface="Arial"/>
                <a:cs typeface="Arial"/>
              </a:rPr>
              <a:t>9</a:t>
            </a:r>
            <a:r>
              <a:rPr sz="1650" spc="-112" baseline="-37878" dirty="0">
                <a:latin typeface="Arial"/>
                <a:cs typeface="Arial"/>
              </a:rPr>
              <a:t> </a:t>
            </a:r>
            <a:r>
              <a:rPr sz="1650" i="1" spc="-15" baseline="-37878" dirty="0">
                <a:latin typeface="Arial"/>
                <a:cs typeface="Arial"/>
              </a:rPr>
              <a:t>weeks</a:t>
            </a:r>
            <a:r>
              <a:rPr sz="1650" i="1" spc="150" baseline="-37878" dirty="0">
                <a:latin typeface="Arial"/>
                <a:cs typeface="Arial"/>
              </a:rPr>
              <a:t> </a:t>
            </a:r>
            <a:r>
              <a:rPr sz="1100" dirty="0">
                <a:latin typeface="Arial Black"/>
                <a:cs typeface="Arial Black"/>
              </a:rPr>
              <a:t>×</a:t>
            </a:r>
            <a:r>
              <a:rPr sz="1100" spc="-135" dirty="0">
                <a:latin typeface="Arial Black"/>
                <a:cs typeface="Arial Black"/>
              </a:rPr>
              <a:t> </a:t>
            </a:r>
            <a:r>
              <a:rPr lang="en-IE" sz="1100" spc="10" dirty="0" smtClean="0">
                <a:latin typeface="Century Gothic"/>
                <a:cs typeface="Arial Black"/>
              </a:rPr>
              <a:t>€</a:t>
            </a:r>
            <a:r>
              <a:rPr sz="1100" spc="15" dirty="0" smtClean="0">
                <a:latin typeface="Arial"/>
                <a:cs typeface="Arial"/>
              </a:rPr>
              <a:t>30</a:t>
            </a:r>
            <a:r>
              <a:rPr sz="1100" spc="15" dirty="0">
                <a:latin typeface="Times New Roman"/>
                <a:cs typeface="Times New Roman"/>
              </a:rPr>
              <a:t>,</a:t>
            </a:r>
            <a:r>
              <a:rPr sz="1100" spc="-100" dirty="0">
                <a:latin typeface="Times New Roman"/>
                <a:cs typeface="Times New Roman"/>
              </a:rPr>
              <a:t> </a:t>
            </a:r>
            <a:r>
              <a:rPr sz="1100" spc="-10" dirty="0">
                <a:latin typeface="Arial"/>
                <a:cs typeface="Arial"/>
              </a:rPr>
              <a:t>000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spc="204" dirty="0">
                <a:latin typeface="Arial"/>
                <a:cs typeface="Arial"/>
              </a:rPr>
              <a:t>=</a:t>
            </a:r>
            <a:r>
              <a:rPr sz="1100" spc="-10" dirty="0">
                <a:latin typeface="Arial"/>
                <a:cs typeface="Arial"/>
              </a:rPr>
              <a:t> </a:t>
            </a:r>
            <a:r>
              <a:rPr lang="en-IE" sz="1100" spc="10" dirty="0" smtClean="0">
                <a:latin typeface="Century Gothic"/>
                <a:cs typeface="Arial Black"/>
              </a:rPr>
              <a:t>€</a:t>
            </a:r>
            <a:r>
              <a:rPr sz="1100" spc="15" dirty="0" smtClean="0">
                <a:latin typeface="Arial"/>
                <a:cs typeface="Arial"/>
              </a:rPr>
              <a:t>26</a:t>
            </a:r>
            <a:r>
              <a:rPr sz="1100" spc="15" dirty="0">
                <a:latin typeface="Times New Roman"/>
                <a:cs typeface="Times New Roman"/>
              </a:rPr>
              <a:t>,</a:t>
            </a:r>
            <a:r>
              <a:rPr sz="1100" spc="-100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Arial"/>
                <a:cs typeface="Arial"/>
              </a:rPr>
              <a:t>666</a:t>
            </a:r>
            <a:r>
              <a:rPr sz="1100" spc="-5" dirty="0">
                <a:latin typeface="Times New Roman"/>
                <a:cs typeface="Times New Roman"/>
              </a:rPr>
              <a:t>.</a:t>
            </a:r>
            <a:r>
              <a:rPr sz="1100" spc="-5" dirty="0">
                <a:latin typeface="Arial"/>
                <a:cs typeface="Arial"/>
              </a:rPr>
              <a:t>67</a:t>
            </a:r>
            <a:endParaRPr sz="1100" dirty="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194314" y="3344092"/>
            <a:ext cx="350520" cy="11938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z="600" spc="-5" dirty="0">
                <a:latin typeface="Arial"/>
                <a:cs typeface="Arial"/>
              </a:rPr>
              <a:t>105</a:t>
            </a:fld>
            <a:r>
              <a:rPr sz="600" spc="-95" dirty="0">
                <a:latin typeface="Arial"/>
                <a:cs typeface="Arial"/>
              </a:rPr>
              <a:t> </a:t>
            </a:r>
            <a:r>
              <a:rPr sz="600" spc="-5" dirty="0">
                <a:latin typeface="Arial"/>
                <a:cs typeface="Arial"/>
              </a:rPr>
              <a:t>/</a:t>
            </a:r>
            <a:r>
              <a:rPr sz="600" spc="-95" dirty="0">
                <a:latin typeface="Arial"/>
                <a:cs typeface="Arial"/>
              </a:rPr>
              <a:t> </a:t>
            </a:r>
            <a:r>
              <a:rPr sz="600" spc="-5" dirty="0">
                <a:latin typeface="Arial"/>
                <a:cs typeface="Arial"/>
              </a:rPr>
              <a:t>128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0"/>
            <a:ext cx="4608195" cy="14414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2286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18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143916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191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5839" y="144691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8366" y="216611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29463" y="288620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31990" y="360540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01587" y="101733"/>
            <a:ext cx="930910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6045" marR="5080" indent="-93980">
              <a:lnSpc>
                <a:spcPct val="157400"/>
              </a:lnSpc>
              <a:spcBef>
                <a:spcPts val="10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Project Cost Management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EVMS 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Worked</a:t>
            </a:r>
            <a:r>
              <a:rPr sz="600" spc="-40" dirty="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Example</a:t>
            </a:r>
            <a:endParaRPr sz="6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0" y="431761"/>
            <a:ext cx="4608195" cy="321945"/>
          </a:xfrm>
          <a:prstGeom prst="rect">
            <a:avLst/>
          </a:prstGeom>
          <a:solidFill>
            <a:srgbClr val="3333B2"/>
          </a:solidFill>
        </p:spPr>
        <p:txBody>
          <a:bodyPr vert="horz" wrap="square" lIns="0" tIns="6223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490"/>
              </a:spcBef>
            </a:pPr>
            <a:r>
              <a:rPr sz="1400" spc="15" dirty="0">
                <a:solidFill>
                  <a:srgbClr val="FFFFFF"/>
                </a:solidFill>
                <a:latin typeface="Arial"/>
                <a:cs typeface="Arial"/>
              </a:rPr>
              <a:t>Step 2 Known</a:t>
            </a:r>
            <a:r>
              <a:rPr sz="14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10" dirty="0">
                <a:solidFill>
                  <a:srgbClr val="FFFFFF"/>
                </a:solidFill>
                <a:latin typeface="Arial"/>
                <a:cs typeface="Arial"/>
              </a:rPr>
              <a:t>Information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717285" y="1058586"/>
            <a:ext cx="3187557" cy="105084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95363" y="2413431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95363" y="2795536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624395" y="2334639"/>
            <a:ext cx="3291840" cy="746125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56515">
              <a:lnSpc>
                <a:spcPct val="102600"/>
              </a:lnSpc>
              <a:spcBef>
                <a:spcPts val="55"/>
              </a:spcBef>
            </a:pPr>
            <a:r>
              <a:rPr sz="1100" spc="-10" dirty="0">
                <a:latin typeface="Arial"/>
                <a:cs typeface="Arial"/>
              </a:rPr>
              <a:t>Sum </a:t>
            </a:r>
            <a:r>
              <a:rPr sz="1100" spc="-5" dirty="0">
                <a:latin typeface="Arial"/>
                <a:cs typeface="Arial"/>
              </a:rPr>
              <a:t>the Planned </a:t>
            </a:r>
            <a:r>
              <a:rPr sz="1100" spc="-25" dirty="0">
                <a:latin typeface="Arial"/>
                <a:cs typeface="Arial"/>
              </a:rPr>
              <a:t>Value </a:t>
            </a:r>
            <a:r>
              <a:rPr sz="1100" spc="-5" dirty="0">
                <a:latin typeface="Arial"/>
                <a:cs typeface="Arial"/>
              </a:rPr>
              <a:t>(PV) Column: This </a:t>
            </a:r>
            <a:r>
              <a:rPr sz="1100" spc="-15" dirty="0">
                <a:latin typeface="Arial"/>
                <a:cs typeface="Arial"/>
              </a:rPr>
              <a:t>gives </a:t>
            </a:r>
            <a:r>
              <a:rPr sz="1100" spc="-5" dirty="0">
                <a:latin typeface="Arial"/>
                <a:cs typeface="Arial"/>
              </a:rPr>
              <a:t>the  Planned </a:t>
            </a:r>
            <a:r>
              <a:rPr sz="1100" spc="-25" dirty="0">
                <a:latin typeface="Arial"/>
                <a:cs typeface="Arial"/>
              </a:rPr>
              <a:t>Value </a:t>
            </a:r>
            <a:r>
              <a:rPr sz="1100" spc="-20" dirty="0">
                <a:latin typeface="Arial"/>
                <a:cs typeface="Arial"/>
              </a:rPr>
              <a:t>for </a:t>
            </a:r>
            <a:r>
              <a:rPr sz="1100" spc="-5" dirty="0">
                <a:latin typeface="Arial"/>
                <a:cs typeface="Arial"/>
              </a:rPr>
              <a:t>the entire</a:t>
            </a:r>
            <a:r>
              <a:rPr sz="1100" spc="20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project</a:t>
            </a:r>
            <a:endParaRPr sz="1100">
              <a:latin typeface="Arial"/>
              <a:cs typeface="Arial"/>
            </a:endParaRPr>
          </a:p>
          <a:p>
            <a:pPr marL="12700" marR="5080">
              <a:lnSpc>
                <a:spcPct val="102600"/>
              </a:lnSpc>
              <a:spcBef>
                <a:spcPts val="300"/>
              </a:spcBef>
            </a:pPr>
            <a:r>
              <a:rPr sz="1100" spc="-10" dirty="0">
                <a:latin typeface="Arial"/>
                <a:cs typeface="Arial"/>
              </a:rPr>
              <a:t>Sum </a:t>
            </a:r>
            <a:r>
              <a:rPr sz="1100" spc="-5" dirty="0">
                <a:latin typeface="Arial"/>
                <a:cs typeface="Arial"/>
              </a:rPr>
              <a:t>the Actual Cost </a:t>
            </a:r>
            <a:r>
              <a:rPr sz="1100" spc="-15" dirty="0">
                <a:latin typeface="Arial"/>
                <a:cs typeface="Arial"/>
              </a:rPr>
              <a:t>(AC) </a:t>
            </a:r>
            <a:r>
              <a:rPr sz="1100" spc="-5" dirty="0">
                <a:latin typeface="Arial"/>
                <a:cs typeface="Arial"/>
              </a:rPr>
              <a:t>Column: This </a:t>
            </a:r>
            <a:r>
              <a:rPr sz="1100" spc="-15" dirty="0">
                <a:latin typeface="Arial"/>
                <a:cs typeface="Arial"/>
              </a:rPr>
              <a:t>give </a:t>
            </a:r>
            <a:r>
              <a:rPr sz="1100" spc="-5" dirty="0">
                <a:latin typeface="Arial"/>
                <a:cs typeface="Arial"/>
              </a:rPr>
              <a:t>the total  </a:t>
            </a:r>
            <a:r>
              <a:rPr sz="1100" spc="-10" dirty="0">
                <a:latin typeface="Arial"/>
                <a:cs typeface="Arial"/>
              </a:rPr>
              <a:t>spend </a:t>
            </a:r>
            <a:r>
              <a:rPr sz="1100" spc="-5" dirty="0">
                <a:latin typeface="Arial"/>
                <a:cs typeface="Arial"/>
              </a:rPr>
              <a:t>to date </a:t>
            </a:r>
            <a:r>
              <a:rPr sz="1100" spc="-10" dirty="0">
                <a:latin typeface="Arial"/>
                <a:cs typeface="Arial"/>
              </a:rPr>
              <a:t>on </a:t>
            </a:r>
            <a:r>
              <a:rPr sz="1100" spc="-5" dirty="0">
                <a:latin typeface="Arial"/>
                <a:cs typeface="Arial"/>
              </a:rPr>
              <a:t>the project</a:t>
            </a:r>
            <a:endParaRPr sz="11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194314" y="3344092"/>
            <a:ext cx="350520" cy="11938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z="600" spc="-5" dirty="0">
                <a:latin typeface="Arial"/>
                <a:cs typeface="Arial"/>
              </a:rPr>
              <a:t>106</a:t>
            </a:fld>
            <a:r>
              <a:rPr sz="600" spc="-95" dirty="0">
                <a:latin typeface="Arial"/>
                <a:cs typeface="Arial"/>
              </a:rPr>
              <a:t> </a:t>
            </a:r>
            <a:r>
              <a:rPr sz="600" spc="-5" dirty="0">
                <a:latin typeface="Arial"/>
                <a:cs typeface="Arial"/>
              </a:rPr>
              <a:t>/</a:t>
            </a:r>
            <a:r>
              <a:rPr sz="600" spc="-95" dirty="0">
                <a:latin typeface="Arial"/>
                <a:cs typeface="Arial"/>
              </a:rPr>
              <a:t> </a:t>
            </a:r>
            <a:r>
              <a:rPr sz="600" spc="-5" dirty="0">
                <a:latin typeface="Arial"/>
                <a:cs typeface="Arial"/>
              </a:rPr>
              <a:t>128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0"/>
            <a:ext cx="4608195" cy="14414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2286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18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143916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191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5839" y="144691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8366" y="216611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29463" y="288620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31990" y="360540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01587" y="101733"/>
            <a:ext cx="930910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6045" marR="5080" indent="-93980">
              <a:lnSpc>
                <a:spcPct val="157400"/>
              </a:lnSpc>
              <a:spcBef>
                <a:spcPts val="10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Project Cost Management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EVMS 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Worked</a:t>
            </a:r>
            <a:r>
              <a:rPr sz="600" spc="-40" dirty="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Example</a:t>
            </a:r>
            <a:endParaRPr sz="6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64743" y="901639"/>
            <a:ext cx="3239977" cy="86054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347294" y="1896896"/>
            <a:ext cx="3689985" cy="678180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5080">
              <a:lnSpc>
                <a:spcPct val="102600"/>
              </a:lnSpc>
              <a:spcBef>
                <a:spcPts val="55"/>
              </a:spcBef>
            </a:pPr>
            <a:r>
              <a:rPr sz="1100" spc="-20" dirty="0">
                <a:latin typeface="Arial"/>
                <a:cs typeface="Arial"/>
              </a:rPr>
              <a:t>For </a:t>
            </a:r>
            <a:r>
              <a:rPr sz="1100" spc="-5" dirty="0">
                <a:latin typeface="Arial"/>
                <a:cs typeface="Arial"/>
              </a:rPr>
              <a:t>the 50-50 </a:t>
            </a:r>
            <a:r>
              <a:rPr sz="1100" spc="-10" dirty="0">
                <a:latin typeface="Arial"/>
                <a:cs typeface="Arial"/>
              </a:rPr>
              <a:t>Rule, </a:t>
            </a:r>
            <a:r>
              <a:rPr sz="1100" spc="-5" dirty="0">
                <a:latin typeface="Arial"/>
                <a:cs typeface="Arial"/>
              </a:rPr>
              <a:t>calculate the percentage of schedule </a:t>
            </a:r>
            <a:r>
              <a:rPr sz="1100" spc="-20" dirty="0">
                <a:latin typeface="Arial"/>
                <a:cs typeface="Arial"/>
              </a:rPr>
              <a:t>by  </a:t>
            </a:r>
            <a:r>
              <a:rPr sz="1100" spc="-5" dirty="0">
                <a:latin typeface="Arial"/>
                <a:cs typeface="Arial"/>
              </a:rPr>
              <a:t>dividing the work to date </a:t>
            </a:r>
            <a:r>
              <a:rPr sz="1100" spc="-20" dirty="0">
                <a:latin typeface="Arial"/>
                <a:cs typeface="Arial"/>
              </a:rPr>
              <a:t>by </a:t>
            </a:r>
            <a:r>
              <a:rPr sz="1100" spc="-5" dirty="0">
                <a:latin typeface="Arial"/>
                <a:cs typeface="Arial"/>
              </a:rPr>
              <a:t>the Planned </a:t>
            </a:r>
            <a:r>
              <a:rPr sz="1100" spc="-10" dirty="0">
                <a:latin typeface="Arial"/>
                <a:cs typeface="Arial"/>
              </a:rPr>
              <a:t>duration,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ts val="1220"/>
              </a:lnSpc>
              <a:spcBef>
                <a:spcPts val="35"/>
              </a:spcBef>
            </a:pPr>
            <a:r>
              <a:rPr sz="1100" spc="-10" dirty="0">
                <a:latin typeface="Arial"/>
                <a:cs typeface="Arial"/>
              </a:rPr>
              <a:t>e.g. </a:t>
            </a:r>
            <a:r>
              <a:rPr sz="1100" spc="-5" dirty="0">
                <a:latin typeface="Arial"/>
                <a:cs typeface="Arial"/>
              </a:rPr>
              <a:t>Activity</a:t>
            </a:r>
            <a:r>
              <a:rPr sz="1100" spc="65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C:</a:t>
            </a:r>
            <a:endParaRPr sz="1100">
              <a:latin typeface="Arial"/>
              <a:cs typeface="Arial"/>
            </a:endParaRPr>
          </a:p>
          <a:p>
            <a:pPr marL="1381760">
              <a:lnSpc>
                <a:spcPts val="1220"/>
              </a:lnSpc>
            </a:pPr>
            <a:r>
              <a:rPr sz="1100" spc="-10" dirty="0">
                <a:latin typeface="Arial"/>
                <a:cs typeface="Arial"/>
              </a:rPr>
              <a:t>8</a:t>
            </a:r>
            <a:r>
              <a:rPr sz="1100" spc="-70" dirty="0">
                <a:latin typeface="Arial"/>
                <a:cs typeface="Arial"/>
              </a:rPr>
              <a:t> </a:t>
            </a:r>
            <a:r>
              <a:rPr sz="1100" i="1" spc="-10" dirty="0">
                <a:latin typeface="Arial"/>
                <a:cs typeface="Arial"/>
              </a:rPr>
              <a:t>weeks</a:t>
            </a:r>
            <a:endParaRPr sz="11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690776" y="2590444"/>
            <a:ext cx="583565" cy="0"/>
          </a:xfrm>
          <a:custGeom>
            <a:avLst/>
            <a:gdLst/>
            <a:ahLst/>
            <a:cxnLst/>
            <a:rect l="l" t="t" r="r" b="b"/>
            <a:pathLst>
              <a:path w="583564">
                <a:moveTo>
                  <a:pt x="0" y="0"/>
                </a:moveTo>
                <a:lnTo>
                  <a:pt x="583514" y="0"/>
                </a:lnTo>
              </a:path>
            </a:pathLst>
          </a:custGeom>
          <a:ln w="81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652676" y="2476752"/>
            <a:ext cx="131826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sz="1650" spc="-15" baseline="-37878" dirty="0">
                <a:latin typeface="Arial"/>
                <a:cs typeface="Arial"/>
              </a:rPr>
              <a:t>10 </a:t>
            </a:r>
            <a:r>
              <a:rPr sz="1650" i="1" spc="-15" baseline="-37878" dirty="0">
                <a:latin typeface="Arial"/>
                <a:cs typeface="Arial"/>
              </a:rPr>
              <a:t>weeks </a:t>
            </a:r>
            <a:r>
              <a:rPr sz="1100" spc="204" dirty="0">
                <a:latin typeface="Arial"/>
                <a:cs typeface="Arial"/>
              </a:rPr>
              <a:t>=</a:t>
            </a:r>
            <a:r>
              <a:rPr sz="1100" spc="75" dirty="0">
                <a:latin typeface="Arial"/>
                <a:cs typeface="Arial"/>
              </a:rPr>
              <a:t> </a:t>
            </a:r>
            <a:r>
              <a:rPr sz="1100" spc="-20" dirty="0">
                <a:latin typeface="Arial"/>
                <a:cs typeface="Arial"/>
              </a:rPr>
              <a:t>80</a:t>
            </a:r>
            <a:r>
              <a:rPr sz="1100" spc="-20" dirty="0">
                <a:latin typeface="Times New Roman"/>
                <a:cs typeface="Times New Roman"/>
              </a:rPr>
              <a:t>.</a:t>
            </a:r>
            <a:r>
              <a:rPr sz="1100" spc="-20" dirty="0">
                <a:latin typeface="Arial"/>
                <a:cs typeface="Arial"/>
              </a:rPr>
              <a:t>00%</a:t>
            </a:r>
            <a:endParaRPr sz="11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194314" y="3344092"/>
            <a:ext cx="350520" cy="11938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z="600" spc="-5" dirty="0">
                <a:latin typeface="Arial"/>
                <a:cs typeface="Arial"/>
              </a:rPr>
              <a:t>107</a:t>
            </a:fld>
            <a:r>
              <a:rPr sz="600" spc="-95" dirty="0">
                <a:latin typeface="Arial"/>
                <a:cs typeface="Arial"/>
              </a:rPr>
              <a:t> </a:t>
            </a:r>
            <a:r>
              <a:rPr sz="600" spc="-5" dirty="0">
                <a:latin typeface="Arial"/>
                <a:cs typeface="Arial"/>
              </a:rPr>
              <a:t>/</a:t>
            </a:r>
            <a:r>
              <a:rPr sz="600" spc="-95" dirty="0">
                <a:latin typeface="Arial"/>
                <a:cs typeface="Arial"/>
              </a:rPr>
              <a:t> </a:t>
            </a:r>
            <a:r>
              <a:rPr sz="600" spc="-5" dirty="0">
                <a:latin typeface="Arial"/>
                <a:cs typeface="Arial"/>
              </a:rPr>
              <a:t>128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0"/>
            <a:ext cx="4608195" cy="14414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2286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18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143916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191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5839" y="144691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8366" y="216611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29463" y="288620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31990" y="360540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01587" y="101733"/>
            <a:ext cx="930910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6045" marR="5080" indent="-93980">
              <a:lnSpc>
                <a:spcPct val="157400"/>
              </a:lnSpc>
              <a:spcBef>
                <a:spcPts val="10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Project Cost Management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EVMS 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Worked</a:t>
            </a:r>
            <a:r>
              <a:rPr sz="600" spc="-40" dirty="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Example</a:t>
            </a:r>
            <a:endParaRPr sz="6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64743" y="895264"/>
            <a:ext cx="3239977" cy="86054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616367" y="2581859"/>
            <a:ext cx="732790" cy="0"/>
          </a:xfrm>
          <a:custGeom>
            <a:avLst/>
            <a:gdLst/>
            <a:ahLst/>
            <a:cxnLst/>
            <a:rect l="l" t="t" r="r" b="b"/>
            <a:pathLst>
              <a:path w="732789">
                <a:moveTo>
                  <a:pt x="0" y="0"/>
                </a:moveTo>
                <a:lnTo>
                  <a:pt x="732320" y="0"/>
                </a:lnTo>
              </a:path>
            </a:pathLst>
          </a:custGeom>
          <a:ln w="81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334594" y="1890520"/>
            <a:ext cx="3695700" cy="864869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25400" marR="17780">
              <a:lnSpc>
                <a:spcPct val="102600"/>
              </a:lnSpc>
              <a:spcBef>
                <a:spcPts val="55"/>
              </a:spcBef>
            </a:pPr>
            <a:r>
              <a:rPr sz="1100" spc="-30" dirty="0">
                <a:latin typeface="Arial"/>
                <a:cs typeface="Arial"/>
              </a:rPr>
              <a:t>Now, </a:t>
            </a:r>
            <a:r>
              <a:rPr sz="1100" spc="-5" dirty="0">
                <a:latin typeface="Arial"/>
                <a:cs typeface="Arial"/>
              </a:rPr>
              <a:t>calculate the percentage of cost </a:t>
            </a:r>
            <a:r>
              <a:rPr sz="1100" spc="-20" dirty="0">
                <a:latin typeface="Arial"/>
                <a:cs typeface="Arial"/>
              </a:rPr>
              <a:t>by </a:t>
            </a:r>
            <a:r>
              <a:rPr sz="1100" spc="-5" dirty="0">
                <a:latin typeface="Arial"/>
                <a:cs typeface="Arial"/>
              </a:rPr>
              <a:t>dividing the Actual  Cost </a:t>
            </a:r>
            <a:r>
              <a:rPr sz="1100" spc="-15" dirty="0">
                <a:latin typeface="Arial"/>
                <a:cs typeface="Arial"/>
              </a:rPr>
              <a:t>(AC) </a:t>
            </a:r>
            <a:r>
              <a:rPr sz="1100" spc="-5" dirty="0">
                <a:latin typeface="Arial"/>
                <a:cs typeface="Arial"/>
              </a:rPr>
              <a:t>of </a:t>
            </a:r>
            <a:r>
              <a:rPr sz="1100" spc="-10" dirty="0">
                <a:latin typeface="Arial"/>
                <a:cs typeface="Arial"/>
              </a:rPr>
              <a:t>each </a:t>
            </a:r>
            <a:r>
              <a:rPr sz="1100" spc="-5" dirty="0">
                <a:latin typeface="Arial"/>
                <a:cs typeface="Arial"/>
              </a:rPr>
              <a:t>activity </a:t>
            </a:r>
            <a:r>
              <a:rPr sz="1100" spc="-20" dirty="0">
                <a:latin typeface="Arial"/>
                <a:cs typeface="Arial"/>
              </a:rPr>
              <a:t>by </a:t>
            </a:r>
            <a:r>
              <a:rPr sz="1100" spc="-5" dirty="0">
                <a:latin typeface="Arial"/>
                <a:cs typeface="Arial"/>
              </a:rPr>
              <a:t>its Planned </a:t>
            </a:r>
            <a:r>
              <a:rPr sz="1100" spc="-25" dirty="0">
                <a:latin typeface="Arial"/>
                <a:cs typeface="Arial"/>
              </a:rPr>
              <a:t>Value</a:t>
            </a:r>
            <a:r>
              <a:rPr sz="1100" spc="15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(PV),</a:t>
            </a:r>
            <a:endParaRPr sz="1100" dirty="0">
              <a:latin typeface="Arial"/>
              <a:cs typeface="Arial"/>
            </a:endParaRPr>
          </a:p>
          <a:p>
            <a:pPr marL="25400">
              <a:lnSpc>
                <a:spcPts val="1210"/>
              </a:lnSpc>
              <a:spcBef>
                <a:spcPts val="35"/>
              </a:spcBef>
            </a:pPr>
            <a:r>
              <a:rPr sz="1100" spc="-10" dirty="0">
                <a:latin typeface="Arial"/>
                <a:cs typeface="Arial"/>
              </a:rPr>
              <a:t>e.g. </a:t>
            </a:r>
            <a:r>
              <a:rPr sz="1100" spc="-5" dirty="0">
                <a:latin typeface="Arial"/>
                <a:cs typeface="Arial"/>
              </a:rPr>
              <a:t>Activity</a:t>
            </a:r>
            <a:r>
              <a:rPr sz="1100" spc="65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D:</a:t>
            </a:r>
            <a:endParaRPr sz="1100" dirty="0">
              <a:latin typeface="Arial"/>
              <a:cs typeface="Arial"/>
            </a:endParaRPr>
          </a:p>
          <a:p>
            <a:pPr marL="1281430">
              <a:lnSpc>
                <a:spcPts val="1210"/>
              </a:lnSpc>
            </a:pPr>
            <a:r>
              <a:rPr lang="en-IE" sz="1100" spc="10" dirty="0" smtClean="0">
                <a:latin typeface="Century Gothic"/>
                <a:cs typeface="Arial Black"/>
              </a:rPr>
              <a:t>€</a:t>
            </a:r>
            <a:r>
              <a:rPr sz="1100" spc="15" dirty="0" smtClean="0">
                <a:latin typeface="Arial"/>
                <a:cs typeface="Arial"/>
              </a:rPr>
              <a:t>12</a:t>
            </a:r>
            <a:r>
              <a:rPr sz="1100" spc="15" dirty="0">
                <a:latin typeface="Times New Roman"/>
                <a:cs typeface="Times New Roman"/>
              </a:rPr>
              <a:t>,</a:t>
            </a:r>
            <a:r>
              <a:rPr sz="1100" spc="-100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Arial"/>
                <a:cs typeface="Arial"/>
              </a:rPr>
              <a:t>500</a:t>
            </a:r>
            <a:r>
              <a:rPr sz="1100" spc="-5" dirty="0">
                <a:latin typeface="Times New Roman"/>
                <a:cs typeface="Times New Roman"/>
              </a:rPr>
              <a:t>.</a:t>
            </a:r>
            <a:r>
              <a:rPr sz="1100" spc="-5" dirty="0">
                <a:latin typeface="Arial"/>
                <a:cs typeface="Arial"/>
              </a:rPr>
              <a:t>00</a:t>
            </a:r>
            <a:endParaRPr sz="1100" dirty="0">
              <a:latin typeface="Arial"/>
              <a:cs typeface="Arial"/>
            </a:endParaRPr>
          </a:p>
          <a:p>
            <a:pPr marL="1281430">
              <a:lnSpc>
                <a:spcPct val="100000"/>
              </a:lnSpc>
              <a:spcBef>
                <a:spcPts val="165"/>
              </a:spcBef>
            </a:pPr>
            <a:r>
              <a:rPr lang="en-IE" sz="1100" spc="10" dirty="0" smtClean="0">
                <a:latin typeface="Century Gothic"/>
                <a:cs typeface="Arial Black"/>
              </a:rPr>
              <a:t>€</a:t>
            </a:r>
            <a:r>
              <a:rPr sz="1100" spc="15" dirty="0" smtClean="0">
                <a:latin typeface="Arial"/>
                <a:cs typeface="Arial"/>
              </a:rPr>
              <a:t>25</a:t>
            </a:r>
            <a:r>
              <a:rPr sz="1100" spc="15" dirty="0">
                <a:latin typeface="Times New Roman"/>
                <a:cs typeface="Times New Roman"/>
              </a:rPr>
              <a:t>, </a:t>
            </a:r>
            <a:r>
              <a:rPr sz="1100" spc="-5" dirty="0">
                <a:latin typeface="Arial"/>
                <a:cs typeface="Arial"/>
              </a:rPr>
              <a:t>000</a:t>
            </a:r>
            <a:r>
              <a:rPr sz="1100" spc="-5" dirty="0">
                <a:latin typeface="Times New Roman"/>
                <a:cs typeface="Times New Roman"/>
              </a:rPr>
              <a:t>.</a:t>
            </a:r>
            <a:r>
              <a:rPr sz="1100" spc="-5" dirty="0">
                <a:latin typeface="Arial"/>
                <a:cs typeface="Arial"/>
              </a:rPr>
              <a:t>00 </a:t>
            </a:r>
            <a:r>
              <a:rPr sz="1650" spc="307" baseline="37878" dirty="0">
                <a:latin typeface="Arial"/>
                <a:cs typeface="Arial"/>
              </a:rPr>
              <a:t>=</a:t>
            </a:r>
            <a:r>
              <a:rPr sz="1650" spc="-7" baseline="37878" dirty="0">
                <a:latin typeface="Arial"/>
                <a:cs typeface="Arial"/>
              </a:rPr>
              <a:t> </a:t>
            </a:r>
            <a:r>
              <a:rPr sz="1650" spc="-30" baseline="37878" dirty="0">
                <a:latin typeface="Arial"/>
                <a:cs typeface="Arial"/>
              </a:rPr>
              <a:t>50</a:t>
            </a:r>
            <a:r>
              <a:rPr sz="1650" spc="-30" baseline="37878" dirty="0">
                <a:latin typeface="Times New Roman"/>
                <a:cs typeface="Times New Roman"/>
              </a:rPr>
              <a:t>.</a:t>
            </a:r>
            <a:r>
              <a:rPr sz="1650" spc="-30" baseline="37878" dirty="0">
                <a:latin typeface="Arial"/>
                <a:cs typeface="Arial"/>
              </a:rPr>
              <a:t>00%</a:t>
            </a:r>
            <a:endParaRPr sz="1650" baseline="37878" dirty="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194314" y="3344092"/>
            <a:ext cx="350520" cy="11938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z="600" spc="-5" dirty="0">
                <a:latin typeface="Arial"/>
                <a:cs typeface="Arial"/>
              </a:rPr>
              <a:t>108</a:t>
            </a:fld>
            <a:r>
              <a:rPr sz="600" spc="-95" dirty="0">
                <a:latin typeface="Arial"/>
                <a:cs typeface="Arial"/>
              </a:rPr>
              <a:t> </a:t>
            </a:r>
            <a:r>
              <a:rPr sz="600" spc="-5" dirty="0">
                <a:latin typeface="Arial"/>
                <a:cs typeface="Arial"/>
              </a:rPr>
              <a:t>/</a:t>
            </a:r>
            <a:r>
              <a:rPr sz="600" spc="-95" dirty="0">
                <a:latin typeface="Arial"/>
                <a:cs typeface="Arial"/>
              </a:rPr>
              <a:t> </a:t>
            </a:r>
            <a:r>
              <a:rPr sz="600" spc="-5" dirty="0">
                <a:latin typeface="Arial"/>
                <a:cs typeface="Arial"/>
              </a:rPr>
              <a:t>128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0"/>
            <a:ext cx="4608195" cy="14414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2286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18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143916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191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5839" y="144691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8366" y="216611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29463" y="288620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31990" y="360540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01587" y="101733"/>
            <a:ext cx="930910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6045" marR="5080" indent="-93980">
              <a:lnSpc>
                <a:spcPct val="157400"/>
              </a:lnSpc>
              <a:spcBef>
                <a:spcPts val="10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Project Cost Management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EVMS 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Worked</a:t>
            </a:r>
            <a:r>
              <a:rPr sz="600" spc="-40" dirty="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Example</a:t>
            </a:r>
            <a:endParaRPr sz="6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64743" y="714314"/>
            <a:ext cx="3239977" cy="86054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347294" y="1709558"/>
            <a:ext cx="3502660" cy="1229360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5080">
              <a:lnSpc>
                <a:spcPct val="102600"/>
              </a:lnSpc>
              <a:spcBef>
                <a:spcPts val="55"/>
              </a:spcBef>
            </a:pPr>
            <a:r>
              <a:rPr sz="1100" spc="-15" dirty="0">
                <a:latin typeface="Arial"/>
                <a:cs typeface="Arial"/>
              </a:rPr>
              <a:t>Next, </a:t>
            </a:r>
            <a:r>
              <a:rPr sz="1100" spc="-5" dirty="0">
                <a:latin typeface="Arial"/>
                <a:cs typeface="Arial"/>
              </a:rPr>
              <a:t>calculate the actual percentage completion of </a:t>
            </a:r>
            <a:r>
              <a:rPr sz="1100" spc="-10" dirty="0">
                <a:latin typeface="Arial"/>
                <a:cs typeface="Arial"/>
              </a:rPr>
              <a:t>each  </a:t>
            </a:r>
            <a:r>
              <a:rPr sz="1100" spc="-5" dirty="0">
                <a:latin typeface="Arial"/>
                <a:cs typeface="Arial"/>
              </a:rPr>
              <a:t>activity using the 50-50 rule; </a:t>
            </a:r>
            <a:r>
              <a:rPr sz="1100" spc="-10" dirty="0">
                <a:latin typeface="Arial"/>
                <a:cs typeface="Arial"/>
              </a:rPr>
              <a:t>add 50% </a:t>
            </a:r>
            <a:r>
              <a:rPr sz="1100" spc="-5" dirty="0">
                <a:latin typeface="Arial"/>
                <a:cs typeface="Arial"/>
              </a:rPr>
              <a:t>of the percentage  schedule completion </a:t>
            </a:r>
            <a:r>
              <a:rPr sz="1100" spc="-10" dirty="0">
                <a:latin typeface="Arial"/>
                <a:cs typeface="Arial"/>
              </a:rPr>
              <a:t>and 50% </a:t>
            </a:r>
            <a:r>
              <a:rPr sz="1100" spc="-5" dirty="0">
                <a:latin typeface="Arial"/>
                <a:cs typeface="Arial"/>
              </a:rPr>
              <a:t>of the percentage of</a:t>
            </a:r>
            <a:r>
              <a:rPr sz="1100" spc="-45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cost: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100" spc="-10" dirty="0">
                <a:latin typeface="Arial"/>
                <a:cs typeface="Arial"/>
              </a:rPr>
              <a:t>e.g. </a:t>
            </a:r>
            <a:r>
              <a:rPr sz="1100" spc="-5" dirty="0">
                <a:latin typeface="Arial"/>
                <a:cs typeface="Arial"/>
              </a:rPr>
              <a:t>Activity</a:t>
            </a:r>
            <a:r>
              <a:rPr sz="1100" spc="65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F:</a:t>
            </a:r>
            <a:endParaRPr sz="1100">
              <a:latin typeface="Arial"/>
              <a:cs typeface="Arial"/>
            </a:endParaRPr>
          </a:p>
          <a:p>
            <a:pPr marL="410845" algn="ctr">
              <a:lnSpc>
                <a:spcPct val="100000"/>
              </a:lnSpc>
              <a:spcBef>
                <a:spcPts val="1130"/>
              </a:spcBef>
            </a:pPr>
            <a:r>
              <a:rPr sz="1100" spc="-10" dirty="0">
                <a:latin typeface="Arial"/>
                <a:cs typeface="Arial"/>
              </a:rPr>
              <a:t>(25</a:t>
            </a:r>
            <a:r>
              <a:rPr sz="1100" spc="-10" dirty="0">
                <a:latin typeface="Times New Roman"/>
                <a:cs typeface="Times New Roman"/>
              </a:rPr>
              <a:t>.</a:t>
            </a:r>
            <a:r>
              <a:rPr sz="1100" spc="-10" dirty="0">
                <a:latin typeface="Arial"/>
                <a:cs typeface="Arial"/>
              </a:rPr>
              <a:t>00%</a:t>
            </a:r>
            <a:r>
              <a:rPr sz="1100" spc="-65" dirty="0">
                <a:latin typeface="Arial"/>
                <a:cs typeface="Arial"/>
              </a:rPr>
              <a:t> </a:t>
            </a:r>
            <a:r>
              <a:rPr sz="1100" dirty="0">
                <a:latin typeface="Arial Black"/>
                <a:cs typeface="Arial Black"/>
              </a:rPr>
              <a:t>×</a:t>
            </a:r>
            <a:r>
              <a:rPr sz="1100" spc="-125" dirty="0">
                <a:latin typeface="Arial Black"/>
                <a:cs typeface="Arial Black"/>
              </a:rPr>
              <a:t> </a:t>
            </a:r>
            <a:r>
              <a:rPr sz="1100" spc="10" dirty="0">
                <a:latin typeface="Arial"/>
                <a:cs typeface="Arial"/>
              </a:rPr>
              <a:t>0</a:t>
            </a:r>
            <a:r>
              <a:rPr sz="1100" spc="10" dirty="0">
                <a:latin typeface="Times New Roman"/>
                <a:cs typeface="Times New Roman"/>
              </a:rPr>
              <a:t>.</a:t>
            </a:r>
            <a:r>
              <a:rPr sz="1100" spc="10" dirty="0">
                <a:latin typeface="Arial"/>
                <a:cs typeface="Arial"/>
              </a:rPr>
              <a:t>5)</a:t>
            </a:r>
            <a:r>
              <a:rPr sz="1100" spc="-65" dirty="0">
                <a:latin typeface="Arial"/>
                <a:cs typeface="Arial"/>
              </a:rPr>
              <a:t> </a:t>
            </a:r>
            <a:r>
              <a:rPr sz="1100" spc="204" dirty="0">
                <a:latin typeface="Arial"/>
                <a:cs typeface="Arial"/>
              </a:rPr>
              <a:t>+</a:t>
            </a:r>
            <a:r>
              <a:rPr sz="1100" spc="-6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(40</a:t>
            </a:r>
            <a:r>
              <a:rPr sz="1100" spc="-10" dirty="0">
                <a:latin typeface="Times New Roman"/>
                <a:cs typeface="Times New Roman"/>
              </a:rPr>
              <a:t>.</a:t>
            </a:r>
            <a:r>
              <a:rPr sz="1100" spc="-10" dirty="0">
                <a:latin typeface="Arial"/>
                <a:cs typeface="Arial"/>
              </a:rPr>
              <a:t>00%</a:t>
            </a:r>
            <a:r>
              <a:rPr sz="1100" spc="-65" dirty="0">
                <a:latin typeface="Arial"/>
                <a:cs typeface="Arial"/>
              </a:rPr>
              <a:t> </a:t>
            </a:r>
            <a:r>
              <a:rPr sz="1100" dirty="0">
                <a:latin typeface="Arial Black"/>
                <a:cs typeface="Arial Black"/>
              </a:rPr>
              <a:t>×</a:t>
            </a:r>
            <a:r>
              <a:rPr sz="1100" spc="-125" dirty="0">
                <a:latin typeface="Arial Black"/>
                <a:cs typeface="Arial Black"/>
              </a:rPr>
              <a:t> </a:t>
            </a:r>
            <a:r>
              <a:rPr sz="1100" spc="10" dirty="0">
                <a:latin typeface="Arial"/>
                <a:cs typeface="Arial"/>
              </a:rPr>
              <a:t>0</a:t>
            </a:r>
            <a:r>
              <a:rPr sz="1100" spc="10" dirty="0">
                <a:latin typeface="Times New Roman"/>
                <a:cs typeface="Times New Roman"/>
              </a:rPr>
              <a:t>.</a:t>
            </a:r>
            <a:r>
              <a:rPr sz="1100" spc="10" dirty="0">
                <a:latin typeface="Arial"/>
                <a:cs typeface="Arial"/>
              </a:rPr>
              <a:t>5)</a:t>
            </a:r>
            <a:r>
              <a:rPr sz="1100" dirty="0">
                <a:latin typeface="Arial"/>
                <a:cs typeface="Arial"/>
              </a:rPr>
              <a:t> </a:t>
            </a:r>
            <a:r>
              <a:rPr sz="1100" spc="204" dirty="0">
                <a:latin typeface="Arial"/>
                <a:cs typeface="Arial"/>
              </a:rPr>
              <a:t>=</a:t>
            </a:r>
            <a:r>
              <a:rPr sz="1100" spc="-5" dirty="0">
                <a:latin typeface="Arial"/>
                <a:cs typeface="Arial"/>
              </a:rPr>
              <a:t> </a:t>
            </a:r>
            <a:r>
              <a:rPr sz="1100" spc="-20" dirty="0">
                <a:latin typeface="Arial"/>
                <a:cs typeface="Arial"/>
              </a:rPr>
              <a:t>32</a:t>
            </a:r>
            <a:r>
              <a:rPr sz="1100" spc="-20" dirty="0">
                <a:latin typeface="Times New Roman"/>
                <a:cs typeface="Times New Roman"/>
              </a:rPr>
              <a:t>.</a:t>
            </a:r>
            <a:r>
              <a:rPr sz="1100" spc="-20" dirty="0">
                <a:latin typeface="Arial"/>
                <a:cs typeface="Arial"/>
              </a:rPr>
              <a:t>50%</a:t>
            </a:r>
            <a:endParaRPr sz="1100">
              <a:latin typeface="Arial"/>
              <a:cs typeface="Arial"/>
            </a:endParaRPr>
          </a:p>
          <a:p>
            <a:pPr marL="1543050">
              <a:lnSpc>
                <a:spcPct val="100000"/>
              </a:lnSpc>
              <a:spcBef>
                <a:spcPts val="335"/>
              </a:spcBef>
            </a:pPr>
            <a:r>
              <a:rPr sz="1100" spc="-20" dirty="0">
                <a:latin typeface="Arial"/>
                <a:cs typeface="Arial"/>
              </a:rPr>
              <a:t>12</a:t>
            </a:r>
            <a:r>
              <a:rPr sz="1100" spc="-20" dirty="0">
                <a:latin typeface="Times New Roman"/>
                <a:cs typeface="Times New Roman"/>
              </a:rPr>
              <a:t>.</a:t>
            </a:r>
            <a:r>
              <a:rPr sz="1100" spc="-20" dirty="0">
                <a:latin typeface="Arial"/>
                <a:cs typeface="Arial"/>
              </a:rPr>
              <a:t>50%</a:t>
            </a:r>
            <a:r>
              <a:rPr sz="1100" spc="-70" dirty="0">
                <a:latin typeface="Arial"/>
                <a:cs typeface="Arial"/>
              </a:rPr>
              <a:t> </a:t>
            </a:r>
            <a:r>
              <a:rPr sz="1100" spc="204" dirty="0">
                <a:latin typeface="Arial"/>
                <a:cs typeface="Arial"/>
              </a:rPr>
              <a:t>+</a:t>
            </a:r>
            <a:r>
              <a:rPr sz="1100" spc="-70" dirty="0">
                <a:latin typeface="Arial"/>
                <a:cs typeface="Arial"/>
              </a:rPr>
              <a:t> </a:t>
            </a:r>
            <a:r>
              <a:rPr sz="1100" spc="-20" dirty="0">
                <a:latin typeface="Arial"/>
                <a:cs typeface="Arial"/>
              </a:rPr>
              <a:t>20</a:t>
            </a:r>
            <a:r>
              <a:rPr sz="1100" spc="-20" dirty="0">
                <a:latin typeface="Times New Roman"/>
                <a:cs typeface="Times New Roman"/>
              </a:rPr>
              <a:t>.</a:t>
            </a:r>
            <a:r>
              <a:rPr sz="1100" spc="-20" dirty="0">
                <a:latin typeface="Arial"/>
                <a:cs typeface="Arial"/>
              </a:rPr>
              <a:t>00%</a:t>
            </a:r>
            <a:r>
              <a:rPr sz="1100" spc="-10" dirty="0">
                <a:latin typeface="Arial"/>
                <a:cs typeface="Arial"/>
              </a:rPr>
              <a:t> </a:t>
            </a:r>
            <a:r>
              <a:rPr sz="1100" spc="204" dirty="0">
                <a:latin typeface="Arial"/>
                <a:cs typeface="Arial"/>
              </a:rPr>
              <a:t>=</a:t>
            </a:r>
            <a:r>
              <a:rPr sz="1100" spc="-10" dirty="0">
                <a:latin typeface="Arial"/>
                <a:cs typeface="Arial"/>
              </a:rPr>
              <a:t> </a:t>
            </a:r>
            <a:r>
              <a:rPr sz="1100" spc="-20" dirty="0">
                <a:latin typeface="Arial"/>
                <a:cs typeface="Arial"/>
              </a:rPr>
              <a:t>32</a:t>
            </a:r>
            <a:r>
              <a:rPr sz="1100" spc="-20" dirty="0">
                <a:latin typeface="Times New Roman"/>
                <a:cs typeface="Times New Roman"/>
              </a:rPr>
              <a:t>.</a:t>
            </a:r>
            <a:r>
              <a:rPr sz="1100" spc="-20" dirty="0">
                <a:latin typeface="Arial"/>
                <a:cs typeface="Arial"/>
              </a:rPr>
              <a:t>50%</a:t>
            </a:r>
            <a:endParaRPr sz="11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194314" y="3344092"/>
            <a:ext cx="350520" cy="11938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z="600" spc="-5" dirty="0">
                <a:latin typeface="Arial"/>
                <a:cs typeface="Arial"/>
              </a:rPr>
              <a:t>109</a:t>
            </a:fld>
            <a:r>
              <a:rPr sz="600" spc="-95" dirty="0">
                <a:latin typeface="Arial"/>
                <a:cs typeface="Arial"/>
              </a:rPr>
              <a:t> </a:t>
            </a:r>
            <a:r>
              <a:rPr sz="600" spc="-5" dirty="0">
                <a:latin typeface="Arial"/>
                <a:cs typeface="Arial"/>
              </a:rPr>
              <a:t>/</a:t>
            </a:r>
            <a:r>
              <a:rPr sz="600" spc="-95" dirty="0">
                <a:latin typeface="Arial"/>
                <a:cs typeface="Arial"/>
              </a:rPr>
              <a:t> </a:t>
            </a:r>
            <a:r>
              <a:rPr sz="600" spc="-5" dirty="0">
                <a:latin typeface="Arial"/>
                <a:cs typeface="Arial"/>
              </a:rPr>
              <a:t>128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0"/>
            <a:ext cx="4608195" cy="14414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2286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18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143916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191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5839" y="144691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8366" y="216611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29463" y="288620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31990" y="360540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01587" y="101733"/>
            <a:ext cx="903605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6045" marR="5080" indent="-93980">
              <a:lnSpc>
                <a:spcPct val="157400"/>
              </a:lnSpc>
              <a:spcBef>
                <a:spcPts val="10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Project Cost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Management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Introduction</a:t>
            </a:r>
            <a:endParaRPr sz="6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0" y="431761"/>
            <a:ext cx="4608195" cy="321945"/>
          </a:xfrm>
          <a:prstGeom prst="rect">
            <a:avLst/>
          </a:prstGeom>
          <a:solidFill>
            <a:srgbClr val="3333B2"/>
          </a:solidFill>
        </p:spPr>
        <p:txBody>
          <a:bodyPr vert="horz" wrap="square" lIns="0" tIns="6223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490"/>
              </a:spcBef>
            </a:pPr>
            <a:r>
              <a:rPr sz="1400" spc="5" dirty="0">
                <a:solidFill>
                  <a:srgbClr val="FFFFFF"/>
                </a:solidFill>
                <a:latin typeface="Arial"/>
                <a:cs typeface="Arial"/>
              </a:rPr>
              <a:t>Effects </a:t>
            </a:r>
            <a:r>
              <a:rPr sz="1400" spc="10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10" dirty="0">
                <a:solidFill>
                  <a:srgbClr val="FFFFFF"/>
                </a:solidFill>
                <a:latin typeface="Arial"/>
                <a:cs typeface="Arial"/>
              </a:rPr>
              <a:t>Inflation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84746" y="851179"/>
            <a:ext cx="3600011" cy="249654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5" dirty="0"/>
              <a:t>11</a:t>
            </a:fld>
            <a:r>
              <a:rPr spc="-95" dirty="0"/>
              <a:t> </a:t>
            </a:r>
            <a:r>
              <a:rPr spc="-5" dirty="0"/>
              <a:t>/</a:t>
            </a:r>
            <a:r>
              <a:rPr spc="-95" dirty="0"/>
              <a:t> </a:t>
            </a:r>
            <a:r>
              <a:rPr spc="-5" dirty="0"/>
              <a:t>128</a:t>
            </a: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0"/>
            <a:ext cx="4608195" cy="14414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2286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18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143916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191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5839" y="144691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8366" y="216611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29463" y="288620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31990" y="360540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01587" y="101733"/>
            <a:ext cx="930910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6045" marR="5080" indent="-93980">
              <a:lnSpc>
                <a:spcPct val="157400"/>
              </a:lnSpc>
              <a:spcBef>
                <a:spcPts val="10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Project Cost Management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EVMS 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Worked</a:t>
            </a:r>
            <a:r>
              <a:rPr sz="600" spc="-40" dirty="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Example</a:t>
            </a:r>
            <a:endParaRPr sz="6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64743" y="822277"/>
            <a:ext cx="3239977" cy="86054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347294" y="1817534"/>
            <a:ext cx="3892550" cy="53594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5" dirty="0">
                <a:latin typeface="Arial"/>
                <a:cs typeface="Arial"/>
              </a:rPr>
              <a:t>There is </a:t>
            </a:r>
            <a:r>
              <a:rPr sz="1100" spc="-10" dirty="0">
                <a:latin typeface="Arial"/>
                <a:cs typeface="Arial"/>
              </a:rPr>
              <a:t>an </a:t>
            </a:r>
            <a:r>
              <a:rPr sz="1100" spc="-5" dirty="0">
                <a:latin typeface="Arial"/>
                <a:cs typeface="Arial"/>
              </a:rPr>
              <a:t>alternative calculation that is </a:t>
            </a:r>
            <a:r>
              <a:rPr sz="1100" spc="-45" dirty="0">
                <a:latin typeface="Arial"/>
                <a:cs typeface="Arial"/>
              </a:rPr>
              <a:t>ONLY </a:t>
            </a:r>
            <a:r>
              <a:rPr sz="1100" spc="-10" dirty="0">
                <a:latin typeface="Arial"/>
                <a:cs typeface="Arial"/>
              </a:rPr>
              <a:t>applicable </a:t>
            </a:r>
            <a:r>
              <a:rPr sz="1100" spc="-5" dirty="0">
                <a:latin typeface="Arial"/>
                <a:cs typeface="Arial"/>
              </a:rPr>
              <a:t>if</a:t>
            </a:r>
            <a:r>
              <a:rPr sz="1100" spc="25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the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100" spc="-10" dirty="0">
                <a:latin typeface="Arial"/>
                <a:cs typeface="Arial"/>
              </a:rPr>
              <a:t>%age weightings </a:t>
            </a:r>
            <a:r>
              <a:rPr sz="1100" spc="-5" dirty="0">
                <a:latin typeface="Arial"/>
                <a:cs typeface="Arial"/>
              </a:rPr>
              <a:t>are 0.5 </a:t>
            </a:r>
            <a:r>
              <a:rPr sz="1100" spc="-10" dirty="0">
                <a:latin typeface="Arial"/>
                <a:cs typeface="Arial"/>
              </a:rPr>
              <a:t>and </a:t>
            </a:r>
            <a:r>
              <a:rPr sz="1100" spc="-5" dirty="0">
                <a:latin typeface="Arial"/>
                <a:cs typeface="Arial"/>
              </a:rPr>
              <a:t>0.5. This is to </a:t>
            </a:r>
            <a:r>
              <a:rPr sz="1100" spc="-15" dirty="0">
                <a:latin typeface="Arial"/>
                <a:cs typeface="Arial"/>
              </a:rPr>
              <a:t>take </a:t>
            </a:r>
            <a:r>
              <a:rPr sz="1100" spc="-10" dirty="0">
                <a:latin typeface="Arial"/>
                <a:cs typeface="Arial"/>
              </a:rPr>
              <a:t>an</a:t>
            </a:r>
            <a:r>
              <a:rPr sz="1100" spc="100" dirty="0">
                <a:latin typeface="Arial"/>
                <a:cs typeface="Arial"/>
              </a:rPr>
              <a:t> </a:t>
            </a:r>
            <a:r>
              <a:rPr sz="1100" spc="-15" dirty="0">
                <a:latin typeface="Arial"/>
                <a:cs typeface="Arial"/>
              </a:rPr>
              <a:t>average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100" spc="-10" dirty="0">
                <a:latin typeface="Arial"/>
                <a:cs typeface="Arial"/>
              </a:rPr>
              <a:t>e.g. </a:t>
            </a:r>
            <a:r>
              <a:rPr sz="1100" spc="-5" dirty="0">
                <a:latin typeface="Arial"/>
                <a:cs typeface="Arial"/>
              </a:rPr>
              <a:t>Activity</a:t>
            </a:r>
            <a:r>
              <a:rPr sz="1100" spc="65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F:</a:t>
            </a:r>
            <a:endParaRPr sz="11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439646" y="2655392"/>
            <a:ext cx="1085850" cy="0"/>
          </a:xfrm>
          <a:custGeom>
            <a:avLst/>
            <a:gdLst/>
            <a:ahLst/>
            <a:cxnLst/>
            <a:rect l="l" t="t" r="r" b="b"/>
            <a:pathLst>
              <a:path w="1085850">
                <a:moveTo>
                  <a:pt x="0" y="0"/>
                </a:moveTo>
                <a:lnTo>
                  <a:pt x="1085761" y="0"/>
                </a:lnTo>
              </a:path>
            </a:pathLst>
          </a:custGeom>
          <a:ln w="81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426946" y="2425316"/>
            <a:ext cx="1111250" cy="403225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65"/>
              </a:spcBef>
            </a:pPr>
            <a:r>
              <a:rPr sz="1100" spc="-20" dirty="0">
                <a:latin typeface="Arial"/>
                <a:cs typeface="Arial"/>
              </a:rPr>
              <a:t>25</a:t>
            </a:r>
            <a:r>
              <a:rPr sz="1100" spc="-20" dirty="0">
                <a:latin typeface="Times New Roman"/>
                <a:cs typeface="Times New Roman"/>
              </a:rPr>
              <a:t>.</a:t>
            </a:r>
            <a:r>
              <a:rPr sz="1100" spc="-20" dirty="0">
                <a:latin typeface="Arial"/>
                <a:cs typeface="Arial"/>
              </a:rPr>
              <a:t>00% </a:t>
            </a:r>
            <a:r>
              <a:rPr sz="1100" spc="204" dirty="0">
                <a:latin typeface="Arial"/>
                <a:cs typeface="Arial"/>
              </a:rPr>
              <a:t>+</a:t>
            </a:r>
            <a:r>
              <a:rPr sz="1100" spc="-150" dirty="0">
                <a:latin typeface="Arial"/>
                <a:cs typeface="Arial"/>
              </a:rPr>
              <a:t> </a:t>
            </a:r>
            <a:r>
              <a:rPr sz="1100" spc="-20" dirty="0">
                <a:latin typeface="Arial"/>
                <a:cs typeface="Arial"/>
              </a:rPr>
              <a:t>40</a:t>
            </a:r>
            <a:r>
              <a:rPr sz="1100" spc="-20" dirty="0">
                <a:latin typeface="Times New Roman"/>
                <a:cs typeface="Times New Roman"/>
              </a:rPr>
              <a:t>.</a:t>
            </a:r>
            <a:r>
              <a:rPr sz="1100" spc="-20" dirty="0">
                <a:latin typeface="Arial"/>
                <a:cs typeface="Arial"/>
              </a:rPr>
              <a:t>00%</a:t>
            </a:r>
            <a:endParaRPr sz="11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170"/>
              </a:spcBef>
            </a:pPr>
            <a:r>
              <a:rPr sz="1100" spc="-10" dirty="0">
                <a:latin typeface="Arial"/>
                <a:cs typeface="Arial"/>
              </a:rPr>
              <a:t>2</a:t>
            </a:r>
            <a:endParaRPr sz="11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194314" y="3344092"/>
            <a:ext cx="350520" cy="11938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z="600" spc="-5" dirty="0">
                <a:latin typeface="Arial"/>
                <a:cs typeface="Arial"/>
              </a:rPr>
              <a:t>110</a:t>
            </a:fld>
            <a:r>
              <a:rPr sz="600" spc="-95" dirty="0">
                <a:latin typeface="Arial"/>
                <a:cs typeface="Arial"/>
              </a:rPr>
              <a:t> </a:t>
            </a:r>
            <a:r>
              <a:rPr sz="600" spc="-5" dirty="0">
                <a:latin typeface="Arial"/>
                <a:cs typeface="Arial"/>
              </a:rPr>
              <a:t>/</a:t>
            </a:r>
            <a:r>
              <a:rPr sz="600" spc="-95" dirty="0">
                <a:latin typeface="Arial"/>
                <a:cs typeface="Arial"/>
              </a:rPr>
              <a:t> </a:t>
            </a:r>
            <a:r>
              <a:rPr sz="600" spc="-5" dirty="0">
                <a:latin typeface="Arial"/>
                <a:cs typeface="Arial"/>
              </a:rPr>
              <a:t>128</a:t>
            </a:r>
            <a:endParaRPr sz="6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566377" y="2541700"/>
            <a:ext cx="62992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204" dirty="0">
                <a:latin typeface="Arial"/>
                <a:cs typeface="Arial"/>
              </a:rPr>
              <a:t>=</a:t>
            </a:r>
            <a:r>
              <a:rPr sz="1100" spc="-60" dirty="0">
                <a:latin typeface="Arial"/>
                <a:cs typeface="Arial"/>
              </a:rPr>
              <a:t> </a:t>
            </a:r>
            <a:r>
              <a:rPr sz="1100" spc="-20" dirty="0">
                <a:latin typeface="Arial"/>
                <a:cs typeface="Arial"/>
              </a:rPr>
              <a:t>32</a:t>
            </a:r>
            <a:r>
              <a:rPr sz="1100" spc="-20" dirty="0">
                <a:latin typeface="Times New Roman"/>
                <a:cs typeface="Times New Roman"/>
              </a:rPr>
              <a:t>.</a:t>
            </a:r>
            <a:r>
              <a:rPr sz="1100" spc="-20" dirty="0">
                <a:latin typeface="Arial"/>
                <a:cs typeface="Arial"/>
              </a:rPr>
              <a:t>50%</a:t>
            </a:r>
            <a:endParaRPr sz="1100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0"/>
            <a:ext cx="4608195" cy="14414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2286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18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143916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191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5839" y="144691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8366" y="216611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29463" y="288620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31990" y="360540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01587" y="101733"/>
            <a:ext cx="930910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6045" marR="5080" indent="-93980">
              <a:lnSpc>
                <a:spcPct val="157400"/>
              </a:lnSpc>
              <a:spcBef>
                <a:spcPts val="10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Project Cost Management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EVMS 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Worked</a:t>
            </a:r>
            <a:r>
              <a:rPr sz="600" spc="-40" dirty="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Example</a:t>
            </a:r>
            <a:endParaRPr sz="6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64743" y="889015"/>
            <a:ext cx="3239977" cy="86054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347294" y="1884272"/>
            <a:ext cx="3702685" cy="880110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5080">
              <a:lnSpc>
                <a:spcPct val="102600"/>
              </a:lnSpc>
              <a:spcBef>
                <a:spcPts val="55"/>
              </a:spcBef>
            </a:pPr>
            <a:r>
              <a:rPr sz="1100" spc="-75" dirty="0">
                <a:latin typeface="Arial"/>
                <a:cs typeface="Arial"/>
              </a:rPr>
              <a:t>To </a:t>
            </a:r>
            <a:r>
              <a:rPr sz="1100" spc="-5" dirty="0">
                <a:latin typeface="Arial"/>
                <a:cs typeface="Arial"/>
              </a:rPr>
              <a:t>calculate the Earned </a:t>
            </a:r>
            <a:r>
              <a:rPr sz="1100" spc="-25" dirty="0">
                <a:latin typeface="Arial"/>
                <a:cs typeface="Arial"/>
              </a:rPr>
              <a:t>Value </a:t>
            </a:r>
            <a:r>
              <a:rPr sz="1100" spc="-5" dirty="0">
                <a:latin typeface="Arial"/>
                <a:cs typeface="Arial"/>
              </a:rPr>
              <a:t>(EV) </a:t>
            </a:r>
            <a:r>
              <a:rPr sz="1100" spc="-20" dirty="0">
                <a:latin typeface="Arial"/>
                <a:cs typeface="Arial"/>
              </a:rPr>
              <a:t>for </a:t>
            </a:r>
            <a:r>
              <a:rPr sz="1100" spc="-10" dirty="0">
                <a:latin typeface="Arial"/>
                <a:cs typeface="Arial"/>
              </a:rPr>
              <a:t>each </a:t>
            </a:r>
            <a:r>
              <a:rPr sz="1100" spc="-20" dirty="0">
                <a:latin typeface="Arial"/>
                <a:cs typeface="Arial"/>
              </a:rPr>
              <a:t>activity, </a:t>
            </a:r>
            <a:r>
              <a:rPr sz="1100" spc="-10" dirty="0">
                <a:latin typeface="Arial"/>
                <a:cs typeface="Arial"/>
              </a:rPr>
              <a:t>multiply  </a:t>
            </a:r>
            <a:r>
              <a:rPr sz="1100" spc="-5" dirty="0">
                <a:latin typeface="Arial"/>
                <a:cs typeface="Arial"/>
              </a:rPr>
              <a:t>the percentage Completion </a:t>
            </a:r>
            <a:r>
              <a:rPr sz="1100" spc="-20" dirty="0">
                <a:latin typeface="Arial"/>
                <a:cs typeface="Arial"/>
              </a:rPr>
              <a:t>by </a:t>
            </a:r>
            <a:r>
              <a:rPr sz="1100" spc="-5" dirty="0">
                <a:latin typeface="Arial"/>
                <a:cs typeface="Arial"/>
              </a:rPr>
              <a:t>its Planned </a:t>
            </a:r>
            <a:r>
              <a:rPr sz="1100" spc="-25" dirty="0">
                <a:latin typeface="Arial"/>
                <a:cs typeface="Arial"/>
              </a:rPr>
              <a:t>Value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(PV),</a:t>
            </a:r>
            <a:endParaRPr sz="11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100" spc="-10" dirty="0">
                <a:latin typeface="Arial"/>
                <a:cs typeface="Arial"/>
              </a:rPr>
              <a:t>e.g. </a:t>
            </a:r>
            <a:r>
              <a:rPr sz="1100" spc="-5" dirty="0">
                <a:latin typeface="Arial"/>
                <a:cs typeface="Arial"/>
              </a:rPr>
              <a:t>Activity</a:t>
            </a:r>
            <a:r>
              <a:rPr sz="1100" spc="65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C:</a:t>
            </a:r>
            <a:endParaRPr sz="11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200" dirty="0">
              <a:latin typeface="Arial"/>
              <a:cs typeface="Arial"/>
            </a:endParaRPr>
          </a:p>
          <a:p>
            <a:pPr marL="825500">
              <a:lnSpc>
                <a:spcPct val="100000"/>
              </a:lnSpc>
            </a:pPr>
            <a:r>
              <a:rPr lang="en-IE" sz="1100" spc="10" dirty="0" smtClean="0">
                <a:latin typeface="Century Gothic"/>
                <a:cs typeface="Arial Black"/>
              </a:rPr>
              <a:t>€</a:t>
            </a:r>
            <a:r>
              <a:rPr sz="1100" spc="15" dirty="0" smtClean="0">
                <a:latin typeface="Arial"/>
                <a:cs typeface="Arial"/>
              </a:rPr>
              <a:t>15</a:t>
            </a:r>
            <a:r>
              <a:rPr sz="1100" spc="15" dirty="0">
                <a:latin typeface="Times New Roman"/>
                <a:cs typeface="Times New Roman"/>
              </a:rPr>
              <a:t>,</a:t>
            </a:r>
            <a:r>
              <a:rPr sz="1100" spc="-100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Arial"/>
                <a:cs typeface="Arial"/>
              </a:rPr>
              <a:t>000</a:t>
            </a:r>
            <a:r>
              <a:rPr sz="1100" spc="-5" dirty="0">
                <a:latin typeface="Times New Roman"/>
                <a:cs typeface="Times New Roman"/>
              </a:rPr>
              <a:t>.</a:t>
            </a:r>
            <a:r>
              <a:rPr sz="1100" spc="-5" dirty="0">
                <a:latin typeface="Arial"/>
                <a:cs typeface="Arial"/>
              </a:rPr>
              <a:t>00</a:t>
            </a:r>
            <a:r>
              <a:rPr sz="1100" spc="-65" dirty="0">
                <a:latin typeface="Arial"/>
                <a:cs typeface="Arial"/>
              </a:rPr>
              <a:t> </a:t>
            </a:r>
            <a:r>
              <a:rPr sz="1100" dirty="0">
                <a:latin typeface="Arial Black"/>
                <a:cs typeface="Arial Black"/>
              </a:rPr>
              <a:t>×</a:t>
            </a:r>
            <a:r>
              <a:rPr sz="1100" spc="-130" dirty="0">
                <a:latin typeface="Arial Black"/>
                <a:cs typeface="Arial Black"/>
              </a:rPr>
              <a:t> </a:t>
            </a:r>
            <a:r>
              <a:rPr sz="1100" spc="-20" dirty="0">
                <a:latin typeface="Arial"/>
                <a:cs typeface="Arial"/>
              </a:rPr>
              <a:t>75</a:t>
            </a:r>
            <a:r>
              <a:rPr sz="1100" spc="-20" dirty="0">
                <a:latin typeface="Times New Roman"/>
                <a:cs typeface="Times New Roman"/>
              </a:rPr>
              <a:t>.</a:t>
            </a:r>
            <a:r>
              <a:rPr sz="1100" spc="-20" dirty="0">
                <a:latin typeface="Arial"/>
                <a:cs typeface="Arial"/>
              </a:rPr>
              <a:t>00%</a:t>
            </a:r>
            <a:r>
              <a:rPr sz="1100" spc="-5" dirty="0">
                <a:latin typeface="Arial"/>
                <a:cs typeface="Arial"/>
              </a:rPr>
              <a:t> </a:t>
            </a:r>
            <a:r>
              <a:rPr sz="1100" spc="204" dirty="0">
                <a:latin typeface="Arial"/>
                <a:cs typeface="Arial"/>
              </a:rPr>
              <a:t>=</a:t>
            </a:r>
            <a:r>
              <a:rPr sz="1100" spc="-10" dirty="0">
                <a:latin typeface="Arial"/>
                <a:cs typeface="Arial"/>
              </a:rPr>
              <a:t> </a:t>
            </a:r>
            <a:r>
              <a:rPr lang="en-IE" sz="1100" spc="10" dirty="0" smtClean="0">
                <a:latin typeface="Century Gothic"/>
                <a:cs typeface="Arial Black"/>
              </a:rPr>
              <a:t>€</a:t>
            </a:r>
            <a:r>
              <a:rPr sz="1100" spc="15" dirty="0" smtClean="0">
                <a:latin typeface="Arial"/>
                <a:cs typeface="Arial"/>
              </a:rPr>
              <a:t>11</a:t>
            </a:r>
            <a:r>
              <a:rPr sz="1100" spc="15" dirty="0">
                <a:latin typeface="Times New Roman"/>
                <a:cs typeface="Times New Roman"/>
              </a:rPr>
              <a:t>,</a:t>
            </a:r>
            <a:r>
              <a:rPr sz="1100" spc="-95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Arial"/>
                <a:cs typeface="Arial"/>
              </a:rPr>
              <a:t>250</a:t>
            </a:r>
            <a:r>
              <a:rPr sz="1100" spc="-5" dirty="0">
                <a:latin typeface="Times New Roman"/>
                <a:cs typeface="Times New Roman"/>
              </a:rPr>
              <a:t>.</a:t>
            </a:r>
            <a:r>
              <a:rPr sz="1100" spc="-5" dirty="0">
                <a:latin typeface="Arial"/>
                <a:cs typeface="Arial"/>
              </a:rPr>
              <a:t>00</a:t>
            </a:r>
            <a:endParaRPr sz="1100" dirty="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194314" y="3344092"/>
            <a:ext cx="350520" cy="11938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z="600" spc="-5" dirty="0">
                <a:latin typeface="Arial"/>
                <a:cs typeface="Arial"/>
              </a:rPr>
              <a:t>111</a:t>
            </a:fld>
            <a:r>
              <a:rPr sz="600" spc="-95" dirty="0">
                <a:latin typeface="Arial"/>
                <a:cs typeface="Arial"/>
              </a:rPr>
              <a:t> </a:t>
            </a:r>
            <a:r>
              <a:rPr sz="600" spc="-5" dirty="0">
                <a:latin typeface="Arial"/>
                <a:cs typeface="Arial"/>
              </a:rPr>
              <a:t>/</a:t>
            </a:r>
            <a:r>
              <a:rPr sz="600" spc="-95" dirty="0">
                <a:latin typeface="Arial"/>
                <a:cs typeface="Arial"/>
              </a:rPr>
              <a:t> </a:t>
            </a:r>
            <a:r>
              <a:rPr sz="600" spc="-5" dirty="0">
                <a:latin typeface="Arial"/>
                <a:cs typeface="Arial"/>
              </a:rPr>
              <a:t>128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0"/>
            <a:ext cx="4608195" cy="14414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2286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18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143916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191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5839" y="144691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8366" y="216611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29463" y="288620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31990" y="360540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01587" y="101733"/>
            <a:ext cx="930910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6045" marR="5080" indent="-93980">
              <a:lnSpc>
                <a:spcPct val="157400"/>
              </a:lnSpc>
              <a:spcBef>
                <a:spcPts val="10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Project Cost Management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EVMS 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Worked</a:t>
            </a:r>
            <a:r>
              <a:rPr sz="600" spc="-40" dirty="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Example</a:t>
            </a:r>
            <a:endParaRPr sz="6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64743" y="889015"/>
            <a:ext cx="3239977" cy="86054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347294" y="1884272"/>
            <a:ext cx="3652520" cy="880110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5080">
              <a:lnSpc>
                <a:spcPct val="102600"/>
              </a:lnSpc>
              <a:spcBef>
                <a:spcPts val="55"/>
              </a:spcBef>
            </a:pPr>
            <a:r>
              <a:rPr sz="1100" spc="-75" dirty="0">
                <a:latin typeface="Arial"/>
                <a:cs typeface="Arial"/>
              </a:rPr>
              <a:t>To </a:t>
            </a:r>
            <a:r>
              <a:rPr sz="1100" spc="-5" dirty="0">
                <a:latin typeface="Arial"/>
                <a:cs typeface="Arial"/>
              </a:rPr>
              <a:t>calculate the Planned </a:t>
            </a:r>
            <a:r>
              <a:rPr sz="1100" spc="-25" dirty="0">
                <a:latin typeface="Arial"/>
                <a:cs typeface="Arial"/>
              </a:rPr>
              <a:t>Value </a:t>
            </a:r>
            <a:r>
              <a:rPr sz="1100" spc="-5" dirty="0">
                <a:latin typeface="Arial"/>
                <a:cs typeface="Arial"/>
              </a:rPr>
              <a:t>at this point in time it is  necessary to calculate the Planned </a:t>
            </a:r>
            <a:r>
              <a:rPr sz="1100" spc="-20" dirty="0">
                <a:latin typeface="Arial"/>
                <a:cs typeface="Arial"/>
              </a:rPr>
              <a:t>Values for </a:t>
            </a:r>
            <a:r>
              <a:rPr sz="1100" spc="-10" dirty="0">
                <a:latin typeface="Arial"/>
                <a:cs typeface="Arial"/>
              </a:rPr>
              <a:t>each</a:t>
            </a:r>
            <a:r>
              <a:rPr sz="1100" spc="55" dirty="0">
                <a:latin typeface="Arial"/>
                <a:cs typeface="Arial"/>
              </a:rPr>
              <a:t> </a:t>
            </a:r>
            <a:r>
              <a:rPr sz="1100" spc="-20" dirty="0">
                <a:latin typeface="Arial"/>
                <a:cs typeface="Arial"/>
              </a:rPr>
              <a:t>activity,</a:t>
            </a:r>
            <a:endParaRPr sz="11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100" spc="-15" dirty="0">
                <a:latin typeface="Arial"/>
                <a:cs typeface="Arial"/>
              </a:rPr>
              <a:t>e.g </a:t>
            </a:r>
            <a:r>
              <a:rPr sz="1100" spc="-5" dirty="0">
                <a:latin typeface="Arial"/>
                <a:cs typeface="Arial"/>
              </a:rPr>
              <a:t>Activity</a:t>
            </a:r>
            <a:r>
              <a:rPr sz="1100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G:</a:t>
            </a:r>
            <a:endParaRPr sz="11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200" dirty="0">
              <a:latin typeface="Arial"/>
              <a:cs typeface="Arial"/>
            </a:endParaRPr>
          </a:p>
          <a:p>
            <a:pPr marL="864235">
              <a:lnSpc>
                <a:spcPct val="100000"/>
              </a:lnSpc>
            </a:pPr>
            <a:r>
              <a:rPr lang="en-IE" sz="1100" spc="10" dirty="0" smtClean="0">
                <a:latin typeface="Century Gothic"/>
                <a:cs typeface="Arial Black"/>
              </a:rPr>
              <a:t>€</a:t>
            </a:r>
            <a:r>
              <a:rPr sz="1100" spc="15" dirty="0" smtClean="0">
                <a:latin typeface="Arial"/>
                <a:cs typeface="Arial"/>
              </a:rPr>
              <a:t>15</a:t>
            </a:r>
            <a:r>
              <a:rPr sz="1100" spc="15" dirty="0">
                <a:latin typeface="Times New Roman"/>
                <a:cs typeface="Times New Roman"/>
              </a:rPr>
              <a:t>,</a:t>
            </a:r>
            <a:r>
              <a:rPr sz="1100" spc="-100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Arial"/>
                <a:cs typeface="Arial"/>
              </a:rPr>
              <a:t>000</a:t>
            </a:r>
            <a:r>
              <a:rPr sz="1100" spc="-5" dirty="0">
                <a:latin typeface="Times New Roman"/>
                <a:cs typeface="Times New Roman"/>
              </a:rPr>
              <a:t>.</a:t>
            </a:r>
            <a:r>
              <a:rPr sz="1100" spc="-5" dirty="0">
                <a:latin typeface="Arial"/>
                <a:cs typeface="Arial"/>
              </a:rPr>
              <a:t>00</a:t>
            </a:r>
            <a:r>
              <a:rPr sz="1100" spc="-65" dirty="0">
                <a:latin typeface="Arial"/>
                <a:cs typeface="Arial"/>
              </a:rPr>
              <a:t> </a:t>
            </a:r>
            <a:r>
              <a:rPr sz="1100" dirty="0">
                <a:latin typeface="Arial Black"/>
                <a:cs typeface="Arial Black"/>
              </a:rPr>
              <a:t>×</a:t>
            </a:r>
            <a:r>
              <a:rPr sz="1100" spc="-130" dirty="0">
                <a:latin typeface="Arial Black"/>
                <a:cs typeface="Arial Black"/>
              </a:rPr>
              <a:t> </a:t>
            </a:r>
            <a:r>
              <a:rPr sz="1100" spc="-20" dirty="0">
                <a:latin typeface="Arial"/>
                <a:cs typeface="Arial"/>
              </a:rPr>
              <a:t>37</a:t>
            </a:r>
            <a:r>
              <a:rPr sz="1100" spc="-20" dirty="0">
                <a:latin typeface="Times New Roman"/>
                <a:cs typeface="Times New Roman"/>
              </a:rPr>
              <a:t>.</a:t>
            </a:r>
            <a:r>
              <a:rPr sz="1100" spc="-20" dirty="0">
                <a:latin typeface="Arial"/>
                <a:cs typeface="Arial"/>
              </a:rPr>
              <a:t>50%</a:t>
            </a:r>
            <a:r>
              <a:rPr sz="1100" spc="-5" dirty="0">
                <a:latin typeface="Arial"/>
                <a:cs typeface="Arial"/>
              </a:rPr>
              <a:t> </a:t>
            </a:r>
            <a:r>
              <a:rPr sz="1100" spc="204" dirty="0">
                <a:latin typeface="Arial"/>
                <a:cs typeface="Arial"/>
              </a:rPr>
              <a:t>=</a:t>
            </a:r>
            <a:r>
              <a:rPr sz="1100" spc="-10" dirty="0">
                <a:latin typeface="Arial"/>
                <a:cs typeface="Arial"/>
              </a:rPr>
              <a:t> </a:t>
            </a:r>
            <a:r>
              <a:rPr lang="en-IE" sz="1100" spc="10" dirty="0" smtClean="0">
                <a:latin typeface="Century Gothic"/>
                <a:cs typeface="Arial Black"/>
              </a:rPr>
              <a:t>€</a:t>
            </a:r>
            <a:r>
              <a:rPr sz="1100" spc="20" dirty="0" smtClean="0">
                <a:latin typeface="Arial"/>
                <a:cs typeface="Arial"/>
              </a:rPr>
              <a:t>5</a:t>
            </a:r>
            <a:r>
              <a:rPr sz="1100" spc="20" dirty="0">
                <a:latin typeface="Times New Roman"/>
                <a:cs typeface="Times New Roman"/>
              </a:rPr>
              <a:t>,</a:t>
            </a:r>
            <a:r>
              <a:rPr sz="1100" spc="-95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Arial"/>
                <a:cs typeface="Arial"/>
              </a:rPr>
              <a:t>625</a:t>
            </a:r>
            <a:r>
              <a:rPr sz="1100" spc="-5" dirty="0">
                <a:latin typeface="Times New Roman"/>
                <a:cs typeface="Times New Roman"/>
              </a:rPr>
              <a:t>.</a:t>
            </a:r>
            <a:r>
              <a:rPr sz="1100" spc="-5" dirty="0">
                <a:latin typeface="Arial"/>
                <a:cs typeface="Arial"/>
              </a:rPr>
              <a:t>00</a:t>
            </a:r>
            <a:endParaRPr sz="1100" dirty="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219714" y="3344092"/>
            <a:ext cx="325120" cy="11938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z="600" spc="-5" dirty="0">
                <a:latin typeface="Arial"/>
                <a:cs typeface="Arial"/>
              </a:rPr>
              <a:t>112</a:t>
            </a:r>
            <a:r>
              <a:rPr sz="600" spc="-95" dirty="0">
                <a:latin typeface="Arial"/>
                <a:cs typeface="Arial"/>
              </a:rPr>
              <a:t> </a:t>
            </a:r>
            <a:r>
              <a:rPr sz="600" spc="-5" dirty="0">
                <a:latin typeface="Arial"/>
                <a:cs typeface="Arial"/>
              </a:rPr>
              <a:t>/</a:t>
            </a:r>
            <a:r>
              <a:rPr sz="600" spc="-95" dirty="0">
                <a:latin typeface="Arial"/>
                <a:cs typeface="Arial"/>
              </a:rPr>
              <a:t> </a:t>
            </a:r>
            <a:r>
              <a:rPr sz="600" spc="-5" dirty="0">
                <a:latin typeface="Arial"/>
                <a:cs typeface="Arial"/>
              </a:rPr>
              <a:t>128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0"/>
            <a:ext cx="4608195" cy="14414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2286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18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143916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191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5839" y="144691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8366" y="216611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29463" y="288620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31990" y="360540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01587" y="101733"/>
            <a:ext cx="930910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6045" marR="5080" indent="-93980">
              <a:lnSpc>
                <a:spcPct val="157400"/>
              </a:lnSpc>
              <a:spcBef>
                <a:spcPts val="10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Project Cost Management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EVMS 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Worked</a:t>
            </a:r>
            <a:r>
              <a:rPr sz="600" spc="-40" dirty="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Example</a:t>
            </a:r>
            <a:endParaRPr sz="6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64743" y="988576"/>
            <a:ext cx="3239935" cy="116592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347294" y="2334055"/>
            <a:ext cx="3886835" cy="363855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5080">
              <a:lnSpc>
                <a:spcPct val="102600"/>
              </a:lnSpc>
              <a:spcBef>
                <a:spcPts val="55"/>
              </a:spcBef>
            </a:pPr>
            <a:r>
              <a:rPr sz="1100" spc="-75" dirty="0">
                <a:latin typeface="Arial"/>
                <a:cs typeface="Arial"/>
              </a:rPr>
              <a:t>To </a:t>
            </a:r>
            <a:r>
              <a:rPr sz="1100" spc="-5" dirty="0">
                <a:latin typeface="Arial"/>
                <a:cs typeface="Arial"/>
              </a:rPr>
              <a:t>calculate the Planned </a:t>
            </a:r>
            <a:r>
              <a:rPr sz="1100" spc="-25" dirty="0">
                <a:latin typeface="Arial"/>
                <a:cs typeface="Arial"/>
              </a:rPr>
              <a:t>Value </a:t>
            </a:r>
            <a:r>
              <a:rPr sz="1100" spc="-10" dirty="0">
                <a:latin typeface="Arial"/>
                <a:cs typeface="Arial"/>
              </a:rPr>
              <a:t>and </a:t>
            </a:r>
            <a:r>
              <a:rPr sz="1100" spc="-5" dirty="0">
                <a:latin typeface="Arial"/>
                <a:cs typeface="Arial"/>
              </a:rPr>
              <a:t>Earned </a:t>
            </a:r>
            <a:r>
              <a:rPr sz="1100" spc="-25" dirty="0">
                <a:latin typeface="Arial"/>
                <a:cs typeface="Arial"/>
              </a:rPr>
              <a:t>Value </a:t>
            </a:r>
            <a:r>
              <a:rPr sz="1100" spc="-5" dirty="0">
                <a:latin typeface="Arial"/>
                <a:cs typeface="Arial"/>
              </a:rPr>
              <a:t>at this point  in </a:t>
            </a:r>
            <a:r>
              <a:rPr sz="1100" spc="-10" dirty="0">
                <a:latin typeface="Arial"/>
                <a:cs typeface="Arial"/>
              </a:rPr>
              <a:t>time, Sum </a:t>
            </a:r>
            <a:r>
              <a:rPr sz="1100" spc="-5" dirty="0">
                <a:latin typeface="Arial"/>
                <a:cs typeface="Arial"/>
              </a:rPr>
              <a:t>the individual Earned </a:t>
            </a:r>
            <a:r>
              <a:rPr sz="1100" spc="-20" dirty="0">
                <a:latin typeface="Arial"/>
                <a:cs typeface="Arial"/>
              </a:rPr>
              <a:t>Values </a:t>
            </a:r>
            <a:r>
              <a:rPr sz="1100" spc="-10" dirty="0">
                <a:latin typeface="Arial"/>
                <a:cs typeface="Arial"/>
              </a:rPr>
              <a:t>and </a:t>
            </a:r>
            <a:r>
              <a:rPr sz="1100" spc="-5" dirty="0">
                <a:latin typeface="Arial"/>
                <a:cs typeface="Arial"/>
              </a:rPr>
              <a:t>Planned</a:t>
            </a:r>
            <a:r>
              <a:rPr sz="1100" spc="20" dirty="0">
                <a:latin typeface="Arial"/>
                <a:cs typeface="Arial"/>
              </a:rPr>
              <a:t> </a:t>
            </a:r>
            <a:r>
              <a:rPr sz="1100" spc="-20" dirty="0">
                <a:latin typeface="Arial"/>
                <a:cs typeface="Arial"/>
              </a:rPr>
              <a:t>Values.</a:t>
            </a:r>
            <a:endParaRPr sz="11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194314" y="3344092"/>
            <a:ext cx="350520" cy="11938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z="600" spc="-5" dirty="0">
                <a:latin typeface="Arial"/>
                <a:cs typeface="Arial"/>
              </a:rPr>
              <a:t>113</a:t>
            </a:fld>
            <a:r>
              <a:rPr sz="600" spc="-95" dirty="0">
                <a:latin typeface="Arial"/>
                <a:cs typeface="Arial"/>
              </a:rPr>
              <a:t> </a:t>
            </a:r>
            <a:r>
              <a:rPr sz="600" spc="-5" dirty="0">
                <a:latin typeface="Arial"/>
                <a:cs typeface="Arial"/>
              </a:rPr>
              <a:t>/</a:t>
            </a:r>
            <a:r>
              <a:rPr sz="600" spc="-95" dirty="0">
                <a:latin typeface="Arial"/>
                <a:cs typeface="Arial"/>
              </a:rPr>
              <a:t> </a:t>
            </a:r>
            <a:r>
              <a:rPr sz="600" spc="-5" dirty="0">
                <a:latin typeface="Arial"/>
                <a:cs typeface="Arial"/>
              </a:rPr>
              <a:t>128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0"/>
            <a:ext cx="4608195" cy="14414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2286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18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143916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191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5839" y="144691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8366" y="216611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29463" y="288620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31990" y="360540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01587" y="101733"/>
            <a:ext cx="930910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6045" marR="5080" indent="-93980">
              <a:lnSpc>
                <a:spcPct val="157400"/>
              </a:lnSpc>
              <a:spcBef>
                <a:spcPts val="10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Project Cost Management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EVMS 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Worked</a:t>
            </a:r>
            <a:r>
              <a:rPr sz="600" spc="-40" dirty="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Example</a:t>
            </a:r>
            <a:endParaRPr sz="6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64743" y="818251"/>
            <a:ext cx="3239977" cy="86054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347294" y="1813495"/>
            <a:ext cx="153797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5" dirty="0">
                <a:latin typeface="Arial"/>
                <a:cs typeface="Arial"/>
              </a:rPr>
              <a:t>Summary of</a:t>
            </a:r>
            <a:r>
              <a:rPr sz="1100" spc="-65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information:</a:t>
            </a:r>
            <a:endParaRPr sz="11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194314" y="3344092"/>
            <a:ext cx="350520" cy="11938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z="600" spc="-5" dirty="0">
                <a:latin typeface="Arial"/>
                <a:cs typeface="Arial"/>
              </a:rPr>
              <a:t>114</a:t>
            </a:fld>
            <a:r>
              <a:rPr sz="600" spc="-95" dirty="0">
                <a:latin typeface="Arial"/>
                <a:cs typeface="Arial"/>
              </a:rPr>
              <a:t> </a:t>
            </a:r>
            <a:r>
              <a:rPr sz="600" spc="-5" dirty="0">
                <a:latin typeface="Arial"/>
                <a:cs typeface="Arial"/>
              </a:rPr>
              <a:t>/</a:t>
            </a:r>
            <a:r>
              <a:rPr sz="600" spc="-95" dirty="0">
                <a:latin typeface="Arial"/>
                <a:cs typeface="Arial"/>
              </a:rPr>
              <a:t> </a:t>
            </a:r>
            <a:r>
              <a:rPr sz="600" spc="-5" dirty="0">
                <a:latin typeface="Arial"/>
                <a:cs typeface="Arial"/>
              </a:rPr>
              <a:t>128</a:t>
            </a:r>
            <a:endParaRPr sz="600">
              <a:latin typeface="Arial"/>
              <a:cs typeface="Arial"/>
            </a:endParaRPr>
          </a:p>
        </p:txBody>
      </p:sp>
      <p:graphicFrame>
        <p:nvGraphicFramePr>
          <p:cNvPr id="12" name="object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5885517"/>
              </p:ext>
            </p:extLst>
          </p:nvPr>
        </p:nvGraphicFramePr>
        <p:xfrm>
          <a:off x="650443" y="2120925"/>
          <a:ext cx="3302635" cy="693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564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6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62736">
                <a:tc>
                  <a:txBody>
                    <a:bodyPr/>
                    <a:lstStyle/>
                    <a:p>
                      <a:pPr marL="75565">
                        <a:lnSpc>
                          <a:spcPts val="1180"/>
                        </a:lnSpc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Budget at Completion</a:t>
                      </a:r>
                      <a:r>
                        <a:rPr sz="11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15" dirty="0">
                          <a:latin typeface="Arial"/>
                          <a:cs typeface="Arial"/>
                        </a:rPr>
                        <a:t>(BAC)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80"/>
                        </a:lnSpc>
                      </a:pPr>
                      <a:r>
                        <a:rPr lang="en-IE" sz="1100" spc="10" dirty="0" smtClean="0">
                          <a:latin typeface="Century Gothic"/>
                          <a:cs typeface="Arial Black"/>
                        </a:rPr>
                        <a:t>€</a:t>
                      </a:r>
                      <a:r>
                        <a:rPr sz="1100" dirty="0" smtClean="0">
                          <a:latin typeface="Arial"/>
                          <a:cs typeface="Arial"/>
                        </a:rPr>
                        <a:t>160,000.00</a:t>
                      </a:r>
                      <a:endParaRPr sz="11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2078">
                <a:tc>
                  <a:txBody>
                    <a:bodyPr/>
                    <a:lstStyle/>
                    <a:p>
                      <a:pPr marL="75565">
                        <a:lnSpc>
                          <a:spcPts val="1255"/>
                        </a:lnSpc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Actual Cost of </a:t>
                      </a:r>
                      <a:r>
                        <a:rPr sz="1100" spc="-10" dirty="0">
                          <a:latin typeface="Arial"/>
                          <a:cs typeface="Arial"/>
                        </a:rPr>
                        <a:t>Contract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to date</a:t>
                      </a:r>
                      <a:r>
                        <a:rPr sz="11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15" dirty="0">
                          <a:latin typeface="Arial"/>
                          <a:cs typeface="Arial"/>
                        </a:rPr>
                        <a:t>(AC)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55"/>
                        </a:lnSpc>
                      </a:pPr>
                      <a:r>
                        <a:rPr lang="en-IE" sz="1100" spc="10" dirty="0" smtClean="0">
                          <a:latin typeface="Century Gothic"/>
                          <a:cs typeface="Arial Black"/>
                        </a:rPr>
                        <a:t>€</a:t>
                      </a:r>
                      <a:r>
                        <a:rPr sz="1100" dirty="0" smtClean="0">
                          <a:latin typeface="Arial"/>
                          <a:cs typeface="Arial"/>
                        </a:rPr>
                        <a:t>106,500.00</a:t>
                      </a:r>
                      <a:endParaRPr sz="11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2078">
                <a:tc>
                  <a:txBody>
                    <a:bodyPr/>
                    <a:lstStyle/>
                    <a:p>
                      <a:pPr marL="75565">
                        <a:lnSpc>
                          <a:spcPts val="1255"/>
                        </a:lnSpc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Earned </a:t>
                      </a:r>
                      <a:r>
                        <a:rPr sz="1100" spc="-25" dirty="0">
                          <a:latin typeface="Arial"/>
                          <a:cs typeface="Arial"/>
                        </a:rPr>
                        <a:t>Value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to date</a:t>
                      </a:r>
                      <a:r>
                        <a:rPr sz="1100" spc="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(EV)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76835" algn="ctr">
                        <a:lnSpc>
                          <a:spcPts val="1255"/>
                        </a:lnSpc>
                      </a:pPr>
                      <a:r>
                        <a:rPr lang="en-IE" sz="1100" spc="10" dirty="0" smtClean="0">
                          <a:latin typeface="Century Gothic"/>
                          <a:cs typeface="Arial Black"/>
                        </a:rPr>
                        <a:t>€</a:t>
                      </a:r>
                      <a:r>
                        <a:rPr sz="1100" dirty="0" smtClean="0">
                          <a:latin typeface="Arial"/>
                          <a:cs typeface="Arial"/>
                        </a:rPr>
                        <a:t>96,312.50</a:t>
                      </a:r>
                      <a:endParaRPr sz="11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6463">
                <a:tc>
                  <a:txBody>
                    <a:bodyPr/>
                    <a:lstStyle/>
                    <a:p>
                      <a:pPr marL="75565">
                        <a:lnSpc>
                          <a:spcPts val="1260"/>
                        </a:lnSpc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Planned </a:t>
                      </a:r>
                      <a:r>
                        <a:rPr sz="1100" spc="-25" dirty="0">
                          <a:latin typeface="Arial"/>
                          <a:cs typeface="Arial"/>
                        </a:rPr>
                        <a:t>Vale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to date (PV)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6835" algn="ctr">
                        <a:lnSpc>
                          <a:spcPts val="1260"/>
                        </a:lnSpc>
                      </a:pPr>
                      <a:r>
                        <a:rPr lang="en-IE" sz="1100" spc="10" dirty="0" smtClean="0">
                          <a:latin typeface="Century Gothic"/>
                          <a:cs typeface="Arial Black"/>
                        </a:rPr>
                        <a:t>€</a:t>
                      </a:r>
                      <a:r>
                        <a:rPr sz="1100" dirty="0" smtClean="0">
                          <a:latin typeface="Arial"/>
                          <a:cs typeface="Arial"/>
                        </a:rPr>
                        <a:t>94,291.67</a:t>
                      </a:r>
                      <a:endParaRPr sz="11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0"/>
            <a:ext cx="4608195" cy="14414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2286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18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143916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191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5839" y="144691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8366" y="216611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29463" y="288620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31990" y="360540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01587" y="101733"/>
            <a:ext cx="930910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6045" marR="5080" indent="-93980">
              <a:lnSpc>
                <a:spcPct val="157400"/>
              </a:lnSpc>
              <a:spcBef>
                <a:spcPts val="10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Project Cost Management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EVMS 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Worked</a:t>
            </a:r>
            <a:r>
              <a:rPr sz="600" spc="-40" dirty="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Example</a:t>
            </a:r>
            <a:endParaRPr sz="6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194314" y="3344092"/>
            <a:ext cx="350520" cy="11938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z="600" spc="-5" dirty="0">
                <a:latin typeface="Arial"/>
                <a:cs typeface="Arial"/>
              </a:rPr>
              <a:t>115</a:t>
            </a:fld>
            <a:r>
              <a:rPr sz="600" spc="-95" dirty="0">
                <a:latin typeface="Arial"/>
                <a:cs typeface="Arial"/>
              </a:rPr>
              <a:t> </a:t>
            </a:r>
            <a:r>
              <a:rPr sz="600" spc="-5" dirty="0">
                <a:latin typeface="Arial"/>
                <a:cs typeface="Arial"/>
              </a:rPr>
              <a:t>/</a:t>
            </a:r>
            <a:r>
              <a:rPr sz="600" spc="-95" dirty="0">
                <a:latin typeface="Arial"/>
                <a:cs typeface="Arial"/>
              </a:rPr>
              <a:t> </a:t>
            </a:r>
            <a:r>
              <a:rPr sz="600" spc="-5" dirty="0">
                <a:latin typeface="Arial"/>
                <a:cs typeface="Arial"/>
              </a:rPr>
              <a:t>128</a:t>
            </a:r>
            <a:endParaRPr sz="6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0" y="431761"/>
            <a:ext cx="4608195" cy="321945"/>
          </a:xfrm>
          <a:prstGeom prst="rect">
            <a:avLst/>
          </a:prstGeom>
          <a:solidFill>
            <a:srgbClr val="3333B2"/>
          </a:solidFill>
        </p:spPr>
        <p:txBody>
          <a:bodyPr vert="horz" wrap="square" lIns="0" tIns="6223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490"/>
              </a:spcBef>
            </a:pPr>
            <a:r>
              <a:rPr sz="1400" spc="20" dirty="0">
                <a:solidFill>
                  <a:srgbClr val="FFFFFF"/>
                </a:solidFill>
                <a:latin typeface="Arial"/>
                <a:cs typeface="Arial"/>
              </a:rPr>
              <a:t>Further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15" dirty="0">
                <a:solidFill>
                  <a:srgbClr val="FFFFFF"/>
                </a:solidFill>
                <a:latin typeface="Arial"/>
                <a:cs typeface="Arial"/>
              </a:rPr>
              <a:t>Calculations</a:t>
            </a:r>
            <a:endParaRPr sz="1400">
              <a:latin typeface="Arial"/>
              <a:cs typeface="Arial"/>
            </a:endParaRPr>
          </a:p>
        </p:txBody>
      </p:sp>
      <p:graphicFrame>
        <p:nvGraphicFramePr>
          <p:cNvPr id="11" name="object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2119885"/>
              </p:ext>
            </p:extLst>
          </p:nvPr>
        </p:nvGraphicFramePr>
        <p:xfrm>
          <a:off x="661873" y="1277683"/>
          <a:ext cx="3318510" cy="138165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564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2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62748">
                <a:tc>
                  <a:txBody>
                    <a:bodyPr/>
                    <a:lstStyle/>
                    <a:p>
                      <a:pPr marL="75565">
                        <a:lnSpc>
                          <a:spcPts val="1180"/>
                        </a:lnSpc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Budget at Completion</a:t>
                      </a:r>
                      <a:r>
                        <a:rPr sz="11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15" dirty="0">
                          <a:latin typeface="Arial"/>
                          <a:cs typeface="Arial"/>
                        </a:rPr>
                        <a:t>(BAC)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R="67945" algn="r">
                        <a:lnSpc>
                          <a:spcPts val="1180"/>
                        </a:lnSpc>
                      </a:pPr>
                      <a:r>
                        <a:rPr lang="en-IE" sz="1100" spc="10" dirty="0" smtClean="0">
                          <a:latin typeface="Century Gothic"/>
                          <a:cs typeface="Arial Black"/>
                        </a:rPr>
                        <a:t>€</a:t>
                      </a:r>
                      <a:r>
                        <a:rPr sz="1100" dirty="0" smtClean="0">
                          <a:latin typeface="Arial"/>
                          <a:cs typeface="Arial"/>
                        </a:rPr>
                        <a:t>160,000.00</a:t>
                      </a:r>
                      <a:endParaRPr sz="11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2072">
                <a:tc>
                  <a:txBody>
                    <a:bodyPr/>
                    <a:lstStyle/>
                    <a:p>
                      <a:pPr marL="75565">
                        <a:lnSpc>
                          <a:spcPts val="1255"/>
                        </a:lnSpc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Actual Cost of </a:t>
                      </a:r>
                      <a:r>
                        <a:rPr sz="1100" spc="-10" dirty="0">
                          <a:latin typeface="Arial"/>
                          <a:cs typeface="Arial"/>
                        </a:rPr>
                        <a:t>Contract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to date</a:t>
                      </a:r>
                      <a:r>
                        <a:rPr sz="11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15" dirty="0">
                          <a:latin typeface="Arial"/>
                          <a:cs typeface="Arial"/>
                        </a:rPr>
                        <a:t>(AC)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67945" algn="r">
                        <a:lnSpc>
                          <a:spcPts val="1255"/>
                        </a:lnSpc>
                      </a:pPr>
                      <a:r>
                        <a:rPr lang="en-IE" sz="1100" spc="10" dirty="0" smtClean="0">
                          <a:latin typeface="Century Gothic"/>
                          <a:cs typeface="Arial Black"/>
                        </a:rPr>
                        <a:t>€</a:t>
                      </a:r>
                      <a:r>
                        <a:rPr sz="1100" dirty="0" smtClean="0">
                          <a:latin typeface="Arial"/>
                          <a:cs typeface="Arial"/>
                        </a:rPr>
                        <a:t>106,500.00</a:t>
                      </a:r>
                      <a:endParaRPr sz="11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2072">
                <a:tc>
                  <a:txBody>
                    <a:bodyPr/>
                    <a:lstStyle/>
                    <a:p>
                      <a:pPr marL="75565">
                        <a:lnSpc>
                          <a:spcPts val="1255"/>
                        </a:lnSpc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Earned </a:t>
                      </a:r>
                      <a:r>
                        <a:rPr sz="1100" spc="-25" dirty="0">
                          <a:latin typeface="Arial"/>
                          <a:cs typeface="Arial"/>
                        </a:rPr>
                        <a:t>Value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to date</a:t>
                      </a:r>
                      <a:r>
                        <a:rPr sz="1100" spc="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(EV)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67945" algn="r">
                        <a:lnSpc>
                          <a:spcPts val="1255"/>
                        </a:lnSpc>
                      </a:pPr>
                      <a:r>
                        <a:rPr lang="en-IE" sz="1100" spc="10" dirty="0" smtClean="0">
                          <a:latin typeface="Century Gothic"/>
                          <a:cs typeface="Arial Black"/>
                        </a:rPr>
                        <a:t>€</a:t>
                      </a:r>
                      <a:r>
                        <a:rPr sz="1100" dirty="0" smtClean="0">
                          <a:latin typeface="Arial"/>
                          <a:cs typeface="Arial"/>
                        </a:rPr>
                        <a:t>96,312.50</a:t>
                      </a:r>
                      <a:endParaRPr sz="11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2072">
                <a:tc>
                  <a:txBody>
                    <a:bodyPr/>
                    <a:lstStyle/>
                    <a:p>
                      <a:pPr marL="75565">
                        <a:lnSpc>
                          <a:spcPts val="1255"/>
                        </a:lnSpc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Planned </a:t>
                      </a:r>
                      <a:r>
                        <a:rPr sz="1100" spc="-25" dirty="0">
                          <a:latin typeface="Arial"/>
                          <a:cs typeface="Arial"/>
                        </a:rPr>
                        <a:t>Vale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to date (PV)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67945" algn="r">
                        <a:lnSpc>
                          <a:spcPts val="1255"/>
                        </a:lnSpc>
                      </a:pPr>
                      <a:r>
                        <a:rPr lang="en-IE" sz="1100" spc="10" dirty="0" smtClean="0">
                          <a:latin typeface="Century Gothic"/>
                          <a:cs typeface="Arial Black"/>
                        </a:rPr>
                        <a:t>€</a:t>
                      </a:r>
                      <a:r>
                        <a:rPr sz="1100" dirty="0" smtClean="0">
                          <a:latin typeface="Arial"/>
                          <a:cs typeface="Arial"/>
                        </a:rPr>
                        <a:t>94,291.67</a:t>
                      </a:r>
                      <a:endParaRPr sz="11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4157">
                <a:tc>
                  <a:txBody>
                    <a:bodyPr/>
                    <a:lstStyle/>
                    <a:p>
                      <a:pPr marL="75565">
                        <a:lnSpc>
                          <a:spcPts val="1260"/>
                        </a:lnSpc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Cost </a:t>
                      </a:r>
                      <a:r>
                        <a:rPr sz="1100" spc="-15" dirty="0">
                          <a:latin typeface="Arial"/>
                          <a:cs typeface="Arial"/>
                        </a:rPr>
                        <a:t>Variance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(CV)</a:t>
                      </a:r>
                      <a:endParaRPr sz="1100">
                        <a:latin typeface="Arial"/>
                        <a:cs typeface="Arial"/>
                      </a:endParaRPr>
                    </a:p>
                    <a:p>
                      <a:pPr marL="75565">
                        <a:lnSpc>
                          <a:spcPts val="1315"/>
                        </a:lnSpc>
                        <a:spcBef>
                          <a:spcPts val="35"/>
                        </a:spcBef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Cost </a:t>
                      </a:r>
                      <a:r>
                        <a:rPr sz="1100" spc="-15" dirty="0">
                          <a:latin typeface="Arial"/>
                          <a:cs typeface="Arial"/>
                        </a:rPr>
                        <a:t>Performance Index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 (CPI)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75565">
                        <a:lnSpc>
                          <a:spcPts val="1260"/>
                        </a:lnSpc>
                      </a:pPr>
                      <a:r>
                        <a:rPr sz="1100" dirty="0" smtClean="0">
                          <a:solidFill>
                            <a:srgbClr val="FF0000"/>
                          </a:solidFill>
                          <a:latin typeface="Arial Black"/>
                          <a:cs typeface="Arial Black"/>
                        </a:rPr>
                        <a:t>−</a:t>
                      </a:r>
                      <a:r>
                        <a:rPr lang="en-IE" sz="1100" spc="10" dirty="0" smtClean="0">
                          <a:latin typeface="Century Gothic"/>
                          <a:cs typeface="Arial Black"/>
                        </a:rPr>
                        <a:t>€</a:t>
                      </a:r>
                      <a:r>
                        <a:rPr sz="1100" dirty="0" smtClean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10,187.50</a:t>
                      </a:r>
                      <a:endParaRPr sz="1100" dirty="0">
                        <a:latin typeface="Arial"/>
                        <a:cs typeface="Arial"/>
                      </a:endParaRPr>
                    </a:p>
                    <a:p>
                      <a:pPr marL="461645">
                        <a:lnSpc>
                          <a:spcPts val="1315"/>
                        </a:lnSpc>
                        <a:spcBef>
                          <a:spcPts val="35"/>
                        </a:spcBef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0.9043</a:t>
                      </a:r>
                      <a:endParaRPr sz="11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2072">
                <a:tc>
                  <a:txBody>
                    <a:bodyPr/>
                    <a:lstStyle/>
                    <a:p>
                      <a:pPr marL="75565">
                        <a:lnSpc>
                          <a:spcPts val="1255"/>
                        </a:lnSpc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Schedule </a:t>
                      </a:r>
                      <a:r>
                        <a:rPr sz="1100" spc="-15" dirty="0">
                          <a:latin typeface="Arial"/>
                          <a:cs typeface="Arial"/>
                        </a:rPr>
                        <a:t>Variance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(SV)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67945" algn="r">
                        <a:lnSpc>
                          <a:spcPts val="1255"/>
                        </a:lnSpc>
                      </a:pPr>
                      <a:r>
                        <a:rPr lang="en-IE" sz="1100" spc="10" dirty="0" smtClean="0">
                          <a:latin typeface="Century Gothic"/>
                          <a:cs typeface="Arial Black"/>
                        </a:rPr>
                        <a:t>€</a:t>
                      </a:r>
                      <a:r>
                        <a:rPr sz="1100" dirty="0" smtClean="0">
                          <a:latin typeface="Arial"/>
                          <a:cs typeface="Arial"/>
                        </a:rPr>
                        <a:t>2,020.83</a:t>
                      </a:r>
                      <a:endParaRPr sz="11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6463">
                <a:tc>
                  <a:txBody>
                    <a:bodyPr/>
                    <a:lstStyle/>
                    <a:p>
                      <a:pPr marL="75565">
                        <a:lnSpc>
                          <a:spcPts val="1260"/>
                        </a:lnSpc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Schedule </a:t>
                      </a:r>
                      <a:r>
                        <a:rPr sz="1100" spc="-15" dirty="0">
                          <a:latin typeface="Arial"/>
                          <a:cs typeface="Arial"/>
                        </a:rPr>
                        <a:t>Performance Index</a:t>
                      </a:r>
                      <a:r>
                        <a:rPr sz="11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(SPI)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7945" algn="r">
                        <a:lnSpc>
                          <a:spcPts val="1260"/>
                        </a:lnSpc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1.0214</a:t>
                      </a: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0"/>
            <a:ext cx="4608195" cy="14414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2286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18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143916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191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5839" y="144691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8366" y="216611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29463" y="288620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31990" y="360540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01587" y="101733"/>
            <a:ext cx="930910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6045" marR="5080" indent="-93980">
              <a:lnSpc>
                <a:spcPct val="157400"/>
              </a:lnSpc>
              <a:spcBef>
                <a:spcPts val="10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Project Cost Management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EVMS 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Worked</a:t>
            </a:r>
            <a:r>
              <a:rPr sz="600" spc="-40" dirty="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Example</a:t>
            </a:r>
            <a:endParaRPr sz="6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0" y="431761"/>
            <a:ext cx="4608195" cy="321945"/>
          </a:xfrm>
          <a:prstGeom prst="rect">
            <a:avLst/>
          </a:prstGeom>
          <a:solidFill>
            <a:srgbClr val="3333B2"/>
          </a:solidFill>
        </p:spPr>
        <p:txBody>
          <a:bodyPr vert="horz" wrap="square" lIns="0" tIns="6223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490"/>
              </a:spcBef>
            </a:pPr>
            <a:r>
              <a:rPr sz="1400" spc="15" dirty="0">
                <a:solidFill>
                  <a:srgbClr val="FFFFFF"/>
                </a:solidFill>
                <a:latin typeface="Arial"/>
                <a:cs typeface="Arial"/>
              </a:rPr>
              <a:t>Cost </a:t>
            </a:r>
            <a:r>
              <a:rPr sz="1400" spc="5" dirty="0">
                <a:solidFill>
                  <a:srgbClr val="FFFFFF"/>
                </a:solidFill>
                <a:latin typeface="Arial"/>
                <a:cs typeface="Arial"/>
              </a:rPr>
              <a:t>Variance</a:t>
            </a:r>
            <a:r>
              <a:rPr sz="14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15" dirty="0">
                <a:solidFill>
                  <a:srgbClr val="FFFFFF"/>
                </a:solidFill>
                <a:latin typeface="Arial"/>
                <a:cs typeface="Arial"/>
              </a:rPr>
              <a:t>(CV)</a:t>
            </a:r>
            <a:endParaRPr sz="1400">
              <a:latin typeface="Arial"/>
              <a:cs typeface="Arial"/>
            </a:endParaRPr>
          </a:p>
        </p:txBody>
      </p:sp>
      <p:graphicFrame>
        <p:nvGraphicFramePr>
          <p:cNvPr id="11" name="object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9359370"/>
              </p:ext>
            </p:extLst>
          </p:nvPr>
        </p:nvGraphicFramePr>
        <p:xfrm>
          <a:off x="1482934" y="909720"/>
          <a:ext cx="1658619" cy="69082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77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06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1368">
                <a:tc>
                  <a:txBody>
                    <a:bodyPr/>
                    <a:lstStyle/>
                    <a:p>
                      <a:pPr marL="37465">
                        <a:lnSpc>
                          <a:spcPts val="540"/>
                        </a:lnSpc>
                      </a:pPr>
                      <a:r>
                        <a:rPr sz="550" spc="-5" dirty="0">
                          <a:latin typeface="Arial"/>
                          <a:cs typeface="Arial"/>
                        </a:rPr>
                        <a:t>Budget at Completion</a:t>
                      </a:r>
                      <a:r>
                        <a:rPr sz="55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50" spc="-10" dirty="0">
                          <a:latin typeface="Arial"/>
                          <a:cs typeface="Arial"/>
                        </a:rPr>
                        <a:t>(BAC)</a:t>
                      </a:r>
                      <a:endParaRPr sz="5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R="29845" algn="r">
                        <a:lnSpc>
                          <a:spcPts val="540"/>
                        </a:lnSpc>
                      </a:pPr>
                      <a:r>
                        <a:rPr lang="en-IE" sz="800" spc="10" dirty="0" smtClean="0">
                          <a:latin typeface="Century Gothic"/>
                          <a:cs typeface="Arial Black"/>
                        </a:rPr>
                        <a:t>€</a:t>
                      </a:r>
                      <a:r>
                        <a:rPr sz="550" dirty="0" smtClean="0">
                          <a:latin typeface="Arial"/>
                          <a:cs typeface="Arial"/>
                        </a:rPr>
                        <a:t>160,000.00</a:t>
                      </a:r>
                      <a:endParaRPr sz="55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6039">
                <a:tc>
                  <a:txBody>
                    <a:bodyPr/>
                    <a:lstStyle/>
                    <a:p>
                      <a:pPr marL="37465">
                        <a:lnSpc>
                          <a:spcPts val="575"/>
                        </a:lnSpc>
                      </a:pPr>
                      <a:r>
                        <a:rPr sz="550" spc="-5" dirty="0">
                          <a:latin typeface="Arial"/>
                          <a:cs typeface="Arial"/>
                        </a:rPr>
                        <a:t>Actual Cost of Contract to date</a:t>
                      </a:r>
                      <a:r>
                        <a:rPr sz="5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50" spc="-10" dirty="0">
                          <a:latin typeface="Arial"/>
                          <a:cs typeface="Arial"/>
                        </a:rPr>
                        <a:t>(AC)</a:t>
                      </a:r>
                      <a:endParaRPr sz="5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29845" algn="r">
                        <a:lnSpc>
                          <a:spcPts val="575"/>
                        </a:lnSpc>
                      </a:pPr>
                      <a:r>
                        <a:rPr lang="en-IE" sz="800" spc="10" dirty="0" smtClean="0">
                          <a:latin typeface="Century Gothic"/>
                          <a:cs typeface="Arial Black"/>
                        </a:rPr>
                        <a:t>€</a:t>
                      </a:r>
                      <a:r>
                        <a:rPr sz="550" dirty="0" smtClean="0">
                          <a:latin typeface="Arial"/>
                          <a:cs typeface="Arial"/>
                        </a:rPr>
                        <a:t>106,500.00</a:t>
                      </a:r>
                      <a:endParaRPr sz="55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6039">
                <a:tc>
                  <a:txBody>
                    <a:bodyPr/>
                    <a:lstStyle/>
                    <a:p>
                      <a:pPr marL="37465">
                        <a:lnSpc>
                          <a:spcPts val="575"/>
                        </a:lnSpc>
                      </a:pPr>
                      <a:r>
                        <a:rPr sz="550" spc="-5" dirty="0">
                          <a:latin typeface="Arial"/>
                          <a:cs typeface="Arial"/>
                        </a:rPr>
                        <a:t>Earned </a:t>
                      </a:r>
                      <a:r>
                        <a:rPr sz="550" spc="-15" dirty="0">
                          <a:latin typeface="Arial"/>
                          <a:cs typeface="Arial"/>
                        </a:rPr>
                        <a:t>Value </a:t>
                      </a:r>
                      <a:r>
                        <a:rPr sz="550" spc="-5" dirty="0">
                          <a:latin typeface="Arial"/>
                          <a:cs typeface="Arial"/>
                        </a:rPr>
                        <a:t>to date</a:t>
                      </a:r>
                      <a:r>
                        <a:rPr sz="5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50" spc="-5" dirty="0">
                          <a:latin typeface="Arial"/>
                          <a:cs typeface="Arial"/>
                        </a:rPr>
                        <a:t>(EV)</a:t>
                      </a:r>
                      <a:endParaRPr sz="5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29845" algn="r">
                        <a:lnSpc>
                          <a:spcPts val="575"/>
                        </a:lnSpc>
                      </a:pPr>
                      <a:r>
                        <a:rPr lang="en-IE" sz="800" spc="10" dirty="0" smtClean="0">
                          <a:latin typeface="Century Gothic"/>
                          <a:cs typeface="Arial Black"/>
                        </a:rPr>
                        <a:t>€</a:t>
                      </a:r>
                      <a:r>
                        <a:rPr sz="550" dirty="0" smtClean="0">
                          <a:latin typeface="Arial"/>
                          <a:cs typeface="Arial"/>
                        </a:rPr>
                        <a:t>96,312.50</a:t>
                      </a:r>
                      <a:endParaRPr sz="55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6036">
                <a:tc>
                  <a:txBody>
                    <a:bodyPr/>
                    <a:lstStyle/>
                    <a:p>
                      <a:pPr marL="37465">
                        <a:lnSpc>
                          <a:spcPts val="575"/>
                        </a:lnSpc>
                      </a:pPr>
                      <a:r>
                        <a:rPr sz="550" spc="-5" dirty="0">
                          <a:latin typeface="Arial"/>
                          <a:cs typeface="Arial"/>
                        </a:rPr>
                        <a:t>Planned </a:t>
                      </a:r>
                      <a:r>
                        <a:rPr sz="550" spc="-15" dirty="0">
                          <a:latin typeface="Arial"/>
                          <a:cs typeface="Arial"/>
                        </a:rPr>
                        <a:t>Vale </a:t>
                      </a:r>
                      <a:r>
                        <a:rPr sz="550" spc="-5" dirty="0">
                          <a:latin typeface="Arial"/>
                          <a:cs typeface="Arial"/>
                        </a:rPr>
                        <a:t>to date (PV)</a:t>
                      </a:r>
                      <a:endParaRPr sz="5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29845" algn="r">
                        <a:lnSpc>
                          <a:spcPts val="575"/>
                        </a:lnSpc>
                      </a:pPr>
                      <a:r>
                        <a:rPr lang="en-IE" sz="800" spc="10" dirty="0" smtClean="0">
                          <a:latin typeface="Century Gothic"/>
                          <a:cs typeface="Arial Black"/>
                        </a:rPr>
                        <a:t>€</a:t>
                      </a:r>
                      <a:r>
                        <a:rPr sz="550" dirty="0" smtClean="0">
                          <a:latin typeface="Arial"/>
                          <a:cs typeface="Arial"/>
                        </a:rPr>
                        <a:t>94,291.67</a:t>
                      </a:r>
                      <a:endParaRPr sz="55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2072">
                <a:tc>
                  <a:txBody>
                    <a:bodyPr/>
                    <a:lstStyle/>
                    <a:p>
                      <a:pPr marL="37465">
                        <a:lnSpc>
                          <a:spcPts val="630"/>
                        </a:lnSpc>
                      </a:pPr>
                      <a:r>
                        <a:rPr sz="550" spc="-5" dirty="0">
                          <a:latin typeface="Arial"/>
                          <a:cs typeface="Arial"/>
                        </a:rPr>
                        <a:t>Cost </a:t>
                      </a:r>
                      <a:r>
                        <a:rPr sz="550" spc="-10" dirty="0">
                          <a:latin typeface="Arial"/>
                          <a:cs typeface="Arial"/>
                        </a:rPr>
                        <a:t>Variance </a:t>
                      </a:r>
                      <a:r>
                        <a:rPr sz="550" spc="-5" dirty="0">
                          <a:latin typeface="Arial"/>
                          <a:cs typeface="Arial"/>
                        </a:rPr>
                        <a:t>(CV)</a:t>
                      </a:r>
                      <a:endParaRPr sz="550">
                        <a:latin typeface="Arial"/>
                        <a:cs typeface="Arial"/>
                      </a:endParaRPr>
                    </a:p>
                    <a:p>
                      <a:pPr marL="37465">
                        <a:lnSpc>
                          <a:spcPts val="605"/>
                        </a:lnSpc>
                        <a:spcBef>
                          <a:spcPts val="15"/>
                        </a:spcBef>
                      </a:pPr>
                      <a:r>
                        <a:rPr sz="550" spc="-5" dirty="0">
                          <a:latin typeface="Arial"/>
                          <a:cs typeface="Arial"/>
                        </a:rPr>
                        <a:t>Cost </a:t>
                      </a:r>
                      <a:r>
                        <a:rPr sz="550" spc="-10" dirty="0">
                          <a:latin typeface="Arial"/>
                          <a:cs typeface="Arial"/>
                        </a:rPr>
                        <a:t>Performance Index</a:t>
                      </a:r>
                      <a:r>
                        <a:rPr sz="550" spc="-5" dirty="0">
                          <a:latin typeface="Arial"/>
                          <a:cs typeface="Arial"/>
                        </a:rPr>
                        <a:t> (CPI)</a:t>
                      </a:r>
                      <a:endParaRPr sz="5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37465">
                        <a:lnSpc>
                          <a:spcPts val="630"/>
                        </a:lnSpc>
                      </a:pPr>
                      <a:r>
                        <a:rPr sz="550" dirty="0" smtClean="0">
                          <a:solidFill>
                            <a:srgbClr val="FF0000"/>
                          </a:solidFill>
                          <a:latin typeface="Arial Black"/>
                          <a:cs typeface="Arial Black"/>
                        </a:rPr>
                        <a:t>−</a:t>
                      </a:r>
                      <a:r>
                        <a:rPr lang="en-IE" sz="800" spc="10" dirty="0" smtClean="0">
                          <a:latin typeface="Century Gothic"/>
                          <a:cs typeface="Arial Black"/>
                        </a:rPr>
                        <a:t>€</a:t>
                      </a:r>
                      <a:r>
                        <a:rPr sz="550" dirty="0" smtClean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10,187.50</a:t>
                      </a:r>
                      <a:endParaRPr sz="550" dirty="0">
                        <a:latin typeface="Arial"/>
                        <a:cs typeface="Arial"/>
                      </a:endParaRPr>
                    </a:p>
                    <a:p>
                      <a:pPr marL="230504">
                        <a:lnSpc>
                          <a:spcPts val="605"/>
                        </a:lnSpc>
                        <a:spcBef>
                          <a:spcPts val="15"/>
                        </a:spcBef>
                      </a:pPr>
                      <a:r>
                        <a:rPr sz="550" spc="-5" dirty="0">
                          <a:latin typeface="Arial"/>
                          <a:cs typeface="Arial"/>
                        </a:rPr>
                        <a:t>0.9043</a:t>
                      </a:r>
                      <a:endParaRPr sz="55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6036">
                <a:tc>
                  <a:txBody>
                    <a:bodyPr/>
                    <a:lstStyle/>
                    <a:p>
                      <a:pPr marL="37465">
                        <a:lnSpc>
                          <a:spcPts val="575"/>
                        </a:lnSpc>
                      </a:pPr>
                      <a:r>
                        <a:rPr sz="550" spc="-5" dirty="0">
                          <a:latin typeface="Arial"/>
                          <a:cs typeface="Arial"/>
                        </a:rPr>
                        <a:t>Schedule </a:t>
                      </a:r>
                      <a:r>
                        <a:rPr sz="550" spc="-10" dirty="0">
                          <a:latin typeface="Arial"/>
                          <a:cs typeface="Arial"/>
                        </a:rPr>
                        <a:t>Variance </a:t>
                      </a:r>
                      <a:r>
                        <a:rPr sz="550" spc="-5" dirty="0">
                          <a:latin typeface="Arial"/>
                          <a:cs typeface="Arial"/>
                        </a:rPr>
                        <a:t>(SV)</a:t>
                      </a:r>
                      <a:endParaRPr sz="5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29845" algn="r">
                        <a:lnSpc>
                          <a:spcPts val="575"/>
                        </a:lnSpc>
                      </a:pPr>
                      <a:r>
                        <a:rPr lang="en-IE" sz="800" spc="10" dirty="0" smtClean="0">
                          <a:latin typeface="Century Gothic"/>
                          <a:cs typeface="Arial Black"/>
                        </a:rPr>
                        <a:t>€</a:t>
                      </a:r>
                      <a:r>
                        <a:rPr sz="550" dirty="0" smtClean="0">
                          <a:latin typeface="Arial"/>
                          <a:cs typeface="Arial"/>
                        </a:rPr>
                        <a:t>2,020.83</a:t>
                      </a:r>
                      <a:endParaRPr sz="55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3231">
                <a:tc>
                  <a:txBody>
                    <a:bodyPr/>
                    <a:lstStyle/>
                    <a:p>
                      <a:pPr marL="37465">
                        <a:lnSpc>
                          <a:spcPts val="630"/>
                        </a:lnSpc>
                      </a:pPr>
                      <a:r>
                        <a:rPr sz="550" spc="-5" dirty="0">
                          <a:latin typeface="Arial"/>
                          <a:cs typeface="Arial"/>
                        </a:rPr>
                        <a:t>Schedule </a:t>
                      </a:r>
                      <a:r>
                        <a:rPr sz="550" spc="-10" dirty="0">
                          <a:latin typeface="Arial"/>
                          <a:cs typeface="Arial"/>
                        </a:rPr>
                        <a:t>Performance Index</a:t>
                      </a:r>
                      <a:r>
                        <a:rPr sz="550" spc="-5" dirty="0">
                          <a:latin typeface="Arial"/>
                          <a:cs typeface="Arial"/>
                        </a:rPr>
                        <a:t> (SPI)</a:t>
                      </a:r>
                      <a:endParaRPr sz="5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9845" algn="r">
                        <a:lnSpc>
                          <a:spcPts val="630"/>
                        </a:lnSpc>
                      </a:pPr>
                      <a:r>
                        <a:rPr sz="550" dirty="0">
                          <a:latin typeface="Arial"/>
                          <a:cs typeface="Arial"/>
                        </a:rPr>
                        <a:t>1.0214</a:t>
                      </a: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2" name="object 12"/>
          <p:cNvSpPr/>
          <p:nvPr/>
        </p:nvSpPr>
        <p:spPr>
          <a:xfrm>
            <a:off x="305650" y="1798904"/>
            <a:ext cx="3996690" cy="377825"/>
          </a:xfrm>
          <a:custGeom>
            <a:avLst/>
            <a:gdLst/>
            <a:ahLst/>
            <a:cxnLst/>
            <a:rect l="l" t="t" r="r" b="b"/>
            <a:pathLst>
              <a:path w="3996690" h="377825">
                <a:moveTo>
                  <a:pt x="0" y="377659"/>
                </a:moveTo>
                <a:lnTo>
                  <a:pt x="3996690" y="377659"/>
                </a:lnTo>
                <a:lnTo>
                  <a:pt x="3996690" y="0"/>
                </a:lnTo>
                <a:lnTo>
                  <a:pt x="0" y="0"/>
                </a:lnTo>
                <a:lnTo>
                  <a:pt x="0" y="377659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347294" y="1803081"/>
            <a:ext cx="3692525" cy="363855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5080">
              <a:lnSpc>
                <a:spcPct val="102600"/>
              </a:lnSpc>
              <a:spcBef>
                <a:spcPts val="55"/>
              </a:spcBef>
            </a:pP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Cost </a:t>
            </a:r>
            <a:r>
              <a:rPr sz="1100" spc="-15" dirty="0">
                <a:solidFill>
                  <a:srgbClr val="FFFFFF"/>
                </a:solidFill>
                <a:latin typeface="Arial"/>
                <a:cs typeface="Arial"/>
              </a:rPr>
              <a:t>Variance 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equals the Earned </a:t>
            </a:r>
            <a:r>
              <a:rPr sz="1100" spc="-25" dirty="0">
                <a:solidFill>
                  <a:srgbClr val="FFFFFF"/>
                </a:solidFill>
                <a:latin typeface="Arial"/>
                <a:cs typeface="Arial"/>
              </a:rPr>
              <a:t>Value 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less Actual Costs to  date</a:t>
            </a:r>
            <a:endParaRPr sz="11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05650" y="2176564"/>
            <a:ext cx="3996690" cy="1109980"/>
          </a:xfrm>
          <a:custGeom>
            <a:avLst/>
            <a:gdLst/>
            <a:ahLst/>
            <a:cxnLst/>
            <a:rect l="l" t="t" r="r" b="b"/>
            <a:pathLst>
              <a:path w="3996690" h="1109979">
                <a:moveTo>
                  <a:pt x="0" y="1109573"/>
                </a:moveTo>
                <a:lnTo>
                  <a:pt x="3996690" y="1109573"/>
                </a:lnTo>
                <a:lnTo>
                  <a:pt x="3996690" y="0"/>
                </a:lnTo>
                <a:lnTo>
                  <a:pt x="0" y="0"/>
                </a:lnTo>
                <a:lnTo>
                  <a:pt x="0" y="1109573"/>
                </a:lnTo>
                <a:close/>
              </a:path>
            </a:pathLst>
          </a:custGeom>
          <a:solidFill>
            <a:srgbClr val="E9E9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1247825" y="2425901"/>
            <a:ext cx="2112645" cy="640559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34"/>
              </a:spcBef>
            </a:pPr>
            <a:r>
              <a:rPr sz="1100" i="1" spc="-10" dirty="0">
                <a:latin typeface="Arial"/>
                <a:cs typeface="Arial"/>
              </a:rPr>
              <a:t>CV </a:t>
            </a:r>
            <a:r>
              <a:rPr sz="1100" spc="204" dirty="0">
                <a:latin typeface="Arial"/>
                <a:cs typeface="Arial"/>
              </a:rPr>
              <a:t>= </a:t>
            </a:r>
            <a:r>
              <a:rPr sz="1100" i="1" spc="-10" dirty="0">
                <a:latin typeface="Arial"/>
                <a:cs typeface="Arial"/>
              </a:rPr>
              <a:t>EV </a:t>
            </a:r>
            <a:r>
              <a:rPr sz="1100" dirty="0">
                <a:latin typeface="Arial Black"/>
                <a:cs typeface="Arial Black"/>
              </a:rPr>
              <a:t>−</a:t>
            </a:r>
            <a:r>
              <a:rPr sz="1100" spc="-175" dirty="0">
                <a:latin typeface="Arial Black"/>
                <a:cs typeface="Arial Black"/>
              </a:rPr>
              <a:t> </a:t>
            </a:r>
            <a:r>
              <a:rPr sz="1100" i="1" spc="-25" dirty="0">
                <a:latin typeface="Arial"/>
                <a:cs typeface="Arial"/>
              </a:rPr>
              <a:t>AC</a:t>
            </a:r>
            <a:endParaRPr sz="11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34"/>
              </a:spcBef>
            </a:pPr>
            <a:r>
              <a:rPr sz="1100" i="1" spc="-10" dirty="0">
                <a:latin typeface="Arial"/>
                <a:cs typeface="Arial"/>
              </a:rPr>
              <a:t>CV</a:t>
            </a:r>
            <a:r>
              <a:rPr sz="1100" i="1" spc="85" dirty="0">
                <a:latin typeface="Arial"/>
                <a:cs typeface="Arial"/>
              </a:rPr>
              <a:t> </a:t>
            </a:r>
            <a:r>
              <a:rPr sz="1100" spc="204" dirty="0">
                <a:latin typeface="Arial"/>
                <a:cs typeface="Arial"/>
              </a:rPr>
              <a:t>=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lang="en-IE" sz="1100" spc="10" dirty="0" smtClean="0">
                <a:latin typeface="Century Gothic"/>
                <a:cs typeface="Arial Black"/>
              </a:rPr>
              <a:t>€</a:t>
            </a:r>
            <a:r>
              <a:rPr sz="1100" spc="15" dirty="0" smtClean="0">
                <a:latin typeface="Arial"/>
                <a:cs typeface="Arial"/>
              </a:rPr>
              <a:t>96</a:t>
            </a:r>
            <a:r>
              <a:rPr sz="1100" spc="15" dirty="0">
                <a:latin typeface="Times New Roman"/>
                <a:cs typeface="Times New Roman"/>
              </a:rPr>
              <a:t>,</a:t>
            </a:r>
            <a:r>
              <a:rPr sz="1100" spc="-105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Arial"/>
                <a:cs typeface="Arial"/>
              </a:rPr>
              <a:t>312</a:t>
            </a:r>
            <a:r>
              <a:rPr sz="1100" spc="-5" dirty="0">
                <a:latin typeface="Times New Roman"/>
                <a:cs typeface="Times New Roman"/>
              </a:rPr>
              <a:t>.</a:t>
            </a:r>
            <a:r>
              <a:rPr sz="1100" spc="-5" dirty="0">
                <a:latin typeface="Arial"/>
                <a:cs typeface="Arial"/>
              </a:rPr>
              <a:t>50</a:t>
            </a:r>
            <a:r>
              <a:rPr sz="1100" spc="-75" dirty="0">
                <a:latin typeface="Arial"/>
                <a:cs typeface="Arial"/>
              </a:rPr>
              <a:t> </a:t>
            </a:r>
            <a:r>
              <a:rPr sz="1100" dirty="0">
                <a:latin typeface="Arial Black"/>
                <a:cs typeface="Arial Black"/>
              </a:rPr>
              <a:t>−</a:t>
            </a:r>
            <a:r>
              <a:rPr sz="1100" spc="-135" dirty="0">
                <a:latin typeface="Arial Black"/>
                <a:cs typeface="Arial Black"/>
              </a:rPr>
              <a:t> </a:t>
            </a:r>
            <a:r>
              <a:rPr lang="en-IE" sz="1100" spc="10" dirty="0" smtClean="0">
                <a:latin typeface="Century Gothic"/>
                <a:cs typeface="Arial Black"/>
              </a:rPr>
              <a:t>€</a:t>
            </a:r>
            <a:r>
              <a:rPr sz="1100" spc="10" dirty="0" smtClean="0">
                <a:latin typeface="Arial"/>
                <a:cs typeface="Arial"/>
              </a:rPr>
              <a:t>106</a:t>
            </a:r>
            <a:r>
              <a:rPr sz="1100" spc="10" dirty="0">
                <a:latin typeface="Times New Roman"/>
                <a:cs typeface="Times New Roman"/>
              </a:rPr>
              <a:t>,</a:t>
            </a:r>
            <a:r>
              <a:rPr sz="1100" spc="-105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Arial"/>
                <a:cs typeface="Arial"/>
              </a:rPr>
              <a:t>500</a:t>
            </a:r>
            <a:r>
              <a:rPr sz="1100" spc="-5" dirty="0">
                <a:latin typeface="Times New Roman"/>
                <a:cs typeface="Times New Roman"/>
              </a:rPr>
              <a:t>.</a:t>
            </a:r>
            <a:r>
              <a:rPr sz="1100" spc="-5" dirty="0">
                <a:latin typeface="Arial"/>
                <a:cs typeface="Arial"/>
              </a:rPr>
              <a:t>00</a:t>
            </a:r>
            <a:endParaRPr sz="11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30"/>
              </a:spcBef>
            </a:pPr>
            <a:r>
              <a:rPr sz="1100" i="1" spc="-10" dirty="0">
                <a:latin typeface="Arial"/>
                <a:cs typeface="Arial"/>
              </a:rPr>
              <a:t>CV </a:t>
            </a:r>
            <a:r>
              <a:rPr sz="1100" spc="204" dirty="0">
                <a:latin typeface="Arial"/>
                <a:cs typeface="Arial"/>
              </a:rPr>
              <a:t>=</a:t>
            </a:r>
            <a:r>
              <a:rPr sz="1100" spc="-210" dirty="0">
                <a:latin typeface="Arial"/>
                <a:cs typeface="Arial"/>
              </a:rPr>
              <a:t> </a:t>
            </a:r>
            <a:r>
              <a:rPr lang="en-IE" sz="1100" spc="10" dirty="0" smtClean="0">
                <a:latin typeface="Century Gothic"/>
                <a:cs typeface="Arial Black"/>
              </a:rPr>
              <a:t>€</a:t>
            </a:r>
            <a:r>
              <a:rPr sz="1100" spc="50" dirty="0" smtClean="0">
                <a:latin typeface="Century Gothic"/>
                <a:cs typeface="Century Gothic"/>
              </a:rPr>
              <a:t> </a:t>
            </a:r>
            <a:r>
              <a:rPr sz="1100" dirty="0">
                <a:latin typeface="Arial Black"/>
                <a:cs typeface="Arial Black"/>
              </a:rPr>
              <a:t>− </a:t>
            </a:r>
            <a:r>
              <a:rPr sz="1100" spc="-5" dirty="0" smtClean="0">
                <a:latin typeface="Arial"/>
                <a:cs typeface="Arial"/>
              </a:rPr>
              <a:t>10</a:t>
            </a:r>
            <a:r>
              <a:rPr sz="1100" spc="-5" dirty="0" smtClean="0">
                <a:latin typeface="Times New Roman"/>
                <a:cs typeface="Times New Roman"/>
              </a:rPr>
              <a:t>,</a:t>
            </a:r>
            <a:r>
              <a:rPr sz="1100" spc="-5" dirty="0" smtClean="0">
                <a:latin typeface="Arial"/>
                <a:cs typeface="Arial"/>
              </a:rPr>
              <a:t>187</a:t>
            </a:r>
            <a:r>
              <a:rPr sz="1100" spc="-5" dirty="0" smtClean="0">
                <a:latin typeface="Times New Roman"/>
                <a:cs typeface="Times New Roman"/>
              </a:rPr>
              <a:t>.</a:t>
            </a:r>
            <a:r>
              <a:rPr sz="1100" spc="-5" dirty="0" smtClean="0">
                <a:latin typeface="Arial"/>
                <a:cs typeface="Arial"/>
              </a:rPr>
              <a:t>50</a:t>
            </a:r>
            <a:endParaRPr sz="1100" dirty="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194314" y="3344092"/>
            <a:ext cx="350520" cy="11938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z="600" spc="-5" dirty="0">
                <a:latin typeface="Arial"/>
                <a:cs typeface="Arial"/>
              </a:rPr>
              <a:t>116</a:t>
            </a:fld>
            <a:r>
              <a:rPr sz="600" spc="-95" dirty="0">
                <a:latin typeface="Arial"/>
                <a:cs typeface="Arial"/>
              </a:rPr>
              <a:t> </a:t>
            </a:r>
            <a:r>
              <a:rPr sz="600" spc="-5" dirty="0">
                <a:latin typeface="Arial"/>
                <a:cs typeface="Arial"/>
              </a:rPr>
              <a:t>/</a:t>
            </a:r>
            <a:r>
              <a:rPr sz="600" spc="-95" dirty="0">
                <a:latin typeface="Arial"/>
                <a:cs typeface="Arial"/>
              </a:rPr>
              <a:t> </a:t>
            </a:r>
            <a:r>
              <a:rPr sz="600" spc="-5" dirty="0">
                <a:latin typeface="Arial"/>
                <a:cs typeface="Arial"/>
              </a:rPr>
              <a:t>128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0"/>
            <a:ext cx="4608195" cy="14414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2286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18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143916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191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5839" y="144691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8366" y="216611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29463" y="288620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31990" y="360540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01587" y="101733"/>
            <a:ext cx="930910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6045" marR="5080" indent="-93980">
              <a:lnSpc>
                <a:spcPct val="157400"/>
              </a:lnSpc>
              <a:spcBef>
                <a:spcPts val="10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Project Cost Management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EVMS 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Worked</a:t>
            </a:r>
            <a:r>
              <a:rPr sz="600" spc="-40" dirty="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Example</a:t>
            </a:r>
            <a:endParaRPr sz="6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0" y="431761"/>
            <a:ext cx="4608195" cy="321945"/>
          </a:xfrm>
          <a:prstGeom prst="rect">
            <a:avLst/>
          </a:prstGeom>
          <a:solidFill>
            <a:srgbClr val="3333B2"/>
          </a:solidFill>
        </p:spPr>
        <p:txBody>
          <a:bodyPr vert="horz" wrap="square" lIns="0" tIns="6223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490"/>
              </a:spcBef>
            </a:pPr>
            <a:r>
              <a:rPr sz="1400" spc="15" dirty="0">
                <a:solidFill>
                  <a:srgbClr val="FFFFFF"/>
                </a:solidFill>
                <a:latin typeface="Arial"/>
                <a:cs typeface="Arial"/>
              </a:rPr>
              <a:t>Cost </a:t>
            </a:r>
            <a:r>
              <a:rPr sz="1400" spc="10" dirty="0">
                <a:solidFill>
                  <a:srgbClr val="FFFFFF"/>
                </a:solidFill>
                <a:latin typeface="Arial"/>
                <a:cs typeface="Arial"/>
              </a:rPr>
              <a:t>Performance </a:t>
            </a:r>
            <a:r>
              <a:rPr sz="1400" spc="5" dirty="0">
                <a:solidFill>
                  <a:srgbClr val="FFFFFF"/>
                </a:solidFill>
                <a:latin typeface="Arial"/>
                <a:cs typeface="Arial"/>
              </a:rPr>
              <a:t>Index</a:t>
            </a:r>
            <a:r>
              <a:rPr sz="14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15" dirty="0">
                <a:solidFill>
                  <a:srgbClr val="FFFFFF"/>
                </a:solidFill>
                <a:latin typeface="Arial"/>
                <a:cs typeface="Arial"/>
              </a:rPr>
              <a:t>(CPI)</a:t>
            </a:r>
            <a:endParaRPr sz="1400">
              <a:latin typeface="Arial"/>
              <a:cs typeface="Arial"/>
            </a:endParaRPr>
          </a:p>
        </p:txBody>
      </p:sp>
      <p:graphicFrame>
        <p:nvGraphicFramePr>
          <p:cNvPr id="11" name="object 11"/>
          <p:cNvGraphicFramePr>
            <a:graphicFrameLocks noGrp="1"/>
          </p:cNvGraphicFramePr>
          <p:nvPr/>
        </p:nvGraphicFramePr>
        <p:xfrm>
          <a:off x="1482934" y="933589"/>
          <a:ext cx="1658619" cy="69082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77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06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1374">
                <a:tc>
                  <a:txBody>
                    <a:bodyPr/>
                    <a:lstStyle/>
                    <a:p>
                      <a:pPr marL="37465">
                        <a:lnSpc>
                          <a:spcPts val="540"/>
                        </a:lnSpc>
                      </a:pPr>
                      <a:r>
                        <a:rPr sz="550" spc="-5" dirty="0">
                          <a:latin typeface="Arial"/>
                          <a:cs typeface="Arial"/>
                        </a:rPr>
                        <a:t>Budget at Completion</a:t>
                      </a:r>
                      <a:r>
                        <a:rPr sz="55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50" spc="-10" dirty="0">
                          <a:latin typeface="Arial"/>
                          <a:cs typeface="Arial"/>
                        </a:rPr>
                        <a:t>(BAC)</a:t>
                      </a:r>
                      <a:endParaRPr sz="5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R="29845" algn="r">
                        <a:lnSpc>
                          <a:spcPts val="540"/>
                        </a:lnSpc>
                      </a:pPr>
                      <a:r>
                        <a:rPr sz="550" spc="10" dirty="0">
                          <a:latin typeface="Century Gothic"/>
                          <a:cs typeface="Century Gothic"/>
                        </a:rPr>
                        <a:t>e</a:t>
                      </a:r>
                      <a:r>
                        <a:rPr sz="550" dirty="0">
                          <a:latin typeface="Arial"/>
                          <a:cs typeface="Arial"/>
                        </a:rPr>
                        <a:t>160,000.00</a:t>
                      </a:r>
                      <a:endParaRPr sz="5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6036">
                <a:tc>
                  <a:txBody>
                    <a:bodyPr/>
                    <a:lstStyle/>
                    <a:p>
                      <a:pPr marL="37465">
                        <a:lnSpc>
                          <a:spcPts val="575"/>
                        </a:lnSpc>
                      </a:pPr>
                      <a:r>
                        <a:rPr sz="550" spc="-5" dirty="0">
                          <a:latin typeface="Arial"/>
                          <a:cs typeface="Arial"/>
                        </a:rPr>
                        <a:t>Actual Cost of Contract to date</a:t>
                      </a:r>
                      <a:r>
                        <a:rPr sz="5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50" spc="-10" dirty="0">
                          <a:latin typeface="Arial"/>
                          <a:cs typeface="Arial"/>
                        </a:rPr>
                        <a:t>(AC)</a:t>
                      </a:r>
                      <a:endParaRPr sz="5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29845" algn="r">
                        <a:lnSpc>
                          <a:spcPts val="575"/>
                        </a:lnSpc>
                      </a:pPr>
                      <a:r>
                        <a:rPr sz="550" spc="10" dirty="0">
                          <a:latin typeface="Century Gothic"/>
                          <a:cs typeface="Century Gothic"/>
                        </a:rPr>
                        <a:t>e</a:t>
                      </a:r>
                      <a:r>
                        <a:rPr sz="550" dirty="0">
                          <a:latin typeface="Arial"/>
                          <a:cs typeface="Arial"/>
                        </a:rPr>
                        <a:t>106,500.00</a:t>
                      </a:r>
                      <a:endParaRPr sz="5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6036">
                <a:tc>
                  <a:txBody>
                    <a:bodyPr/>
                    <a:lstStyle/>
                    <a:p>
                      <a:pPr marL="37465">
                        <a:lnSpc>
                          <a:spcPts val="575"/>
                        </a:lnSpc>
                      </a:pPr>
                      <a:r>
                        <a:rPr sz="550" spc="-5" dirty="0">
                          <a:latin typeface="Arial"/>
                          <a:cs typeface="Arial"/>
                        </a:rPr>
                        <a:t>Earned </a:t>
                      </a:r>
                      <a:r>
                        <a:rPr sz="550" spc="-15" dirty="0">
                          <a:latin typeface="Arial"/>
                          <a:cs typeface="Arial"/>
                        </a:rPr>
                        <a:t>Value </a:t>
                      </a:r>
                      <a:r>
                        <a:rPr sz="550" spc="-5" dirty="0">
                          <a:latin typeface="Arial"/>
                          <a:cs typeface="Arial"/>
                        </a:rPr>
                        <a:t>to date</a:t>
                      </a:r>
                      <a:r>
                        <a:rPr sz="5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50" spc="-5" dirty="0">
                          <a:latin typeface="Arial"/>
                          <a:cs typeface="Arial"/>
                        </a:rPr>
                        <a:t>(EV)</a:t>
                      </a:r>
                      <a:endParaRPr sz="5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29845" algn="r">
                        <a:lnSpc>
                          <a:spcPts val="575"/>
                        </a:lnSpc>
                      </a:pPr>
                      <a:r>
                        <a:rPr sz="550" spc="10" dirty="0">
                          <a:latin typeface="Century Gothic"/>
                          <a:cs typeface="Century Gothic"/>
                        </a:rPr>
                        <a:t>e</a:t>
                      </a:r>
                      <a:r>
                        <a:rPr sz="550" dirty="0">
                          <a:latin typeface="Arial"/>
                          <a:cs typeface="Arial"/>
                        </a:rPr>
                        <a:t>96,312.50</a:t>
                      </a:r>
                      <a:endParaRPr sz="5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6039">
                <a:tc>
                  <a:txBody>
                    <a:bodyPr/>
                    <a:lstStyle/>
                    <a:p>
                      <a:pPr marL="37465">
                        <a:lnSpc>
                          <a:spcPts val="575"/>
                        </a:lnSpc>
                      </a:pPr>
                      <a:r>
                        <a:rPr sz="550" spc="-5" dirty="0">
                          <a:latin typeface="Arial"/>
                          <a:cs typeface="Arial"/>
                        </a:rPr>
                        <a:t>Planned </a:t>
                      </a:r>
                      <a:r>
                        <a:rPr sz="550" spc="-15" dirty="0">
                          <a:latin typeface="Arial"/>
                          <a:cs typeface="Arial"/>
                        </a:rPr>
                        <a:t>Vale </a:t>
                      </a:r>
                      <a:r>
                        <a:rPr sz="550" spc="-5" dirty="0">
                          <a:latin typeface="Arial"/>
                          <a:cs typeface="Arial"/>
                        </a:rPr>
                        <a:t>to date (PV)</a:t>
                      </a:r>
                      <a:endParaRPr sz="5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29845" algn="r">
                        <a:lnSpc>
                          <a:spcPts val="575"/>
                        </a:lnSpc>
                      </a:pPr>
                      <a:r>
                        <a:rPr sz="550" spc="10" dirty="0">
                          <a:latin typeface="Century Gothic"/>
                          <a:cs typeface="Century Gothic"/>
                        </a:rPr>
                        <a:t>e</a:t>
                      </a:r>
                      <a:r>
                        <a:rPr sz="550" dirty="0">
                          <a:latin typeface="Arial"/>
                          <a:cs typeface="Arial"/>
                        </a:rPr>
                        <a:t>94,291.67</a:t>
                      </a:r>
                      <a:endParaRPr sz="5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2075">
                <a:tc>
                  <a:txBody>
                    <a:bodyPr/>
                    <a:lstStyle/>
                    <a:p>
                      <a:pPr marL="37465">
                        <a:lnSpc>
                          <a:spcPts val="630"/>
                        </a:lnSpc>
                      </a:pPr>
                      <a:r>
                        <a:rPr sz="550" spc="-5" dirty="0">
                          <a:latin typeface="Arial"/>
                          <a:cs typeface="Arial"/>
                        </a:rPr>
                        <a:t>Cost </a:t>
                      </a:r>
                      <a:r>
                        <a:rPr sz="550" spc="-10" dirty="0">
                          <a:latin typeface="Arial"/>
                          <a:cs typeface="Arial"/>
                        </a:rPr>
                        <a:t>Variance </a:t>
                      </a:r>
                      <a:r>
                        <a:rPr sz="550" spc="-5" dirty="0">
                          <a:latin typeface="Arial"/>
                          <a:cs typeface="Arial"/>
                        </a:rPr>
                        <a:t>(CV)</a:t>
                      </a:r>
                      <a:endParaRPr sz="550">
                        <a:latin typeface="Arial"/>
                        <a:cs typeface="Arial"/>
                      </a:endParaRPr>
                    </a:p>
                    <a:p>
                      <a:pPr marL="37465">
                        <a:lnSpc>
                          <a:spcPts val="605"/>
                        </a:lnSpc>
                        <a:spcBef>
                          <a:spcPts val="15"/>
                        </a:spcBef>
                      </a:pPr>
                      <a:r>
                        <a:rPr sz="550" spc="-5" dirty="0">
                          <a:latin typeface="Arial"/>
                          <a:cs typeface="Arial"/>
                        </a:rPr>
                        <a:t>Cost </a:t>
                      </a:r>
                      <a:r>
                        <a:rPr sz="550" spc="-10" dirty="0">
                          <a:latin typeface="Arial"/>
                          <a:cs typeface="Arial"/>
                        </a:rPr>
                        <a:t>Performance Index</a:t>
                      </a:r>
                      <a:r>
                        <a:rPr sz="550" spc="-5" dirty="0">
                          <a:latin typeface="Arial"/>
                          <a:cs typeface="Arial"/>
                        </a:rPr>
                        <a:t> (CPI)</a:t>
                      </a:r>
                      <a:endParaRPr sz="5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37465">
                        <a:lnSpc>
                          <a:spcPts val="630"/>
                        </a:lnSpc>
                      </a:pPr>
                      <a:r>
                        <a:rPr sz="550" dirty="0">
                          <a:solidFill>
                            <a:srgbClr val="FF0000"/>
                          </a:solidFill>
                          <a:latin typeface="Arial Black"/>
                          <a:cs typeface="Arial Black"/>
                        </a:rPr>
                        <a:t>−</a:t>
                      </a:r>
                      <a:r>
                        <a:rPr sz="550" dirty="0">
                          <a:solidFill>
                            <a:srgbClr val="FF0000"/>
                          </a:solidFill>
                          <a:latin typeface="Century Gothic"/>
                          <a:cs typeface="Century Gothic"/>
                        </a:rPr>
                        <a:t>e</a:t>
                      </a:r>
                      <a:r>
                        <a:rPr sz="550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10,187.50</a:t>
                      </a:r>
                      <a:endParaRPr sz="550">
                        <a:latin typeface="Arial"/>
                        <a:cs typeface="Arial"/>
                      </a:endParaRPr>
                    </a:p>
                    <a:p>
                      <a:pPr marL="230504">
                        <a:lnSpc>
                          <a:spcPts val="605"/>
                        </a:lnSpc>
                        <a:spcBef>
                          <a:spcPts val="15"/>
                        </a:spcBef>
                      </a:pPr>
                      <a:r>
                        <a:rPr sz="550" spc="-5" dirty="0">
                          <a:latin typeface="Arial"/>
                          <a:cs typeface="Arial"/>
                        </a:rPr>
                        <a:t>0.9043</a:t>
                      </a:r>
                      <a:endParaRPr sz="5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6036">
                <a:tc>
                  <a:txBody>
                    <a:bodyPr/>
                    <a:lstStyle/>
                    <a:p>
                      <a:pPr marL="37465">
                        <a:lnSpc>
                          <a:spcPts val="575"/>
                        </a:lnSpc>
                      </a:pPr>
                      <a:r>
                        <a:rPr sz="550" spc="-5" dirty="0">
                          <a:latin typeface="Arial"/>
                          <a:cs typeface="Arial"/>
                        </a:rPr>
                        <a:t>Schedule </a:t>
                      </a:r>
                      <a:r>
                        <a:rPr sz="550" spc="-10" dirty="0">
                          <a:latin typeface="Arial"/>
                          <a:cs typeface="Arial"/>
                        </a:rPr>
                        <a:t>Variance </a:t>
                      </a:r>
                      <a:r>
                        <a:rPr sz="550" spc="-5" dirty="0">
                          <a:latin typeface="Arial"/>
                          <a:cs typeface="Arial"/>
                        </a:rPr>
                        <a:t>(SV)</a:t>
                      </a:r>
                      <a:endParaRPr sz="5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29845" algn="r">
                        <a:lnSpc>
                          <a:spcPts val="575"/>
                        </a:lnSpc>
                      </a:pPr>
                      <a:r>
                        <a:rPr sz="550" spc="10" dirty="0">
                          <a:latin typeface="Century Gothic"/>
                          <a:cs typeface="Century Gothic"/>
                        </a:rPr>
                        <a:t>e</a:t>
                      </a:r>
                      <a:r>
                        <a:rPr sz="550" dirty="0">
                          <a:latin typeface="Arial"/>
                          <a:cs typeface="Arial"/>
                        </a:rPr>
                        <a:t>2,020.83</a:t>
                      </a:r>
                      <a:endParaRPr sz="5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3231">
                <a:tc>
                  <a:txBody>
                    <a:bodyPr/>
                    <a:lstStyle/>
                    <a:p>
                      <a:pPr marL="37465">
                        <a:lnSpc>
                          <a:spcPts val="630"/>
                        </a:lnSpc>
                      </a:pPr>
                      <a:r>
                        <a:rPr sz="550" spc="-5" dirty="0">
                          <a:latin typeface="Arial"/>
                          <a:cs typeface="Arial"/>
                        </a:rPr>
                        <a:t>Schedule </a:t>
                      </a:r>
                      <a:r>
                        <a:rPr sz="550" spc="-10" dirty="0">
                          <a:latin typeface="Arial"/>
                          <a:cs typeface="Arial"/>
                        </a:rPr>
                        <a:t>Performance Index</a:t>
                      </a:r>
                      <a:r>
                        <a:rPr sz="550" spc="-5" dirty="0">
                          <a:latin typeface="Arial"/>
                          <a:cs typeface="Arial"/>
                        </a:rPr>
                        <a:t> (SPI)</a:t>
                      </a:r>
                      <a:endParaRPr sz="5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9845" algn="r">
                        <a:lnSpc>
                          <a:spcPts val="630"/>
                        </a:lnSpc>
                      </a:pPr>
                      <a:r>
                        <a:rPr sz="550" dirty="0">
                          <a:latin typeface="Arial"/>
                          <a:cs typeface="Arial"/>
                        </a:rPr>
                        <a:t>1.0214</a:t>
                      </a:r>
                      <a:endParaRPr sz="5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2" name="object 12"/>
          <p:cNvSpPr/>
          <p:nvPr/>
        </p:nvSpPr>
        <p:spPr>
          <a:xfrm>
            <a:off x="305650" y="1829384"/>
            <a:ext cx="3996690" cy="378460"/>
          </a:xfrm>
          <a:custGeom>
            <a:avLst/>
            <a:gdLst/>
            <a:ahLst/>
            <a:cxnLst/>
            <a:rect l="l" t="t" r="r" b="b"/>
            <a:pathLst>
              <a:path w="3996690" h="378460">
                <a:moveTo>
                  <a:pt x="0" y="378345"/>
                </a:moveTo>
                <a:lnTo>
                  <a:pt x="3996690" y="378345"/>
                </a:lnTo>
                <a:lnTo>
                  <a:pt x="3996690" y="0"/>
                </a:lnTo>
                <a:lnTo>
                  <a:pt x="0" y="0"/>
                </a:lnTo>
                <a:lnTo>
                  <a:pt x="0" y="378345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347294" y="1833548"/>
            <a:ext cx="3716654" cy="363855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5080">
              <a:lnSpc>
                <a:spcPct val="102699"/>
              </a:lnSpc>
              <a:spcBef>
                <a:spcPts val="55"/>
              </a:spcBef>
            </a:pP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Cost </a:t>
            </a:r>
            <a:r>
              <a:rPr sz="1100" spc="-15" dirty="0">
                <a:solidFill>
                  <a:srgbClr val="FFFFFF"/>
                </a:solidFill>
                <a:latin typeface="Arial"/>
                <a:cs typeface="Arial"/>
              </a:rPr>
              <a:t>Performance Index 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equals the Earned </a:t>
            </a:r>
            <a:r>
              <a:rPr sz="1100" spc="-25" dirty="0">
                <a:solidFill>
                  <a:srgbClr val="FFFFFF"/>
                </a:solidFill>
                <a:latin typeface="Arial"/>
                <a:cs typeface="Arial"/>
              </a:rPr>
              <a:t>Value 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divided </a:t>
            </a:r>
            <a:r>
              <a:rPr sz="1100" spc="-20" dirty="0">
                <a:solidFill>
                  <a:srgbClr val="FFFFFF"/>
                </a:solidFill>
                <a:latin typeface="Arial"/>
                <a:cs typeface="Arial"/>
              </a:rPr>
              <a:t>by  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Actual Costs to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date</a:t>
            </a:r>
            <a:endParaRPr sz="11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05650" y="2207729"/>
            <a:ext cx="3996690" cy="1049020"/>
          </a:xfrm>
          <a:custGeom>
            <a:avLst/>
            <a:gdLst/>
            <a:ahLst/>
            <a:cxnLst/>
            <a:rect l="l" t="t" r="r" b="b"/>
            <a:pathLst>
              <a:path w="3996690" h="1049020">
                <a:moveTo>
                  <a:pt x="0" y="1048727"/>
                </a:moveTo>
                <a:lnTo>
                  <a:pt x="3996690" y="1048727"/>
                </a:lnTo>
                <a:lnTo>
                  <a:pt x="3996690" y="0"/>
                </a:lnTo>
                <a:lnTo>
                  <a:pt x="0" y="0"/>
                </a:lnTo>
                <a:lnTo>
                  <a:pt x="0" y="1048727"/>
                </a:lnTo>
                <a:close/>
              </a:path>
            </a:pathLst>
          </a:custGeom>
          <a:solidFill>
            <a:srgbClr val="E9E9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1416088" y="2456596"/>
            <a:ext cx="1760855" cy="593111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265"/>
              </a:spcBef>
            </a:pPr>
            <a:r>
              <a:rPr sz="1650" i="1" spc="-7" baseline="-37878" dirty="0">
                <a:latin typeface="Arial"/>
                <a:cs typeface="Arial"/>
              </a:rPr>
              <a:t>CPI </a:t>
            </a:r>
            <a:r>
              <a:rPr sz="1650" spc="307" baseline="-37878" dirty="0">
                <a:latin typeface="Arial"/>
                <a:cs typeface="Arial"/>
              </a:rPr>
              <a:t>= </a:t>
            </a:r>
            <a:r>
              <a:rPr sz="1100" i="1" u="sng" spc="-1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EV</a:t>
            </a:r>
            <a:r>
              <a:rPr sz="1100" i="1" spc="-10" dirty="0">
                <a:latin typeface="Arial"/>
                <a:cs typeface="Arial"/>
              </a:rPr>
              <a:t> </a:t>
            </a:r>
            <a:r>
              <a:rPr sz="1650" spc="307" baseline="-37878" dirty="0">
                <a:latin typeface="Arial"/>
                <a:cs typeface="Arial"/>
              </a:rPr>
              <a:t>=</a:t>
            </a:r>
            <a:r>
              <a:rPr sz="1100" u="sng" spc="204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lang="en-IE" sz="1100" spc="10" dirty="0" smtClean="0">
                <a:latin typeface="Century Gothic"/>
                <a:cs typeface="Arial Black"/>
              </a:rPr>
              <a:t>€</a:t>
            </a:r>
            <a:r>
              <a:rPr sz="1100" u="sng" spc="15" dirty="0" smtClean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96</a:t>
            </a:r>
            <a:r>
              <a:rPr sz="1100" u="sng" spc="1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,</a:t>
            </a:r>
            <a:r>
              <a:rPr sz="1100" u="sng" spc="-6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100" u="sng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312</a:t>
            </a:r>
            <a:r>
              <a:rPr sz="1100" u="sng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.</a:t>
            </a:r>
            <a:r>
              <a:rPr sz="1100" u="sng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50 </a:t>
            </a:r>
            <a:endParaRPr sz="1100" dirty="0">
              <a:latin typeface="Arial"/>
              <a:cs typeface="Arial"/>
            </a:endParaRPr>
          </a:p>
          <a:p>
            <a:pPr marL="485140">
              <a:lnSpc>
                <a:spcPct val="100000"/>
              </a:lnSpc>
              <a:spcBef>
                <a:spcPts val="170"/>
              </a:spcBef>
              <a:tabLst>
                <a:tab pos="900430" algn="l"/>
              </a:tabLst>
            </a:pPr>
            <a:r>
              <a:rPr sz="1100" i="1" spc="-25" dirty="0">
                <a:latin typeface="Arial"/>
                <a:cs typeface="Arial"/>
              </a:rPr>
              <a:t>AC	</a:t>
            </a:r>
            <a:r>
              <a:rPr lang="en-IE" sz="1100" spc="10" dirty="0" smtClean="0">
                <a:latin typeface="Century Gothic"/>
                <a:cs typeface="Arial Black"/>
              </a:rPr>
              <a:t> €</a:t>
            </a:r>
            <a:r>
              <a:rPr sz="1100" spc="10" dirty="0" smtClean="0">
                <a:latin typeface="Arial"/>
                <a:cs typeface="Arial"/>
              </a:rPr>
              <a:t>106</a:t>
            </a:r>
            <a:r>
              <a:rPr sz="1100" spc="10" dirty="0">
                <a:latin typeface="Times New Roman"/>
                <a:cs typeface="Times New Roman"/>
              </a:rPr>
              <a:t>,</a:t>
            </a:r>
            <a:r>
              <a:rPr sz="1100" spc="-125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Arial"/>
                <a:cs typeface="Arial"/>
              </a:rPr>
              <a:t>500</a:t>
            </a:r>
            <a:r>
              <a:rPr sz="1100" spc="-5" dirty="0">
                <a:latin typeface="Times New Roman"/>
                <a:cs typeface="Times New Roman"/>
              </a:rPr>
              <a:t>.</a:t>
            </a:r>
            <a:r>
              <a:rPr sz="1100" spc="-5" dirty="0">
                <a:latin typeface="Arial"/>
                <a:cs typeface="Arial"/>
              </a:rPr>
              <a:t>00</a:t>
            </a:r>
            <a:endParaRPr sz="1100" dirty="0">
              <a:latin typeface="Arial"/>
              <a:cs typeface="Arial"/>
            </a:endParaRPr>
          </a:p>
          <a:p>
            <a:pPr marL="50165">
              <a:lnSpc>
                <a:spcPct val="100000"/>
              </a:lnSpc>
              <a:spcBef>
                <a:spcPts val="190"/>
              </a:spcBef>
            </a:pPr>
            <a:r>
              <a:rPr sz="1100" i="1" spc="-5" dirty="0">
                <a:latin typeface="Arial"/>
                <a:cs typeface="Arial"/>
              </a:rPr>
              <a:t>CPI </a:t>
            </a:r>
            <a:r>
              <a:rPr sz="1100" spc="204" dirty="0">
                <a:latin typeface="Arial"/>
                <a:cs typeface="Arial"/>
              </a:rPr>
              <a:t>=</a:t>
            </a:r>
            <a:r>
              <a:rPr sz="1100" spc="15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0</a:t>
            </a:r>
            <a:r>
              <a:rPr sz="1100" spc="-5" dirty="0">
                <a:latin typeface="Times New Roman"/>
                <a:cs typeface="Times New Roman"/>
              </a:rPr>
              <a:t>.</a:t>
            </a:r>
            <a:r>
              <a:rPr sz="1100" spc="-5" dirty="0">
                <a:latin typeface="Arial"/>
                <a:cs typeface="Arial"/>
              </a:rPr>
              <a:t>9043</a:t>
            </a:r>
            <a:endParaRPr sz="1100" dirty="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194314" y="3344092"/>
            <a:ext cx="350520" cy="11938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z="600" spc="-5" dirty="0">
                <a:latin typeface="Arial"/>
                <a:cs typeface="Arial"/>
              </a:rPr>
              <a:t>117</a:t>
            </a:fld>
            <a:r>
              <a:rPr sz="600" spc="-95" dirty="0">
                <a:latin typeface="Arial"/>
                <a:cs typeface="Arial"/>
              </a:rPr>
              <a:t> </a:t>
            </a:r>
            <a:r>
              <a:rPr sz="600" spc="-5" dirty="0">
                <a:latin typeface="Arial"/>
                <a:cs typeface="Arial"/>
              </a:rPr>
              <a:t>/</a:t>
            </a:r>
            <a:r>
              <a:rPr sz="600" spc="-95" dirty="0">
                <a:latin typeface="Arial"/>
                <a:cs typeface="Arial"/>
              </a:rPr>
              <a:t> </a:t>
            </a:r>
            <a:r>
              <a:rPr sz="600" spc="-5" dirty="0">
                <a:latin typeface="Arial"/>
                <a:cs typeface="Arial"/>
              </a:rPr>
              <a:t>128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0"/>
            <a:ext cx="4608195" cy="14414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2286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18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143916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191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5839" y="144691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8366" y="216611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29463" y="288620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31990" y="360540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01587" y="101733"/>
            <a:ext cx="930910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6045" marR="5080" indent="-93980">
              <a:lnSpc>
                <a:spcPct val="157400"/>
              </a:lnSpc>
              <a:spcBef>
                <a:spcPts val="10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Project Cost Management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EVMS 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Worked</a:t>
            </a:r>
            <a:r>
              <a:rPr sz="600" spc="-40" dirty="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Example</a:t>
            </a:r>
            <a:endParaRPr sz="6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0" y="431761"/>
            <a:ext cx="4608195" cy="321945"/>
          </a:xfrm>
          <a:prstGeom prst="rect">
            <a:avLst/>
          </a:prstGeom>
          <a:solidFill>
            <a:srgbClr val="3333B2"/>
          </a:solidFill>
        </p:spPr>
        <p:txBody>
          <a:bodyPr vert="horz" wrap="square" lIns="0" tIns="6223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490"/>
              </a:spcBef>
            </a:pPr>
            <a:r>
              <a:rPr sz="1400" spc="15" dirty="0">
                <a:solidFill>
                  <a:srgbClr val="FFFFFF"/>
                </a:solidFill>
                <a:latin typeface="Arial"/>
                <a:cs typeface="Arial"/>
              </a:rPr>
              <a:t>Schedule </a:t>
            </a:r>
            <a:r>
              <a:rPr sz="1400" spc="5" dirty="0">
                <a:solidFill>
                  <a:srgbClr val="FFFFFF"/>
                </a:solidFill>
                <a:latin typeface="Arial"/>
                <a:cs typeface="Arial"/>
              </a:rPr>
              <a:t>Variance</a:t>
            </a:r>
            <a:r>
              <a:rPr sz="14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15" dirty="0">
                <a:solidFill>
                  <a:srgbClr val="FFFFFF"/>
                </a:solidFill>
                <a:latin typeface="Arial"/>
                <a:cs typeface="Arial"/>
              </a:rPr>
              <a:t>(SV)</a:t>
            </a:r>
            <a:endParaRPr sz="1400">
              <a:latin typeface="Arial"/>
              <a:cs typeface="Arial"/>
            </a:endParaRPr>
          </a:p>
        </p:txBody>
      </p:sp>
      <p:graphicFrame>
        <p:nvGraphicFramePr>
          <p:cNvPr id="11" name="object 11"/>
          <p:cNvGraphicFramePr>
            <a:graphicFrameLocks noGrp="1"/>
          </p:cNvGraphicFramePr>
          <p:nvPr/>
        </p:nvGraphicFramePr>
        <p:xfrm>
          <a:off x="1482934" y="910596"/>
          <a:ext cx="1658619" cy="69082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77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06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1371">
                <a:tc>
                  <a:txBody>
                    <a:bodyPr/>
                    <a:lstStyle/>
                    <a:p>
                      <a:pPr marL="37465">
                        <a:lnSpc>
                          <a:spcPts val="540"/>
                        </a:lnSpc>
                      </a:pPr>
                      <a:r>
                        <a:rPr sz="550" spc="-5" dirty="0">
                          <a:latin typeface="Arial"/>
                          <a:cs typeface="Arial"/>
                        </a:rPr>
                        <a:t>Budget at Completion</a:t>
                      </a:r>
                      <a:r>
                        <a:rPr sz="55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50" spc="-10" dirty="0">
                          <a:latin typeface="Arial"/>
                          <a:cs typeface="Arial"/>
                        </a:rPr>
                        <a:t>(BAC)</a:t>
                      </a:r>
                      <a:endParaRPr sz="5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R="29845" algn="r">
                        <a:lnSpc>
                          <a:spcPts val="540"/>
                        </a:lnSpc>
                      </a:pPr>
                      <a:r>
                        <a:rPr sz="550" spc="10" dirty="0">
                          <a:latin typeface="Century Gothic"/>
                          <a:cs typeface="Century Gothic"/>
                        </a:rPr>
                        <a:t>e</a:t>
                      </a:r>
                      <a:r>
                        <a:rPr sz="550" dirty="0">
                          <a:latin typeface="Arial"/>
                          <a:cs typeface="Arial"/>
                        </a:rPr>
                        <a:t>160,000.00</a:t>
                      </a:r>
                      <a:endParaRPr sz="5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6039">
                <a:tc>
                  <a:txBody>
                    <a:bodyPr/>
                    <a:lstStyle/>
                    <a:p>
                      <a:pPr marL="37465">
                        <a:lnSpc>
                          <a:spcPts val="575"/>
                        </a:lnSpc>
                      </a:pPr>
                      <a:r>
                        <a:rPr sz="550" spc="-5" dirty="0">
                          <a:latin typeface="Arial"/>
                          <a:cs typeface="Arial"/>
                        </a:rPr>
                        <a:t>Actual Cost of Contract to date</a:t>
                      </a:r>
                      <a:r>
                        <a:rPr sz="5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50" spc="-10" dirty="0">
                          <a:latin typeface="Arial"/>
                          <a:cs typeface="Arial"/>
                        </a:rPr>
                        <a:t>(AC)</a:t>
                      </a:r>
                      <a:endParaRPr sz="5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29845" algn="r">
                        <a:lnSpc>
                          <a:spcPts val="575"/>
                        </a:lnSpc>
                      </a:pPr>
                      <a:r>
                        <a:rPr sz="550" spc="10" dirty="0">
                          <a:latin typeface="Century Gothic"/>
                          <a:cs typeface="Century Gothic"/>
                        </a:rPr>
                        <a:t>e</a:t>
                      </a:r>
                      <a:r>
                        <a:rPr sz="550" dirty="0">
                          <a:latin typeface="Arial"/>
                          <a:cs typeface="Arial"/>
                        </a:rPr>
                        <a:t>106,500.00</a:t>
                      </a:r>
                      <a:endParaRPr sz="5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6036">
                <a:tc>
                  <a:txBody>
                    <a:bodyPr/>
                    <a:lstStyle/>
                    <a:p>
                      <a:pPr marL="37465">
                        <a:lnSpc>
                          <a:spcPts val="575"/>
                        </a:lnSpc>
                      </a:pPr>
                      <a:r>
                        <a:rPr sz="550" spc="-5" dirty="0">
                          <a:latin typeface="Arial"/>
                          <a:cs typeface="Arial"/>
                        </a:rPr>
                        <a:t>Earned </a:t>
                      </a:r>
                      <a:r>
                        <a:rPr sz="550" spc="-15" dirty="0">
                          <a:latin typeface="Arial"/>
                          <a:cs typeface="Arial"/>
                        </a:rPr>
                        <a:t>Value </a:t>
                      </a:r>
                      <a:r>
                        <a:rPr sz="550" spc="-5" dirty="0">
                          <a:latin typeface="Arial"/>
                          <a:cs typeface="Arial"/>
                        </a:rPr>
                        <a:t>to date</a:t>
                      </a:r>
                      <a:r>
                        <a:rPr sz="5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50" spc="-5" dirty="0">
                          <a:latin typeface="Arial"/>
                          <a:cs typeface="Arial"/>
                        </a:rPr>
                        <a:t>(EV)</a:t>
                      </a:r>
                      <a:endParaRPr sz="5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29845" algn="r">
                        <a:lnSpc>
                          <a:spcPts val="575"/>
                        </a:lnSpc>
                      </a:pPr>
                      <a:r>
                        <a:rPr sz="550" spc="10" dirty="0">
                          <a:latin typeface="Century Gothic"/>
                          <a:cs typeface="Century Gothic"/>
                        </a:rPr>
                        <a:t>e</a:t>
                      </a:r>
                      <a:r>
                        <a:rPr sz="550" dirty="0">
                          <a:latin typeface="Arial"/>
                          <a:cs typeface="Arial"/>
                        </a:rPr>
                        <a:t>96,312.50</a:t>
                      </a:r>
                      <a:endParaRPr sz="5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6036">
                <a:tc>
                  <a:txBody>
                    <a:bodyPr/>
                    <a:lstStyle/>
                    <a:p>
                      <a:pPr marL="37465">
                        <a:lnSpc>
                          <a:spcPts val="575"/>
                        </a:lnSpc>
                      </a:pPr>
                      <a:r>
                        <a:rPr sz="550" spc="-5" dirty="0">
                          <a:latin typeface="Arial"/>
                          <a:cs typeface="Arial"/>
                        </a:rPr>
                        <a:t>Planned </a:t>
                      </a:r>
                      <a:r>
                        <a:rPr sz="550" spc="-15" dirty="0">
                          <a:latin typeface="Arial"/>
                          <a:cs typeface="Arial"/>
                        </a:rPr>
                        <a:t>Vale </a:t>
                      </a:r>
                      <a:r>
                        <a:rPr sz="550" spc="-5" dirty="0">
                          <a:latin typeface="Arial"/>
                          <a:cs typeface="Arial"/>
                        </a:rPr>
                        <a:t>to date (PV)</a:t>
                      </a:r>
                      <a:endParaRPr sz="5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29845" algn="r">
                        <a:lnSpc>
                          <a:spcPts val="575"/>
                        </a:lnSpc>
                      </a:pPr>
                      <a:r>
                        <a:rPr sz="550" spc="10" dirty="0">
                          <a:latin typeface="Century Gothic"/>
                          <a:cs typeface="Century Gothic"/>
                        </a:rPr>
                        <a:t>e</a:t>
                      </a:r>
                      <a:r>
                        <a:rPr sz="550" dirty="0">
                          <a:latin typeface="Arial"/>
                          <a:cs typeface="Arial"/>
                        </a:rPr>
                        <a:t>94,291.67</a:t>
                      </a:r>
                      <a:endParaRPr sz="5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2072">
                <a:tc>
                  <a:txBody>
                    <a:bodyPr/>
                    <a:lstStyle/>
                    <a:p>
                      <a:pPr marL="37465">
                        <a:lnSpc>
                          <a:spcPts val="630"/>
                        </a:lnSpc>
                      </a:pPr>
                      <a:r>
                        <a:rPr sz="550" spc="-5" dirty="0">
                          <a:latin typeface="Arial"/>
                          <a:cs typeface="Arial"/>
                        </a:rPr>
                        <a:t>Cost </a:t>
                      </a:r>
                      <a:r>
                        <a:rPr sz="550" spc="-10" dirty="0">
                          <a:latin typeface="Arial"/>
                          <a:cs typeface="Arial"/>
                        </a:rPr>
                        <a:t>Variance </a:t>
                      </a:r>
                      <a:r>
                        <a:rPr sz="550" spc="-5" dirty="0">
                          <a:latin typeface="Arial"/>
                          <a:cs typeface="Arial"/>
                        </a:rPr>
                        <a:t>(CV)</a:t>
                      </a:r>
                      <a:endParaRPr sz="550">
                        <a:latin typeface="Arial"/>
                        <a:cs typeface="Arial"/>
                      </a:endParaRPr>
                    </a:p>
                    <a:p>
                      <a:pPr marL="37465">
                        <a:lnSpc>
                          <a:spcPts val="605"/>
                        </a:lnSpc>
                        <a:spcBef>
                          <a:spcPts val="15"/>
                        </a:spcBef>
                      </a:pPr>
                      <a:r>
                        <a:rPr sz="550" spc="-5" dirty="0">
                          <a:latin typeface="Arial"/>
                          <a:cs typeface="Arial"/>
                        </a:rPr>
                        <a:t>Cost </a:t>
                      </a:r>
                      <a:r>
                        <a:rPr sz="550" spc="-10" dirty="0">
                          <a:latin typeface="Arial"/>
                          <a:cs typeface="Arial"/>
                        </a:rPr>
                        <a:t>Performance Index</a:t>
                      </a:r>
                      <a:r>
                        <a:rPr sz="550" spc="-5" dirty="0">
                          <a:latin typeface="Arial"/>
                          <a:cs typeface="Arial"/>
                        </a:rPr>
                        <a:t> (CPI)</a:t>
                      </a:r>
                      <a:endParaRPr sz="5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37465">
                        <a:lnSpc>
                          <a:spcPts val="630"/>
                        </a:lnSpc>
                      </a:pPr>
                      <a:r>
                        <a:rPr sz="550" dirty="0">
                          <a:solidFill>
                            <a:srgbClr val="FF0000"/>
                          </a:solidFill>
                          <a:latin typeface="Arial Black"/>
                          <a:cs typeface="Arial Black"/>
                        </a:rPr>
                        <a:t>−</a:t>
                      </a:r>
                      <a:r>
                        <a:rPr sz="550" dirty="0">
                          <a:solidFill>
                            <a:srgbClr val="FF0000"/>
                          </a:solidFill>
                          <a:latin typeface="Century Gothic"/>
                          <a:cs typeface="Century Gothic"/>
                        </a:rPr>
                        <a:t>e</a:t>
                      </a:r>
                      <a:r>
                        <a:rPr sz="550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10,187.50</a:t>
                      </a:r>
                      <a:endParaRPr sz="550">
                        <a:latin typeface="Arial"/>
                        <a:cs typeface="Arial"/>
                      </a:endParaRPr>
                    </a:p>
                    <a:p>
                      <a:pPr marL="230504">
                        <a:lnSpc>
                          <a:spcPts val="605"/>
                        </a:lnSpc>
                        <a:spcBef>
                          <a:spcPts val="15"/>
                        </a:spcBef>
                      </a:pPr>
                      <a:r>
                        <a:rPr sz="550" spc="-5" dirty="0">
                          <a:latin typeface="Arial"/>
                          <a:cs typeface="Arial"/>
                        </a:rPr>
                        <a:t>0.9043</a:t>
                      </a:r>
                      <a:endParaRPr sz="5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6039">
                <a:tc>
                  <a:txBody>
                    <a:bodyPr/>
                    <a:lstStyle/>
                    <a:p>
                      <a:pPr marL="37465">
                        <a:lnSpc>
                          <a:spcPts val="575"/>
                        </a:lnSpc>
                      </a:pPr>
                      <a:r>
                        <a:rPr sz="550" spc="-5" dirty="0">
                          <a:latin typeface="Arial"/>
                          <a:cs typeface="Arial"/>
                        </a:rPr>
                        <a:t>Schedule </a:t>
                      </a:r>
                      <a:r>
                        <a:rPr sz="550" spc="-10" dirty="0">
                          <a:latin typeface="Arial"/>
                          <a:cs typeface="Arial"/>
                        </a:rPr>
                        <a:t>Variance </a:t>
                      </a:r>
                      <a:r>
                        <a:rPr sz="550" spc="-5" dirty="0">
                          <a:latin typeface="Arial"/>
                          <a:cs typeface="Arial"/>
                        </a:rPr>
                        <a:t>(SV)</a:t>
                      </a:r>
                      <a:endParaRPr sz="5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29845" algn="r">
                        <a:lnSpc>
                          <a:spcPts val="575"/>
                        </a:lnSpc>
                      </a:pPr>
                      <a:r>
                        <a:rPr sz="550" spc="10" dirty="0">
                          <a:latin typeface="Century Gothic"/>
                          <a:cs typeface="Century Gothic"/>
                        </a:rPr>
                        <a:t>e</a:t>
                      </a:r>
                      <a:r>
                        <a:rPr sz="550" dirty="0">
                          <a:latin typeface="Arial"/>
                          <a:cs typeface="Arial"/>
                        </a:rPr>
                        <a:t>2,020.83</a:t>
                      </a:r>
                      <a:endParaRPr sz="5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3234">
                <a:tc>
                  <a:txBody>
                    <a:bodyPr/>
                    <a:lstStyle/>
                    <a:p>
                      <a:pPr marL="37465">
                        <a:lnSpc>
                          <a:spcPts val="630"/>
                        </a:lnSpc>
                      </a:pPr>
                      <a:r>
                        <a:rPr sz="550" spc="-5" dirty="0">
                          <a:latin typeface="Arial"/>
                          <a:cs typeface="Arial"/>
                        </a:rPr>
                        <a:t>Schedule </a:t>
                      </a:r>
                      <a:r>
                        <a:rPr sz="550" spc="-10" dirty="0">
                          <a:latin typeface="Arial"/>
                          <a:cs typeface="Arial"/>
                        </a:rPr>
                        <a:t>Performance Index</a:t>
                      </a:r>
                      <a:r>
                        <a:rPr sz="550" spc="-5" dirty="0">
                          <a:latin typeface="Arial"/>
                          <a:cs typeface="Arial"/>
                        </a:rPr>
                        <a:t> (SPI)</a:t>
                      </a:r>
                      <a:endParaRPr sz="5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9845" algn="r">
                        <a:lnSpc>
                          <a:spcPts val="630"/>
                        </a:lnSpc>
                      </a:pPr>
                      <a:r>
                        <a:rPr sz="550" dirty="0">
                          <a:latin typeface="Arial"/>
                          <a:cs typeface="Arial"/>
                        </a:rPr>
                        <a:t>1.0214</a:t>
                      </a:r>
                      <a:endParaRPr sz="5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2" name="object 12"/>
          <p:cNvSpPr/>
          <p:nvPr/>
        </p:nvSpPr>
        <p:spPr>
          <a:xfrm>
            <a:off x="305650" y="1801012"/>
            <a:ext cx="3996690" cy="375920"/>
          </a:xfrm>
          <a:custGeom>
            <a:avLst/>
            <a:gdLst/>
            <a:ahLst/>
            <a:cxnLst/>
            <a:rect l="l" t="t" r="r" b="b"/>
            <a:pathLst>
              <a:path w="3996690" h="375919">
                <a:moveTo>
                  <a:pt x="0" y="375373"/>
                </a:moveTo>
                <a:lnTo>
                  <a:pt x="3996690" y="375373"/>
                </a:lnTo>
                <a:lnTo>
                  <a:pt x="3996690" y="0"/>
                </a:lnTo>
                <a:lnTo>
                  <a:pt x="0" y="0"/>
                </a:lnTo>
                <a:lnTo>
                  <a:pt x="0" y="375373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347294" y="1802903"/>
            <a:ext cx="3562350" cy="363855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5080">
              <a:lnSpc>
                <a:spcPct val="102600"/>
              </a:lnSpc>
              <a:spcBef>
                <a:spcPts val="55"/>
              </a:spcBef>
            </a:pP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Schedule </a:t>
            </a:r>
            <a:r>
              <a:rPr sz="1100" spc="-15" dirty="0">
                <a:solidFill>
                  <a:srgbClr val="FFFFFF"/>
                </a:solidFill>
                <a:latin typeface="Arial"/>
                <a:cs typeface="Arial"/>
              </a:rPr>
              <a:t>Variance 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equals the Earned </a:t>
            </a:r>
            <a:r>
              <a:rPr sz="1100" spc="-25" dirty="0">
                <a:solidFill>
                  <a:srgbClr val="FFFFFF"/>
                </a:solidFill>
                <a:latin typeface="Arial"/>
                <a:cs typeface="Arial"/>
              </a:rPr>
              <a:t>Value 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less Planned  </a:t>
            </a:r>
            <a:r>
              <a:rPr sz="1100" spc="-25" dirty="0">
                <a:solidFill>
                  <a:srgbClr val="FFFFFF"/>
                </a:solidFill>
                <a:latin typeface="Arial"/>
                <a:cs typeface="Arial"/>
              </a:rPr>
              <a:t>Value 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11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date</a:t>
            </a:r>
            <a:endParaRPr sz="11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05650" y="2176386"/>
            <a:ext cx="3996690" cy="1109980"/>
          </a:xfrm>
          <a:custGeom>
            <a:avLst/>
            <a:gdLst/>
            <a:ahLst/>
            <a:cxnLst/>
            <a:rect l="l" t="t" r="r" b="b"/>
            <a:pathLst>
              <a:path w="3996690" h="1109979">
                <a:moveTo>
                  <a:pt x="0" y="1109573"/>
                </a:moveTo>
                <a:lnTo>
                  <a:pt x="3996690" y="1109573"/>
                </a:lnTo>
                <a:lnTo>
                  <a:pt x="3996690" y="0"/>
                </a:lnTo>
                <a:lnTo>
                  <a:pt x="0" y="0"/>
                </a:lnTo>
                <a:lnTo>
                  <a:pt x="0" y="1109573"/>
                </a:lnTo>
                <a:close/>
              </a:path>
            </a:pathLst>
          </a:custGeom>
          <a:solidFill>
            <a:srgbClr val="E9E9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1290154" y="2425723"/>
            <a:ext cx="2028189" cy="640559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34"/>
              </a:spcBef>
            </a:pPr>
            <a:r>
              <a:rPr sz="1100" i="1" spc="-10" dirty="0">
                <a:latin typeface="Arial"/>
                <a:cs typeface="Arial"/>
              </a:rPr>
              <a:t>SV </a:t>
            </a:r>
            <a:r>
              <a:rPr sz="1100" spc="204" dirty="0">
                <a:latin typeface="Arial"/>
                <a:cs typeface="Arial"/>
              </a:rPr>
              <a:t>= </a:t>
            </a:r>
            <a:r>
              <a:rPr sz="1100" i="1" spc="-10" dirty="0">
                <a:latin typeface="Arial"/>
                <a:cs typeface="Arial"/>
              </a:rPr>
              <a:t>EV </a:t>
            </a:r>
            <a:r>
              <a:rPr sz="1100" dirty="0">
                <a:latin typeface="Arial Black"/>
                <a:cs typeface="Arial Black"/>
              </a:rPr>
              <a:t>−</a:t>
            </a:r>
            <a:r>
              <a:rPr sz="1100" spc="-175" dirty="0">
                <a:latin typeface="Arial Black"/>
                <a:cs typeface="Arial Black"/>
              </a:rPr>
              <a:t> </a:t>
            </a:r>
            <a:r>
              <a:rPr sz="1100" i="1" spc="-10" dirty="0">
                <a:latin typeface="Arial"/>
                <a:cs typeface="Arial"/>
              </a:rPr>
              <a:t>PV</a:t>
            </a:r>
            <a:endParaRPr sz="11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34"/>
              </a:spcBef>
            </a:pPr>
            <a:r>
              <a:rPr sz="1100" i="1" spc="-10" dirty="0">
                <a:latin typeface="Arial"/>
                <a:cs typeface="Arial"/>
              </a:rPr>
              <a:t>SV</a:t>
            </a:r>
            <a:r>
              <a:rPr sz="1100" i="1" spc="80" dirty="0">
                <a:latin typeface="Arial"/>
                <a:cs typeface="Arial"/>
              </a:rPr>
              <a:t> </a:t>
            </a:r>
            <a:r>
              <a:rPr sz="1100" spc="204" dirty="0">
                <a:latin typeface="Arial"/>
                <a:cs typeface="Arial"/>
              </a:rPr>
              <a:t>=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lang="en-IE" sz="1100" spc="10" dirty="0" smtClean="0">
                <a:latin typeface="Century Gothic"/>
                <a:cs typeface="Arial Black"/>
              </a:rPr>
              <a:t>€</a:t>
            </a:r>
            <a:r>
              <a:rPr sz="1100" spc="15" dirty="0" smtClean="0">
                <a:latin typeface="Arial"/>
                <a:cs typeface="Arial"/>
              </a:rPr>
              <a:t>96</a:t>
            </a:r>
            <a:r>
              <a:rPr sz="1100" spc="15" dirty="0">
                <a:latin typeface="Times New Roman"/>
                <a:cs typeface="Times New Roman"/>
              </a:rPr>
              <a:t>,</a:t>
            </a:r>
            <a:r>
              <a:rPr sz="1100" spc="-105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Arial"/>
                <a:cs typeface="Arial"/>
              </a:rPr>
              <a:t>312</a:t>
            </a:r>
            <a:r>
              <a:rPr sz="1100" spc="-5" dirty="0">
                <a:latin typeface="Times New Roman"/>
                <a:cs typeface="Times New Roman"/>
              </a:rPr>
              <a:t>.</a:t>
            </a:r>
            <a:r>
              <a:rPr sz="1100" spc="-5" dirty="0">
                <a:latin typeface="Arial"/>
                <a:cs typeface="Arial"/>
              </a:rPr>
              <a:t>50</a:t>
            </a:r>
            <a:r>
              <a:rPr sz="1100" spc="-80" dirty="0">
                <a:latin typeface="Arial"/>
                <a:cs typeface="Arial"/>
              </a:rPr>
              <a:t> </a:t>
            </a:r>
            <a:r>
              <a:rPr sz="1100" dirty="0">
                <a:latin typeface="Arial Black"/>
                <a:cs typeface="Arial Black"/>
              </a:rPr>
              <a:t>−</a:t>
            </a:r>
            <a:r>
              <a:rPr sz="1100" spc="-135" dirty="0">
                <a:latin typeface="Arial Black"/>
                <a:cs typeface="Arial Black"/>
              </a:rPr>
              <a:t> </a:t>
            </a:r>
            <a:r>
              <a:rPr lang="en-IE" sz="1100" spc="10" dirty="0" smtClean="0">
                <a:latin typeface="Century Gothic"/>
                <a:cs typeface="Arial Black"/>
              </a:rPr>
              <a:t>€</a:t>
            </a:r>
            <a:r>
              <a:rPr sz="1100" spc="15" dirty="0" smtClean="0">
                <a:latin typeface="Arial"/>
                <a:cs typeface="Arial"/>
              </a:rPr>
              <a:t>94</a:t>
            </a:r>
            <a:r>
              <a:rPr sz="1100" spc="15" dirty="0">
                <a:latin typeface="Times New Roman"/>
                <a:cs typeface="Times New Roman"/>
              </a:rPr>
              <a:t>,</a:t>
            </a:r>
            <a:r>
              <a:rPr sz="1100" spc="-105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Arial"/>
                <a:cs typeface="Arial"/>
              </a:rPr>
              <a:t>291</a:t>
            </a:r>
            <a:r>
              <a:rPr sz="1100" spc="-5" dirty="0">
                <a:latin typeface="Times New Roman"/>
                <a:cs typeface="Times New Roman"/>
              </a:rPr>
              <a:t>.</a:t>
            </a:r>
            <a:r>
              <a:rPr sz="1100" spc="-5" dirty="0">
                <a:latin typeface="Arial"/>
                <a:cs typeface="Arial"/>
              </a:rPr>
              <a:t>67</a:t>
            </a:r>
            <a:endParaRPr sz="11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30"/>
              </a:spcBef>
            </a:pPr>
            <a:r>
              <a:rPr sz="1100" i="1" spc="-10" dirty="0">
                <a:latin typeface="Arial"/>
                <a:cs typeface="Arial"/>
              </a:rPr>
              <a:t>SV </a:t>
            </a:r>
            <a:r>
              <a:rPr sz="1100" spc="204" dirty="0">
                <a:latin typeface="Arial"/>
                <a:cs typeface="Arial"/>
              </a:rPr>
              <a:t>= </a:t>
            </a:r>
            <a:r>
              <a:rPr lang="en-IE" sz="1100" spc="10" dirty="0" smtClean="0">
                <a:latin typeface="Century Gothic"/>
                <a:cs typeface="Arial Black"/>
              </a:rPr>
              <a:t>€</a:t>
            </a:r>
            <a:r>
              <a:rPr sz="1100" spc="20" dirty="0" smtClean="0">
                <a:latin typeface="Arial"/>
                <a:cs typeface="Arial"/>
              </a:rPr>
              <a:t>2</a:t>
            </a:r>
            <a:r>
              <a:rPr sz="1100" spc="20" dirty="0">
                <a:latin typeface="Times New Roman"/>
                <a:cs typeface="Times New Roman"/>
              </a:rPr>
              <a:t>,</a:t>
            </a:r>
            <a:r>
              <a:rPr sz="1100" spc="-200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Arial"/>
                <a:cs typeface="Arial"/>
              </a:rPr>
              <a:t>020</a:t>
            </a:r>
            <a:r>
              <a:rPr sz="1100" spc="-5" dirty="0">
                <a:latin typeface="Times New Roman"/>
                <a:cs typeface="Times New Roman"/>
              </a:rPr>
              <a:t>.</a:t>
            </a:r>
            <a:r>
              <a:rPr sz="1100" spc="-5" dirty="0">
                <a:latin typeface="Arial"/>
                <a:cs typeface="Arial"/>
              </a:rPr>
              <a:t>83</a:t>
            </a:r>
            <a:endParaRPr sz="1100" dirty="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194314" y="3344092"/>
            <a:ext cx="350520" cy="11938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z="600" spc="-5" dirty="0">
                <a:latin typeface="Arial"/>
                <a:cs typeface="Arial"/>
              </a:rPr>
              <a:t>118</a:t>
            </a:fld>
            <a:r>
              <a:rPr sz="600" spc="-95" dirty="0">
                <a:latin typeface="Arial"/>
                <a:cs typeface="Arial"/>
              </a:rPr>
              <a:t> </a:t>
            </a:r>
            <a:r>
              <a:rPr sz="600" spc="-5" dirty="0">
                <a:latin typeface="Arial"/>
                <a:cs typeface="Arial"/>
              </a:rPr>
              <a:t>/</a:t>
            </a:r>
            <a:r>
              <a:rPr sz="600" spc="-95" dirty="0">
                <a:latin typeface="Arial"/>
                <a:cs typeface="Arial"/>
              </a:rPr>
              <a:t> </a:t>
            </a:r>
            <a:r>
              <a:rPr sz="600" spc="-5" dirty="0">
                <a:latin typeface="Arial"/>
                <a:cs typeface="Arial"/>
              </a:rPr>
              <a:t>128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0"/>
            <a:ext cx="4608195" cy="14414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2286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18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143916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191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5839" y="144691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8366" y="216611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29463" y="288620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31990" y="360540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01587" y="101733"/>
            <a:ext cx="930910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6045" marR="5080" indent="-93980">
              <a:lnSpc>
                <a:spcPct val="157400"/>
              </a:lnSpc>
              <a:spcBef>
                <a:spcPts val="10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Project Cost Management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EVMS 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Worked</a:t>
            </a:r>
            <a:r>
              <a:rPr sz="600" spc="-40" dirty="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Example</a:t>
            </a:r>
            <a:endParaRPr sz="6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0" y="431761"/>
            <a:ext cx="4608195" cy="321945"/>
          </a:xfrm>
          <a:prstGeom prst="rect">
            <a:avLst/>
          </a:prstGeom>
          <a:solidFill>
            <a:srgbClr val="3333B2"/>
          </a:solidFill>
        </p:spPr>
        <p:txBody>
          <a:bodyPr vert="horz" wrap="square" lIns="0" tIns="6223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490"/>
              </a:spcBef>
            </a:pPr>
            <a:r>
              <a:rPr sz="1400" spc="15" dirty="0">
                <a:solidFill>
                  <a:srgbClr val="FFFFFF"/>
                </a:solidFill>
                <a:latin typeface="Arial"/>
                <a:cs typeface="Arial"/>
              </a:rPr>
              <a:t>Schedule </a:t>
            </a:r>
            <a:r>
              <a:rPr sz="1400" spc="10" dirty="0">
                <a:solidFill>
                  <a:srgbClr val="FFFFFF"/>
                </a:solidFill>
                <a:latin typeface="Arial"/>
                <a:cs typeface="Arial"/>
              </a:rPr>
              <a:t>Performance </a:t>
            </a:r>
            <a:r>
              <a:rPr sz="1400" spc="5" dirty="0">
                <a:solidFill>
                  <a:srgbClr val="FFFFFF"/>
                </a:solidFill>
                <a:latin typeface="Arial"/>
                <a:cs typeface="Arial"/>
              </a:rPr>
              <a:t>Index</a:t>
            </a:r>
            <a:r>
              <a:rPr sz="14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15" dirty="0">
                <a:solidFill>
                  <a:srgbClr val="FFFFFF"/>
                </a:solidFill>
                <a:latin typeface="Arial"/>
                <a:cs typeface="Arial"/>
              </a:rPr>
              <a:t>(SPI)</a:t>
            </a:r>
            <a:endParaRPr sz="1400">
              <a:latin typeface="Arial"/>
              <a:cs typeface="Arial"/>
            </a:endParaRPr>
          </a:p>
        </p:txBody>
      </p:sp>
      <p:graphicFrame>
        <p:nvGraphicFramePr>
          <p:cNvPr id="11" name="object 11"/>
          <p:cNvGraphicFramePr>
            <a:graphicFrameLocks noGrp="1"/>
          </p:cNvGraphicFramePr>
          <p:nvPr/>
        </p:nvGraphicFramePr>
        <p:xfrm>
          <a:off x="1482934" y="922864"/>
          <a:ext cx="1658619" cy="69082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77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06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1374">
                <a:tc>
                  <a:txBody>
                    <a:bodyPr/>
                    <a:lstStyle/>
                    <a:p>
                      <a:pPr marL="37465">
                        <a:lnSpc>
                          <a:spcPts val="540"/>
                        </a:lnSpc>
                      </a:pPr>
                      <a:r>
                        <a:rPr sz="550" spc="-5" dirty="0">
                          <a:latin typeface="Arial"/>
                          <a:cs typeface="Arial"/>
                        </a:rPr>
                        <a:t>Budget at Completion</a:t>
                      </a:r>
                      <a:r>
                        <a:rPr sz="55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50" spc="-10" dirty="0">
                          <a:latin typeface="Arial"/>
                          <a:cs typeface="Arial"/>
                        </a:rPr>
                        <a:t>(BAC)</a:t>
                      </a:r>
                      <a:endParaRPr sz="5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R="29845" algn="r">
                        <a:lnSpc>
                          <a:spcPts val="540"/>
                        </a:lnSpc>
                      </a:pPr>
                      <a:r>
                        <a:rPr sz="550" spc="10" dirty="0">
                          <a:latin typeface="Century Gothic"/>
                          <a:cs typeface="Century Gothic"/>
                        </a:rPr>
                        <a:t>e</a:t>
                      </a:r>
                      <a:r>
                        <a:rPr sz="550" dirty="0">
                          <a:latin typeface="Arial"/>
                          <a:cs typeface="Arial"/>
                        </a:rPr>
                        <a:t>160,000.00</a:t>
                      </a:r>
                      <a:endParaRPr sz="5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6036">
                <a:tc>
                  <a:txBody>
                    <a:bodyPr/>
                    <a:lstStyle/>
                    <a:p>
                      <a:pPr marL="37465">
                        <a:lnSpc>
                          <a:spcPts val="575"/>
                        </a:lnSpc>
                      </a:pPr>
                      <a:r>
                        <a:rPr sz="550" spc="-5" dirty="0">
                          <a:latin typeface="Arial"/>
                          <a:cs typeface="Arial"/>
                        </a:rPr>
                        <a:t>Actual Cost of Contract to date</a:t>
                      </a:r>
                      <a:r>
                        <a:rPr sz="5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50" spc="-10" dirty="0">
                          <a:latin typeface="Arial"/>
                          <a:cs typeface="Arial"/>
                        </a:rPr>
                        <a:t>(AC)</a:t>
                      </a:r>
                      <a:endParaRPr sz="5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29845" algn="r">
                        <a:lnSpc>
                          <a:spcPts val="575"/>
                        </a:lnSpc>
                      </a:pPr>
                      <a:r>
                        <a:rPr sz="550" spc="10" dirty="0">
                          <a:latin typeface="Century Gothic"/>
                          <a:cs typeface="Century Gothic"/>
                        </a:rPr>
                        <a:t>e</a:t>
                      </a:r>
                      <a:r>
                        <a:rPr sz="550" dirty="0">
                          <a:latin typeface="Arial"/>
                          <a:cs typeface="Arial"/>
                        </a:rPr>
                        <a:t>106,500.00</a:t>
                      </a:r>
                      <a:endParaRPr sz="5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6036">
                <a:tc>
                  <a:txBody>
                    <a:bodyPr/>
                    <a:lstStyle/>
                    <a:p>
                      <a:pPr marL="37465">
                        <a:lnSpc>
                          <a:spcPts val="575"/>
                        </a:lnSpc>
                      </a:pPr>
                      <a:r>
                        <a:rPr sz="550" spc="-5" dirty="0">
                          <a:latin typeface="Arial"/>
                          <a:cs typeface="Arial"/>
                        </a:rPr>
                        <a:t>Earned </a:t>
                      </a:r>
                      <a:r>
                        <a:rPr sz="550" spc="-15" dirty="0">
                          <a:latin typeface="Arial"/>
                          <a:cs typeface="Arial"/>
                        </a:rPr>
                        <a:t>Value </a:t>
                      </a:r>
                      <a:r>
                        <a:rPr sz="550" spc="-5" dirty="0">
                          <a:latin typeface="Arial"/>
                          <a:cs typeface="Arial"/>
                        </a:rPr>
                        <a:t>to date</a:t>
                      </a:r>
                      <a:r>
                        <a:rPr sz="5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50" spc="-5" dirty="0">
                          <a:latin typeface="Arial"/>
                          <a:cs typeface="Arial"/>
                        </a:rPr>
                        <a:t>(EV)</a:t>
                      </a:r>
                      <a:endParaRPr sz="5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29845" algn="r">
                        <a:lnSpc>
                          <a:spcPts val="575"/>
                        </a:lnSpc>
                      </a:pPr>
                      <a:r>
                        <a:rPr sz="550" spc="10" dirty="0">
                          <a:latin typeface="Century Gothic"/>
                          <a:cs typeface="Century Gothic"/>
                        </a:rPr>
                        <a:t>e</a:t>
                      </a:r>
                      <a:r>
                        <a:rPr sz="550" dirty="0">
                          <a:latin typeface="Arial"/>
                          <a:cs typeface="Arial"/>
                        </a:rPr>
                        <a:t>96,312.50</a:t>
                      </a:r>
                      <a:endParaRPr sz="5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6036">
                <a:tc>
                  <a:txBody>
                    <a:bodyPr/>
                    <a:lstStyle/>
                    <a:p>
                      <a:pPr marL="37465">
                        <a:lnSpc>
                          <a:spcPts val="575"/>
                        </a:lnSpc>
                      </a:pPr>
                      <a:r>
                        <a:rPr sz="550" spc="-5" dirty="0">
                          <a:latin typeface="Arial"/>
                          <a:cs typeface="Arial"/>
                        </a:rPr>
                        <a:t>Planned </a:t>
                      </a:r>
                      <a:r>
                        <a:rPr sz="550" spc="-15" dirty="0">
                          <a:latin typeface="Arial"/>
                          <a:cs typeface="Arial"/>
                        </a:rPr>
                        <a:t>Vale </a:t>
                      </a:r>
                      <a:r>
                        <a:rPr sz="550" spc="-5" dirty="0">
                          <a:latin typeface="Arial"/>
                          <a:cs typeface="Arial"/>
                        </a:rPr>
                        <a:t>to date (PV)</a:t>
                      </a:r>
                      <a:endParaRPr sz="5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29845" algn="r">
                        <a:lnSpc>
                          <a:spcPts val="575"/>
                        </a:lnSpc>
                      </a:pPr>
                      <a:r>
                        <a:rPr sz="550" spc="10" dirty="0">
                          <a:latin typeface="Century Gothic"/>
                          <a:cs typeface="Century Gothic"/>
                        </a:rPr>
                        <a:t>e</a:t>
                      </a:r>
                      <a:r>
                        <a:rPr sz="550" dirty="0">
                          <a:latin typeface="Arial"/>
                          <a:cs typeface="Arial"/>
                        </a:rPr>
                        <a:t>94,291.67</a:t>
                      </a:r>
                      <a:endParaRPr sz="5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2075">
                <a:tc>
                  <a:txBody>
                    <a:bodyPr/>
                    <a:lstStyle/>
                    <a:p>
                      <a:pPr marL="37465">
                        <a:lnSpc>
                          <a:spcPts val="630"/>
                        </a:lnSpc>
                      </a:pPr>
                      <a:r>
                        <a:rPr sz="550" spc="-5" dirty="0">
                          <a:latin typeface="Arial"/>
                          <a:cs typeface="Arial"/>
                        </a:rPr>
                        <a:t>Cost </a:t>
                      </a:r>
                      <a:r>
                        <a:rPr sz="550" spc="-10" dirty="0">
                          <a:latin typeface="Arial"/>
                          <a:cs typeface="Arial"/>
                        </a:rPr>
                        <a:t>Variance </a:t>
                      </a:r>
                      <a:r>
                        <a:rPr sz="550" spc="-5" dirty="0">
                          <a:latin typeface="Arial"/>
                          <a:cs typeface="Arial"/>
                        </a:rPr>
                        <a:t>(CV)</a:t>
                      </a:r>
                      <a:endParaRPr sz="550">
                        <a:latin typeface="Arial"/>
                        <a:cs typeface="Arial"/>
                      </a:endParaRPr>
                    </a:p>
                    <a:p>
                      <a:pPr marL="37465">
                        <a:lnSpc>
                          <a:spcPts val="605"/>
                        </a:lnSpc>
                        <a:spcBef>
                          <a:spcPts val="15"/>
                        </a:spcBef>
                      </a:pPr>
                      <a:r>
                        <a:rPr sz="550" spc="-5" dirty="0">
                          <a:latin typeface="Arial"/>
                          <a:cs typeface="Arial"/>
                        </a:rPr>
                        <a:t>Cost </a:t>
                      </a:r>
                      <a:r>
                        <a:rPr sz="550" spc="-10" dirty="0">
                          <a:latin typeface="Arial"/>
                          <a:cs typeface="Arial"/>
                        </a:rPr>
                        <a:t>Performance Index</a:t>
                      </a:r>
                      <a:r>
                        <a:rPr sz="550" spc="-5" dirty="0">
                          <a:latin typeface="Arial"/>
                          <a:cs typeface="Arial"/>
                        </a:rPr>
                        <a:t> (CPI)</a:t>
                      </a:r>
                      <a:endParaRPr sz="5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37465">
                        <a:lnSpc>
                          <a:spcPts val="630"/>
                        </a:lnSpc>
                      </a:pPr>
                      <a:r>
                        <a:rPr sz="550" dirty="0">
                          <a:solidFill>
                            <a:srgbClr val="FF0000"/>
                          </a:solidFill>
                          <a:latin typeface="Arial Black"/>
                          <a:cs typeface="Arial Black"/>
                        </a:rPr>
                        <a:t>−</a:t>
                      </a:r>
                      <a:r>
                        <a:rPr sz="550" dirty="0">
                          <a:solidFill>
                            <a:srgbClr val="FF0000"/>
                          </a:solidFill>
                          <a:latin typeface="Century Gothic"/>
                          <a:cs typeface="Century Gothic"/>
                        </a:rPr>
                        <a:t>e</a:t>
                      </a:r>
                      <a:r>
                        <a:rPr sz="550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10,187.50</a:t>
                      </a:r>
                      <a:endParaRPr sz="550">
                        <a:latin typeface="Arial"/>
                        <a:cs typeface="Arial"/>
                      </a:endParaRPr>
                    </a:p>
                    <a:p>
                      <a:pPr marL="230504">
                        <a:lnSpc>
                          <a:spcPts val="605"/>
                        </a:lnSpc>
                        <a:spcBef>
                          <a:spcPts val="15"/>
                        </a:spcBef>
                      </a:pPr>
                      <a:r>
                        <a:rPr sz="550" spc="-5" dirty="0">
                          <a:latin typeface="Arial"/>
                          <a:cs typeface="Arial"/>
                        </a:rPr>
                        <a:t>0.9043</a:t>
                      </a:r>
                      <a:endParaRPr sz="5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6039">
                <a:tc>
                  <a:txBody>
                    <a:bodyPr/>
                    <a:lstStyle/>
                    <a:p>
                      <a:pPr marL="37465">
                        <a:lnSpc>
                          <a:spcPts val="575"/>
                        </a:lnSpc>
                      </a:pPr>
                      <a:r>
                        <a:rPr sz="550" spc="-5" dirty="0">
                          <a:latin typeface="Arial"/>
                          <a:cs typeface="Arial"/>
                        </a:rPr>
                        <a:t>Schedule </a:t>
                      </a:r>
                      <a:r>
                        <a:rPr sz="550" spc="-10" dirty="0">
                          <a:latin typeface="Arial"/>
                          <a:cs typeface="Arial"/>
                        </a:rPr>
                        <a:t>Variance </a:t>
                      </a:r>
                      <a:r>
                        <a:rPr sz="550" spc="-5" dirty="0">
                          <a:latin typeface="Arial"/>
                          <a:cs typeface="Arial"/>
                        </a:rPr>
                        <a:t>(SV)</a:t>
                      </a:r>
                      <a:endParaRPr sz="5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29845" algn="r">
                        <a:lnSpc>
                          <a:spcPts val="575"/>
                        </a:lnSpc>
                      </a:pPr>
                      <a:r>
                        <a:rPr sz="550" spc="10" dirty="0">
                          <a:latin typeface="Century Gothic"/>
                          <a:cs typeface="Century Gothic"/>
                        </a:rPr>
                        <a:t>e</a:t>
                      </a:r>
                      <a:r>
                        <a:rPr sz="550" dirty="0">
                          <a:latin typeface="Arial"/>
                          <a:cs typeface="Arial"/>
                        </a:rPr>
                        <a:t>2,020.83</a:t>
                      </a:r>
                      <a:endParaRPr sz="5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3231">
                <a:tc>
                  <a:txBody>
                    <a:bodyPr/>
                    <a:lstStyle/>
                    <a:p>
                      <a:pPr marL="37465">
                        <a:lnSpc>
                          <a:spcPts val="630"/>
                        </a:lnSpc>
                      </a:pPr>
                      <a:r>
                        <a:rPr sz="550" spc="-5" dirty="0">
                          <a:latin typeface="Arial"/>
                          <a:cs typeface="Arial"/>
                        </a:rPr>
                        <a:t>Schedule </a:t>
                      </a:r>
                      <a:r>
                        <a:rPr sz="550" spc="-10" dirty="0">
                          <a:latin typeface="Arial"/>
                          <a:cs typeface="Arial"/>
                        </a:rPr>
                        <a:t>Performance Index</a:t>
                      </a:r>
                      <a:r>
                        <a:rPr sz="550" spc="-5" dirty="0">
                          <a:latin typeface="Arial"/>
                          <a:cs typeface="Arial"/>
                        </a:rPr>
                        <a:t> (SPI)</a:t>
                      </a:r>
                      <a:endParaRPr sz="5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9845" algn="r">
                        <a:lnSpc>
                          <a:spcPts val="630"/>
                        </a:lnSpc>
                      </a:pPr>
                      <a:r>
                        <a:rPr sz="550" dirty="0">
                          <a:latin typeface="Arial"/>
                          <a:cs typeface="Arial"/>
                        </a:rPr>
                        <a:t>1.0214</a:t>
                      </a:r>
                      <a:endParaRPr sz="5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2" name="object 12"/>
          <p:cNvSpPr/>
          <p:nvPr/>
        </p:nvSpPr>
        <p:spPr>
          <a:xfrm>
            <a:off x="305650" y="1818665"/>
            <a:ext cx="3996690" cy="405765"/>
          </a:xfrm>
          <a:custGeom>
            <a:avLst/>
            <a:gdLst/>
            <a:ahLst/>
            <a:cxnLst/>
            <a:rect l="l" t="t" r="r" b="b"/>
            <a:pathLst>
              <a:path w="3996690" h="405764">
                <a:moveTo>
                  <a:pt x="0" y="405142"/>
                </a:moveTo>
                <a:lnTo>
                  <a:pt x="3996690" y="405142"/>
                </a:lnTo>
                <a:lnTo>
                  <a:pt x="3996690" y="0"/>
                </a:lnTo>
                <a:lnTo>
                  <a:pt x="0" y="0"/>
                </a:lnTo>
                <a:lnTo>
                  <a:pt x="0" y="405142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347294" y="1822829"/>
            <a:ext cx="3827145" cy="363855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5080">
              <a:lnSpc>
                <a:spcPct val="102600"/>
              </a:lnSpc>
              <a:spcBef>
                <a:spcPts val="55"/>
              </a:spcBef>
            </a:pP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Schedule </a:t>
            </a:r>
            <a:r>
              <a:rPr sz="1100" spc="-15" dirty="0">
                <a:solidFill>
                  <a:srgbClr val="FFFFFF"/>
                </a:solidFill>
                <a:latin typeface="Arial"/>
                <a:cs typeface="Arial"/>
              </a:rPr>
              <a:t>Performance Index 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equals the Earned </a:t>
            </a:r>
            <a:r>
              <a:rPr sz="1100" spc="-25" dirty="0">
                <a:solidFill>
                  <a:srgbClr val="FFFFFF"/>
                </a:solidFill>
                <a:latin typeface="Arial"/>
                <a:cs typeface="Arial"/>
              </a:rPr>
              <a:t>Value 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divided  </a:t>
            </a:r>
            <a:r>
              <a:rPr sz="1100" spc="-20" dirty="0">
                <a:solidFill>
                  <a:srgbClr val="FFFFFF"/>
                </a:solidFill>
                <a:latin typeface="Arial"/>
                <a:cs typeface="Arial"/>
              </a:rPr>
              <a:t>by 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Planned </a:t>
            </a:r>
            <a:r>
              <a:rPr sz="1100" spc="-25" dirty="0">
                <a:solidFill>
                  <a:srgbClr val="FFFFFF"/>
                </a:solidFill>
                <a:latin typeface="Arial"/>
                <a:cs typeface="Arial"/>
              </a:rPr>
              <a:t>Value 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1100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date</a:t>
            </a:r>
            <a:endParaRPr sz="11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05650" y="2223808"/>
            <a:ext cx="3996690" cy="1049020"/>
          </a:xfrm>
          <a:custGeom>
            <a:avLst/>
            <a:gdLst/>
            <a:ahLst/>
            <a:cxnLst/>
            <a:rect l="l" t="t" r="r" b="b"/>
            <a:pathLst>
              <a:path w="3996690" h="1049020">
                <a:moveTo>
                  <a:pt x="0" y="1048727"/>
                </a:moveTo>
                <a:lnTo>
                  <a:pt x="3996690" y="1048727"/>
                </a:lnTo>
                <a:lnTo>
                  <a:pt x="3996690" y="0"/>
                </a:lnTo>
                <a:lnTo>
                  <a:pt x="0" y="0"/>
                </a:lnTo>
                <a:lnTo>
                  <a:pt x="0" y="1048727"/>
                </a:lnTo>
                <a:close/>
              </a:path>
            </a:pathLst>
          </a:custGeom>
          <a:solidFill>
            <a:srgbClr val="E9E9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1458899" y="2472675"/>
            <a:ext cx="1675130" cy="593111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265"/>
              </a:spcBef>
            </a:pPr>
            <a:r>
              <a:rPr sz="1650" i="1" spc="-7" baseline="-37878" dirty="0">
                <a:latin typeface="Arial"/>
                <a:cs typeface="Arial"/>
              </a:rPr>
              <a:t>SPI </a:t>
            </a:r>
            <a:r>
              <a:rPr sz="1650" spc="307" baseline="-37878" dirty="0">
                <a:latin typeface="Arial"/>
                <a:cs typeface="Arial"/>
              </a:rPr>
              <a:t>= </a:t>
            </a:r>
            <a:r>
              <a:rPr sz="1100" i="1" u="sng" spc="-1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EV</a:t>
            </a:r>
            <a:r>
              <a:rPr sz="1100" i="1" spc="-10" dirty="0">
                <a:latin typeface="Arial"/>
                <a:cs typeface="Arial"/>
              </a:rPr>
              <a:t> </a:t>
            </a:r>
            <a:r>
              <a:rPr sz="1650" spc="307" baseline="-37878" dirty="0">
                <a:latin typeface="Arial"/>
                <a:cs typeface="Arial"/>
              </a:rPr>
              <a:t>= </a:t>
            </a:r>
            <a:r>
              <a:rPr lang="en-IE" sz="1100" spc="10" dirty="0" smtClean="0">
                <a:latin typeface="Century Gothic"/>
                <a:cs typeface="Arial Black"/>
              </a:rPr>
              <a:t>€</a:t>
            </a:r>
            <a:r>
              <a:rPr sz="1100" u="sng" spc="15" dirty="0" smtClean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96</a:t>
            </a:r>
            <a:r>
              <a:rPr sz="1100" u="sng" spc="1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,</a:t>
            </a:r>
            <a:r>
              <a:rPr sz="1100" u="sng" spc="-10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100" u="sng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312</a:t>
            </a:r>
            <a:r>
              <a:rPr sz="1100" u="sng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.</a:t>
            </a:r>
            <a:r>
              <a:rPr sz="1100" u="sng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50</a:t>
            </a:r>
            <a:endParaRPr sz="1100" dirty="0">
              <a:latin typeface="Arial"/>
              <a:cs typeface="Arial"/>
            </a:endParaRPr>
          </a:p>
          <a:p>
            <a:pPr marL="477520">
              <a:lnSpc>
                <a:spcPct val="100000"/>
              </a:lnSpc>
              <a:spcBef>
                <a:spcPts val="170"/>
              </a:spcBef>
              <a:tabLst>
                <a:tab pos="891540" algn="l"/>
              </a:tabLst>
            </a:pPr>
            <a:r>
              <a:rPr sz="1100" i="1" spc="-10" dirty="0">
                <a:latin typeface="Arial"/>
                <a:cs typeface="Arial"/>
              </a:rPr>
              <a:t>PV	</a:t>
            </a:r>
            <a:r>
              <a:rPr lang="en-IE" sz="1100" spc="10" dirty="0" smtClean="0">
                <a:latin typeface="Century Gothic"/>
                <a:cs typeface="Arial Black"/>
              </a:rPr>
              <a:t>€</a:t>
            </a:r>
            <a:r>
              <a:rPr sz="1100" spc="15" dirty="0" smtClean="0">
                <a:latin typeface="Arial"/>
                <a:cs typeface="Arial"/>
              </a:rPr>
              <a:t>94</a:t>
            </a:r>
            <a:r>
              <a:rPr sz="1100" spc="15" dirty="0">
                <a:latin typeface="Times New Roman"/>
                <a:cs typeface="Times New Roman"/>
              </a:rPr>
              <a:t>,</a:t>
            </a:r>
            <a:r>
              <a:rPr sz="1100" spc="-195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Arial"/>
                <a:cs typeface="Arial"/>
              </a:rPr>
              <a:t>291</a:t>
            </a:r>
            <a:r>
              <a:rPr sz="1100" spc="-5" dirty="0">
                <a:latin typeface="Times New Roman"/>
                <a:cs typeface="Times New Roman"/>
              </a:rPr>
              <a:t>.</a:t>
            </a:r>
            <a:r>
              <a:rPr sz="1100" spc="-5" dirty="0">
                <a:latin typeface="Arial"/>
                <a:cs typeface="Arial"/>
              </a:rPr>
              <a:t>67</a:t>
            </a:r>
            <a:endParaRPr sz="1100" dirty="0">
              <a:latin typeface="Arial"/>
              <a:cs typeface="Arial"/>
            </a:endParaRPr>
          </a:p>
          <a:p>
            <a:pPr marL="50165">
              <a:lnSpc>
                <a:spcPct val="100000"/>
              </a:lnSpc>
              <a:spcBef>
                <a:spcPts val="190"/>
              </a:spcBef>
            </a:pPr>
            <a:r>
              <a:rPr sz="1100" i="1" spc="-5" dirty="0">
                <a:latin typeface="Arial"/>
                <a:cs typeface="Arial"/>
              </a:rPr>
              <a:t>SPI </a:t>
            </a:r>
            <a:r>
              <a:rPr sz="1100" spc="204" dirty="0">
                <a:latin typeface="Arial"/>
                <a:cs typeface="Arial"/>
              </a:rPr>
              <a:t>=</a:t>
            </a:r>
            <a:r>
              <a:rPr sz="1100" spc="15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1</a:t>
            </a:r>
            <a:r>
              <a:rPr sz="1100" spc="-5" dirty="0">
                <a:latin typeface="Times New Roman"/>
                <a:cs typeface="Times New Roman"/>
              </a:rPr>
              <a:t>.</a:t>
            </a:r>
            <a:r>
              <a:rPr sz="1100" spc="-5" dirty="0">
                <a:latin typeface="Arial"/>
                <a:cs typeface="Arial"/>
              </a:rPr>
              <a:t>0214</a:t>
            </a:r>
            <a:endParaRPr sz="1100" dirty="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194314" y="3344092"/>
            <a:ext cx="350520" cy="11938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z="600" spc="-5" dirty="0">
                <a:latin typeface="Arial"/>
                <a:cs typeface="Arial"/>
              </a:rPr>
              <a:t>119</a:t>
            </a:fld>
            <a:r>
              <a:rPr sz="600" spc="-95" dirty="0">
                <a:latin typeface="Arial"/>
                <a:cs typeface="Arial"/>
              </a:rPr>
              <a:t> </a:t>
            </a:r>
            <a:r>
              <a:rPr sz="600" spc="-5" dirty="0">
                <a:latin typeface="Arial"/>
                <a:cs typeface="Arial"/>
              </a:rPr>
              <a:t>/</a:t>
            </a:r>
            <a:r>
              <a:rPr sz="600" spc="-95" dirty="0">
                <a:latin typeface="Arial"/>
                <a:cs typeface="Arial"/>
              </a:rPr>
              <a:t> </a:t>
            </a:r>
            <a:r>
              <a:rPr sz="600" spc="-5" dirty="0">
                <a:latin typeface="Arial"/>
                <a:cs typeface="Arial"/>
              </a:rPr>
              <a:t>128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0"/>
            <a:ext cx="4608195" cy="14414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2286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18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143916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191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5839" y="144691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8366" y="216611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29463" y="288620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31990" y="360540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01587" y="101733"/>
            <a:ext cx="903605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6045" marR="5080" indent="-93980">
              <a:lnSpc>
                <a:spcPct val="157400"/>
              </a:lnSpc>
              <a:spcBef>
                <a:spcPts val="10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Project Cost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Management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Introduction</a:t>
            </a:r>
            <a:endParaRPr sz="6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0" y="431761"/>
            <a:ext cx="4608195" cy="321945"/>
          </a:xfrm>
          <a:prstGeom prst="rect">
            <a:avLst/>
          </a:prstGeom>
          <a:solidFill>
            <a:srgbClr val="3333B2"/>
          </a:solidFill>
        </p:spPr>
        <p:txBody>
          <a:bodyPr vert="horz" wrap="square" lIns="0" tIns="6223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490"/>
              </a:spcBef>
            </a:pPr>
            <a:r>
              <a:rPr sz="1400" spc="15" dirty="0">
                <a:solidFill>
                  <a:srgbClr val="FFFFFF"/>
                </a:solidFill>
                <a:latin typeface="Arial"/>
                <a:cs typeface="Arial"/>
              </a:rPr>
              <a:t>Estimate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15" dirty="0">
                <a:solidFill>
                  <a:srgbClr val="FFFFFF"/>
                </a:solidFill>
                <a:latin typeface="Arial"/>
                <a:cs typeface="Arial"/>
              </a:rPr>
              <a:t>Costs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860406" y="1251070"/>
            <a:ext cx="2864342" cy="125070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347294" y="2636480"/>
            <a:ext cx="220472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10" dirty="0">
                <a:latin typeface="Arial"/>
                <a:cs typeface="Arial"/>
              </a:rPr>
              <a:t>Part </a:t>
            </a:r>
            <a:r>
              <a:rPr sz="1100" spc="-5" dirty="0">
                <a:latin typeface="Arial"/>
                <a:cs typeface="Arial"/>
              </a:rPr>
              <a:t>of the Planning Process</a:t>
            </a:r>
            <a:r>
              <a:rPr sz="1100" spc="-4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Group</a:t>
            </a:r>
            <a:endParaRPr sz="1100">
              <a:latin typeface="Arial"/>
              <a:cs typeface="Arial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5" dirty="0"/>
              <a:t>12</a:t>
            </a:fld>
            <a:r>
              <a:rPr spc="-95" dirty="0"/>
              <a:t> </a:t>
            </a:r>
            <a:r>
              <a:rPr spc="-5" dirty="0"/>
              <a:t>/</a:t>
            </a:r>
            <a:r>
              <a:rPr spc="-95" dirty="0"/>
              <a:t> </a:t>
            </a:r>
            <a:r>
              <a:rPr spc="-5" dirty="0"/>
              <a:t>128</a:t>
            </a: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0"/>
            <a:ext cx="4608195" cy="14414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2286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18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143916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191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5839" y="144691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8366" y="216611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29463" y="288620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31990" y="360540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01587" y="101733"/>
            <a:ext cx="930910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6045" marR="5080" indent="-93980">
              <a:lnSpc>
                <a:spcPct val="157400"/>
              </a:lnSpc>
              <a:spcBef>
                <a:spcPts val="10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Project Cost Management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EVMS 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Worked</a:t>
            </a:r>
            <a:r>
              <a:rPr sz="600" spc="-40" dirty="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Example</a:t>
            </a:r>
            <a:endParaRPr sz="6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0" y="431761"/>
            <a:ext cx="4608195" cy="321945"/>
          </a:xfrm>
          <a:prstGeom prst="rect">
            <a:avLst/>
          </a:prstGeom>
          <a:solidFill>
            <a:srgbClr val="3333B2"/>
          </a:solidFill>
        </p:spPr>
        <p:txBody>
          <a:bodyPr vert="horz" wrap="square" lIns="0" tIns="6223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490"/>
              </a:spcBef>
            </a:pPr>
            <a:r>
              <a:rPr sz="1400" spc="15" dirty="0">
                <a:solidFill>
                  <a:srgbClr val="FFFFFF"/>
                </a:solidFill>
                <a:latin typeface="Arial"/>
                <a:cs typeface="Arial"/>
              </a:rPr>
              <a:t>Estimate </a:t>
            </a:r>
            <a:r>
              <a:rPr sz="1400" spc="10" dirty="0">
                <a:solidFill>
                  <a:srgbClr val="FFFFFF"/>
                </a:solidFill>
                <a:latin typeface="Arial"/>
                <a:cs typeface="Arial"/>
              </a:rPr>
              <a:t>to </a:t>
            </a:r>
            <a:r>
              <a:rPr sz="1400" spc="15" dirty="0">
                <a:solidFill>
                  <a:srgbClr val="FFFFFF"/>
                </a:solidFill>
                <a:latin typeface="Arial"/>
                <a:cs typeface="Arial"/>
              </a:rPr>
              <a:t>Completion (ETC) based on</a:t>
            </a:r>
            <a:r>
              <a:rPr sz="14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15" dirty="0">
                <a:solidFill>
                  <a:srgbClr val="FFFFFF"/>
                </a:solidFill>
                <a:latin typeface="Arial"/>
                <a:cs typeface="Arial"/>
              </a:rPr>
              <a:t>Budget</a:t>
            </a:r>
            <a:endParaRPr sz="1400">
              <a:latin typeface="Arial"/>
              <a:cs typeface="Arial"/>
            </a:endParaRPr>
          </a:p>
        </p:txBody>
      </p:sp>
      <p:graphicFrame>
        <p:nvGraphicFramePr>
          <p:cNvPr id="11" name="object 11"/>
          <p:cNvGraphicFramePr>
            <a:graphicFrameLocks noGrp="1"/>
          </p:cNvGraphicFramePr>
          <p:nvPr/>
        </p:nvGraphicFramePr>
        <p:xfrm>
          <a:off x="1482934" y="909720"/>
          <a:ext cx="1658619" cy="69082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77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06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1368">
                <a:tc>
                  <a:txBody>
                    <a:bodyPr/>
                    <a:lstStyle/>
                    <a:p>
                      <a:pPr marL="37465">
                        <a:lnSpc>
                          <a:spcPts val="540"/>
                        </a:lnSpc>
                      </a:pPr>
                      <a:r>
                        <a:rPr sz="550" spc="-5" dirty="0">
                          <a:latin typeface="Arial"/>
                          <a:cs typeface="Arial"/>
                        </a:rPr>
                        <a:t>Budget at Completion</a:t>
                      </a:r>
                      <a:r>
                        <a:rPr sz="55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50" spc="-10" dirty="0">
                          <a:latin typeface="Arial"/>
                          <a:cs typeface="Arial"/>
                        </a:rPr>
                        <a:t>(BAC)</a:t>
                      </a:r>
                      <a:endParaRPr sz="5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R="29845" algn="r">
                        <a:lnSpc>
                          <a:spcPts val="540"/>
                        </a:lnSpc>
                      </a:pPr>
                      <a:r>
                        <a:rPr sz="550" spc="10" dirty="0">
                          <a:latin typeface="Century Gothic"/>
                          <a:cs typeface="Century Gothic"/>
                        </a:rPr>
                        <a:t>e</a:t>
                      </a:r>
                      <a:r>
                        <a:rPr sz="550" dirty="0">
                          <a:latin typeface="Arial"/>
                          <a:cs typeface="Arial"/>
                        </a:rPr>
                        <a:t>160,000.00</a:t>
                      </a:r>
                      <a:endParaRPr sz="5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6039">
                <a:tc>
                  <a:txBody>
                    <a:bodyPr/>
                    <a:lstStyle/>
                    <a:p>
                      <a:pPr marL="37465">
                        <a:lnSpc>
                          <a:spcPts val="575"/>
                        </a:lnSpc>
                      </a:pPr>
                      <a:r>
                        <a:rPr sz="550" spc="-5" dirty="0">
                          <a:latin typeface="Arial"/>
                          <a:cs typeface="Arial"/>
                        </a:rPr>
                        <a:t>Actual Cost of Contract to date</a:t>
                      </a:r>
                      <a:r>
                        <a:rPr sz="5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50" spc="-10" dirty="0">
                          <a:latin typeface="Arial"/>
                          <a:cs typeface="Arial"/>
                        </a:rPr>
                        <a:t>(AC)</a:t>
                      </a:r>
                      <a:endParaRPr sz="5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29845" algn="r">
                        <a:lnSpc>
                          <a:spcPts val="575"/>
                        </a:lnSpc>
                      </a:pPr>
                      <a:r>
                        <a:rPr sz="550" spc="10" dirty="0">
                          <a:latin typeface="Century Gothic"/>
                          <a:cs typeface="Century Gothic"/>
                        </a:rPr>
                        <a:t>e</a:t>
                      </a:r>
                      <a:r>
                        <a:rPr sz="550" dirty="0">
                          <a:latin typeface="Arial"/>
                          <a:cs typeface="Arial"/>
                        </a:rPr>
                        <a:t>106,500.00</a:t>
                      </a:r>
                      <a:endParaRPr sz="5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6039">
                <a:tc>
                  <a:txBody>
                    <a:bodyPr/>
                    <a:lstStyle/>
                    <a:p>
                      <a:pPr marL="37465">
                        <a:lnSpc>
                          <a:spcPts val="575"/>
                        </a:lnSpc>
                      </a:pPr>
                      <a:r>
                        <a:rPr sz="550" spc="-5" dirty="0">
                          <a:latin typeface="Arial"/>
                          <a:cs typeface="Arial"/>
                        </a:rPr>
                        <a:t>Earned </a:t>
                      </a:r>
                      <a:r>
                        <a:rPr sz="550" spc="-15" dirty="0">
                          <a:latin typeface="Arial"/>
                          <a:cs typeface="Arial"/>
                        </a:rPr>
                        <a:t>Value </a:t>
                      </a:r>
                      <a:r>
                        <a:rPr sz="550" spc="-5" dirty="0">
                          <a:latin typeface="Arial"/>
                          <a:cs typeface="Arial"/>
                        </a:rPr>
                        <a:t>to date</a:t>
                      </a:r>
                      <a:r>
                        <a:rPr sz="5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50" spc="-5" dirty="0">
                          <a:latin typeface="Arial"/>
                          <a:cs typeface="Arial"/>
                        </a:rPr>
                        <a:t>(EV)</a:t>
                      </a:r>
                      <a:endParaRPr sz="5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29845" algn="r">
                        <a:lnSpc>
                          <a:spcPts val="575"/>
                        </a:lnSpc>
                      </a:pPr>
                      <a:r>
                        <a:rPr sz="550" spc="10" dirty="0">
                          <a:latin typeface="Century Gothic"/>
                          <a:cs typeface="Century Gothic"/>
                        </a:rPr>
                        <a:t>e</a:t>
                      </a:r>
                      <a:r>
                        <a:rPr sz="550" dirty="0">
                          <a:latin typeface="Arial"/>
                          <a:cs typeface="Arial"/>
                        </a:rPr>
                        <a:t>96,312.50</a:t>
                      </a:r>
                      <a:endParaRPr sz="5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6036">
                <a:tc>
                  <a:txBody>
                    <a:bodyPr/>
                    <a:lstStyle/>
                    <a:p>
                      <a:pPr marL="37465">
                        <a:lnSpc>
                          <a:spcPts val="575"/>
                        </a:lnSpc>
                      </a:pPr>
                      <a:r>
                        <a:rPr sz="550" spc="-5" dirty="0">
                          <a:latin typeface="Arial"/>
                          <a:cs typeface="Arial"/>
                        </a:rPr>
                        <a:t>Planned </a:t>
                      </a:r>
                      <a:r>
                        <a:rPr sz="550" spc="-15" dirty="0">
                          <a:latin typeface="Arial"/>
                          <a:cs typeface="Arial"/>
                        </a:rPr>
                        <a:t>Vale </a:t>
                      </a:r>
                      <a:r>
                        <a:rPr sz="550" spc="-5" dirty="0">
                          <a:latin typeface="Arial"/>
                          <a:cs typeface="Arial"/>
                        </a:rPr>
                        <a:t>to date (PV)</a:t>
                      </a:r>
                      <a:endParaRPr sz="5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29845" algn="r">
                        <a:lnSpc>
                          <a:spcPts val="575"/>
                        </a:lnSpc>
                      </a:pPr>
                      <a:r>
                        <a:rPr sz="550" spc="10" dirty="0">
                          <a:latin typeface="Century Gothic"/>
                          <a:cs typeface="Century Gothic"/>
                        </a:rPr>
                        <a:t>e</a:t>
                      </a:r>
                      <a:r>
                        <a:rPr sz="550" dirty="0">
                          <a:latin typeface="Arial"/>
                          <a:cs typeface="Arial"/>
                        </a:rPr>
                        <a:t>94,291.67</a:t>
                      </a:r>
                      <a:endParaRPr sz="5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2072">
                <a:tc>
                  <a:txBody>
                    <a:bodyPr/>
                    <a:lstStyle/>
                    <a:p>
                      <a:pPr marL="37465">
                        <a:lnSpc>
                          <a:spcPts val="630"/>
                        </a:lnSpc>
                      </a:pPr>
                      <a:r>
                        <a:rPr sz="550" spc="-5" dirty="0">
                          <a:latin typeface="Arial"/>
                          <a:cs typeface="Arial"/>
                        </a:rPr>
                        <a:t>Cost </a:t>
                      </a:r>
                      <a:r>
                        <a:rPr sz="550" spc="-10" dirty="0">
                          <a:latin typeface="Arial"/>
                          <a:cs typeface="Arial"/>
                        </a:rPr>
                        <a:t>Variance </a:t>
                      </a:r>
                      <a:r>
                        <a:rPr sz="550" spc="-5" dirty="0">
                          <a:latin typeface="Arial"/>
                          <a:cs typeface="Arial"/>
                        </a:rPr>
                        <a:t>(CV)</a:t>
                      </a:r>
                      <a:endParaRPr sz="550">
                        <a:latin typeface="Arial"/>
                        <a:cs typeface="Arial"/>
                      </a:endParaRPr>
                    </a:p>
                    <a:p>
                      <a:pPr marL="37465">
                        <a:lnSpc>
                          <a:spcPts val="605"/>
                        </a:lnSpc>
                        <a:spcBef>
                          <a:spcPts val="15"/>
                        </a:spcBef>
                      </a:pPr>
                      <a:r>
                        <a:rPr sz="550" spc="-5" dirty="0">
                          <a:latin typeface="Arial"/>
                          <a:cs typeface="Arial"/>
                        </a:rPr>
                        <a:t>Cost </a:t>
                      </a:r>
                      <a:r>
                        <a:rPr sz="550" spc="-10" dirty="0">
                          <a:latin typeface="Arial"/>
                          <a:cs typeface="Arial"/>
                        </a:rPr>
                        <a:t>Performance Index</a:t>
                      </a:r>
                      <a:r>
                        <a:rPr sz="550" spc="-5" dirty="0">
                          <a:latin typeface="Arial"/>
                          <a:cs typeface="Arial"/>
                        </a:rPr>
                        <a:t> (CPI)</a:t>
                      </a:r>
                      <a:endParaRPr sz="5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37465">
                        <a:lnSpc>
                          <a:spcPts val="630"/>
                        </a:lnSpc>
                      </a:pPr>
                      <a:r>
                        <a:rPr sz="550" dirty="0">
                          <a:solidFill>
                            <a:srgbClr val="FF0000"/>
                          </a:solidFill>
                          <a:latin typeface="Arial Black"/>
                          <a:cs typeface="Arial Black"/>
                        </a:rPr>
                        <a:t>−</a:t>
                      </a:r>
                      <a:r>
                        <a:rPr sz="550" dirty="0">
                          <a:solidFill>
                            <a:srgbClr val="FF0000"/>
                          </a:solidFill>
                          <a:latin typeface="Century Gothic"/>
                          <a:cs typeface="Century Gothic"/>
                        </a:rPr>
                        <a:t>e</a:t>
                      </a:r>
                      <a:r>
                        <a:rPr sz="550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10,187.50</a:t>
                      </a:r>
                      <a:endParaRPr sz="550">
                        <a:latin typeface="Arial"/>
                        <a:cs typeface="Arial"/>
                      </a:endParaRPr>
                    </a:p>
                    <a:p>
                      <a:pPr marL="230504">
                        <a:lnSpc>
                          <a:spcPts val="605"/>
                        </a:lnSpc>
                        <a:spcBef>
                          <a:spcPts val="15"/>
                        </a:spcBef>
                      </a:pPr>
                      <a:r>
                        <a:rPr sz="550" spc="-5" dirty="0">
                          <a:latin typeface="Arial"/>
                          <a:cs typeface="Arial"/>
                        </a:rPr>
                        <a:t>0.9043</a:t>
                      </a:r>
                      <a:endParaRPr sz="5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6036">
                <a:tc>
                  <a:txBody>
                    <a:bodyPr/>
                    <a:lstStyle/>
                    <a:p>
                      <a:pPr marL="37465">
                        <a:lnSpc>
                          <a:spcPts val="575"/>
                        </a:lnSpc>
                      </a:pPr>
                      <a:r>
                        <a:rPr sz="550" spc="-5" dirty="0">
                          <a:latin typeface="Arial"/>
                          <a:cs typeface="Arial"/>
                        </a:rPr>
                        <a:t>Schedule </a:t>
                      </a:r>
                      <a:r>
                        <a:rPr sz="550" spc="-10" dirty="0">
                          <a:latin typeface="Arial"/>
                          <a:cs typeface="Arial"/>
                        </a:rPr>
                        <a:t>Variance </a:t>
                      </a:r>
                      <a:r>
                        <a:rPr sz="550" spc="-5" dirty="0">
                          <a:latin typeface="Arial"/>
                          <a:cs typeface="Arial"/>
                        </a:rPr>
                        <a:t>(SV)</a:t>
                      </a:r>
                      <a:endParaRPr sz="5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29845" algn="r">
                        <a:lnSpc>
                          <a:spcPts val="575"/>
                        </a:lnSpc>
                      </a:pPr>
                      <a:r>
                        <a:rPr sz="550" spc="10" dirty="0">
                          <a:latin typeface="Century Gothic"/>
                          <a:cs typeface="Century Gothic"/>
                        </a:rPr>
                        <a:t>e</a:t>
                      </a:r>
                      <a:r>
                        <a:rPr sz="550" dirty="0">
                          <a:latin typeface="Arial"/>
                          <a:cs typeface="Arial"/>
                        </a:rPr>
                        <a:t>2,020.83</a:t>
                      </a:r>
                      <a:endParaRPr sz="5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3231">
                <a:tc>
                  <a:txBody>
                    <a:bodyPr/>
                    <a:lstStyle/>
                    <a:p>
                      <a:pPr marL="37465">
                        <a:lnSpc>
                          <a:spcPts val="630"/>
                        </a:lnSpc>
                      </a:pPr>
                      <a:r>
                        <a:rPr sz="550" spc="-5" dirty="0">
                          <a:latin typeface="Arial"/>
                          <a:cs typeface="Arial"/>
                        </a:rPr>
                        <a:t>Schedule </a:t>
                      </a:r>
                      <a:r>
                        <a:rPr sz="550" spc="-10" dirty="0">
                          <a:latin typeface="Arial"/>
                          <a:cs typeface="Arial"/>
                        </a:rPr>
                        <a:t>Performance Index</a:t>
                      </a:r>
                      <a:r>
                        <a:rPr sz="550" spc="-5" dirty="0">
                          <a:latin typeface="Arial"/>
                          <a:cs typeface="Arial"/>
                        </a:rPr>
                        <a:t> (SPI)</a:t>
                      </a:r>
                      <a:endParaRPr sz="5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9845" algn="r">
                        <a:lnSpc>
                          <a:spcPts val="630"/>
                        </a:lnSpc>
                      </a:pPr>
                      <a:r>
                        <a:rPr sz="550" dirty="0">
                          <a:latin typeface="Arial"/>
                          <a:cs typeface="Arial"/>
                        </a:rPr>
                        <a:t>1.0214</a:t>
                      </a:r>
                      <a:endParaRPr sz="5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2" name="object 12"/>
          <p:cNvSpPr/>
          <p:nvPr/>
        </p:nvSpPr>
        <p:spPr>
          <a:xfrm>
            <a:off x="305650" y="1798904"/>
            <a:ext cx="3996690" cy="377825"/>
          </a:xfrm>
          <a:custGeom>
            <a:avLst/>
            <a:gdLst/>
            <a:ahLst/>
            <a:cxnLst/>
            <a:rect l="l" t="t" r="r" b="b"/>
            <a:pathLst>
              <a:path w="3996690" h="377825">
                <a:moveTo>
                  <a:pt x="0" y="377659"/>
                </a:moveTo>
                <a:lnTo>
                  <a:pt x="3996690" y="377659"/>
                </a:lnTo>
                <a:lnTo>
                  <a:pt x="3996690" y="0"/>
                </a:lnTo>
                <a:lnTo>
                  <a:pt x="0" y="0"/>
                </a:lnTo>
                <a:lnTo>
                  <a:pt x="0" y="377659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347294" y="1803081"/>
            <a:ext cx="3893185" cy="363855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5080">
              <a:lnSpc>
                <a:spcPct val="102600"/>
              </a:lnSpc>
              <a:spcBef>
                <a:spcPts val="55"/>
              </a:spcBef>
            </a:pP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ETC 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equals the Budget at Completion less the Earned </a:t>
            </a:r>
            <a:r>
              <a:rPr sz="1100" spc="-25" dirty="0">
                <a:solidFill>
                  <a:srgbClr val="FFFFFF"/>
                </a:solidFill>
                <a:latin typeface="Arial"/>
                <a:cs typeface="Arial"/>
              </a:rPr>
              <a:t>Value 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to  date</a:t>
            </a:r>
            <a:endParaRPr sz="11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05650" y="2176564"/>
            <a:ext cx="3996690" cy="1109980"/>
          </a:xfrm>
          <a:custGeom>
            <a:avLst/>
            <a:gdLst/>
            <a:ahLst/>
            <a:cxnLst/>
            <a:rect l="l" t="t" r="r" b="b"/>
            <a:pathLst>
              <a:path w="3996690" h="1109979">
                <a:moveTo>
                  <a:pt x="0" y="1109573"/>
                </a:moveTo>
                <a:lnTo>
                  <a:pt x="3996690" y="1109573"/>
                </a:lnTo>
                <a:lnTo>
                  <a:pt x="3996690" y="0"/>
                </a:lnTo>
                <a:lnTo>
                  <a:pt x="0" y="0"/>
                </a:lnTo>
                <a:lnTo>
                  <a:pt x="0" y="1109573"/>
                </a:lnTo>
                <a:close/>
              </a:path>
            </a:pathLst>
          </a:custGeom>
          <a:solidFill>
            <a:srgbClr val="E9E9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1143393" y="2425901"/>
            <a:ext cx="2321560" cy="640559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63500">
              <a:lnSpc>
                <a:spcPct val="100000"/>
              </a:lnSpc>
              <a:spcBef>
                <a:spcPts val="434"/>
              </a:spcBef>
            </a:pPr>
            <a:r>
              <a:rPr sz="1100" i="1" spc="-5" dirty="0">
                <a:latin typeface="Arial"/>
                <a:cs typeface="Arial"/>
              </a:rPr>
              <a:t>ETC</a:t>
            </a:r>
            <a:r>
              <a:rPr sz="1200" i="1" spc="-7" baseline="-13888" dirty="0">
                <a:latin typeface="Arial"/>
                <a:cs typeface="Arial"/>
              </a:rPr>
              <a:t>BGT </a:t>
            </a:r>
            <a:r>
              <a:rPr sz="1100" spc="204" dirty="0">
                <a:latin typeface="Arial"/>
                <a:cs typeface="Arial"/>
              </a:rPr>
              <a:t>=</a:t>
            </a:r>
            <a:r>
              <a:rPr sz="1100" spc="-100" dirty="0">
                <a:latin typeface="Arial"/>
                <a:cs typeface="Arial"/>
              </a:rPr>
              <a:t> </a:t>
            </a:r>
            <a:r>
              <a:rPr sz="1100" i="1" spc="-20" dirty="0">
                <a:latin typeface="Arial"/>
                <a:cs typeface="Arial"/>
              </a:rPr>
              <a:t>BAC </a:t>
            </a:r>
            <a:r>
              <a:rPr sz="1100" dirty="0">
                <a:latin typeface="Arial Black"/>
                <a:cs typeface="Arial Black"/>
              </a:rPr>
              <a:t>− </a:t>
            </a:r>
            <a:r>
              <a:rPr sz="1100" i="1" spc="-10" dirty="0">
                <a:latin typeface="Arial"/>
                <a:cs typeface="Arial"/>
              </a:rPr>
              <a:t>EV</a:t>
            </a:r>
            <a:endParaRPr sz="1100" dirty="0">
              <a:latin typeface="Arial"/>
              <a:cs typeface="Arial"/>
            </a:endParaRPr>
          </a:p>
          <a:p>
            <a:pPr marL="63500">
              <a:lnSpc>
                <a:spcPct val="100000"/>
              </a:lnSpc>
              <a:spcBef>
                <a:spcPts val="334"/>
              </a:spcBef>
            </a:pPr>
            <a:r>
              <a:rPr sz="1100" i="1" spc="-5" dirty="0">
                <a:latin typeface="Arial"/>
                <a:cs typeface="Arial"/>
              </a:rPr>
              <a:t>ETC</a:t>
            </a:r>
            <a:r>
              <a:rPr sz="1200" i="1" spc="-7" baseline="-13888" dirty="0">
                <a:latin typeface="Arial"/>
                <a:cs typeface="Arial"/>
              </a:rPr>
              <a:t>BGT</a:t>
            </a:r>
            <a:r>
              <a:rPr sz="1200" i="1" spc="292" baseline="-13888" dirty="0">
                <a:latin typeface="Arial"/>
                <a:cs typeface="Arial"/>
              </a:rPr>
              <a:t> </a:t>
            </a:r>
            <a:r>
              <a:rPr sz="1100" spc="204" dirty="0">
                <a:latin typeface="Arial"/>
                <a:cs typeface="Arial"/>
              </a:rPr>
              <a:t>=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lang="en-IE" sz="1100" spc="10" dirty="0" smtClean="0">
                <a:latin typeface="Century Gothic"/>
                <a:cs typeface="Arial Black"/>
              </a:rPr>
              <a:t>€</a:t>
            </a:r>
            <a:r>
              <a:rPr sz="1100" spc="10" dirty="0" smtClean="0">
                <a:latin typeface="Arial"/>
                <a:cs typeface="Arial"/>
              </a:rPr>
              <a:t>160</a:t>
            </a:r>
            <a:r>
              <a:rPr sz="1100" spc="10" dirty="0">
                <a:latin typeface="Times New Roman"/>
                <a:cs typeface="Times New Roman"/>
              </a:rPr>
              <a:t>,</a:t>
            </a:r>
            <a:r>
              <a:rPr sz="1100" spc="-100" dirty="0">
                <a:latin typeface="Times New Roman"/>
                <a:cs typeface="Times New Roman"/>
              </a:rPr>
              <a:t> </a:t>
            </a:r>
            <a:r>
              <a:rPr sz="1100" spc="-10" dirty="0">
                <a:latin typeface="Arial"/>
                <a:cs typeface="Arial"/>
              </a:rPr>
              <a:t>000</a:t>
            </a:r>
            <a:r>
              <a:rPr sz="1100" spc="-70" dirty="0">
                <a:latin typeface="Arial"/>
                <a:cs typeface="Arial"/>
              </a:rPr>
              <a:t> </a:t>
            </a:r>
            <a:r>
              <a:rPr sz="1100" dirty="0">
                <a:latin typeface="Arial Black"/>
                <a:cs typeface="Arial Black"/>
              </a:rPr>
              <a:t>−</a:t>
            </a:r>
            <a:r>
              <a:rPr sz="1100" spc="-135" dirty="0">
                <a:latin typeface="Arial Black"/>
                <a:cs typeface="Arial Black"/>
              </a:rPr>
              <a:t> </a:t>
            </a:r>
            <a:r>
              <a:rPr lang="en-IE" sz="1100" spc="10" dirty="0" smtClean="0">
                <a:latin typeface="Century Gothic"/>
                <a:cs typeface="Arial Black"/>
              </a:rPr>
              <a:t>€</a:t>
            </a:r>
            <a:r>
              <a:rPr sz="1100" spc="15" dirty="0" smtClean="0">
                <a:latin typeface="Arial"/>
                <a:cs typeface="Arial"/>
              </a:rPr>
              <a:t>96</a:t>
            </a:r>
            <a:r>
              <a:rPr sz="1100" spc="15" dirty="0">
                <a:latin typeface="Times New Roman"/>
                <a:cs typeface="Times New Roman"/>
              </a:rPr>
              <a:t>,</a:t>
            </a:r>
            <a:r>
              <a:rPr sz="1100" spc="-100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Arial"/>
                <a:cs typeface="Arial"/>
              </a:rPr>
              <a:t>312</a:t>
            </a:r>
            <a:r>
              <a:rPr sz="1100" spc="-5" dirty="0">
                <a:latin typeface="Times New Roman"/>
                <a:cs typeface="Times New Roman"/>
              </a:rPr>
              <a:t>.</a:t>
            </a:r>
            <a:r>
              <a:rPr sz="1100" spc="-5" dirty="0">
                <a:latin typeface="Arial"/>
                <a:cs typeface="Arial"/>
              </a:rPr>
              <a:t>50</a:t>
            </a:r>
            <a:endParaRPr sz="1100" dirty="0">
              <a:latin typeface="Arial"/>
              <a:cs typeface="Arial"/>
            </a:endParaRPr>
          </a:p>
          <a:p>
            <a:pPr marL="63500">
              <a:lnSpc>
                <a:spcPct val="100000"/>
              </a:lnSpc>
              <a:spcBef>
                <a:spcPts val="330"/>
              </a:spcBef>
            </a:pPr>
            <a:r>
              <a:rPr sz="1100" i="1" spc="-5" dirty="0">
                <a:latin typeface="Arial"/>
                <a:cs typeface="Arial"/>
              </a:rPr>
              <a:t>ETC</a:t>
            </a:r>
            <a:r>
              <a:rPr sz="1200" i="1" spc="-7" baseline="-13888" dirty="0">
                <a:latin typeface="Arial"/>
                <a:cs typeface="Arial"/>
              </a:rPr>
              <a:t>BGT </a:t>
            </a:r>
            <a:r>
              <a:rPr sz="1100" spc="204" dirty="0">
                <a:latin typeface="Arial"/>
                <a:cs typeface="Arial"/>
              </a:rPr>
              <a:t>=</a:t>
            </a:r>
            <a:r>
              <a:rPr sz="1100" spc="-130" dirty="0">
                <a:latin typeface="Arial"/>
                <a:cs typeface="Arial"/>
              </a:rPr>
              <a:t> </a:t>
            </a:r>
            <a:r>
              <a:rPr lang="en-IE" sz="1100" spc="10" dirty="0" smtClean="0">
                <a:latin typeface="Century Gothic"/>
                <a:cs typeface="Arial Black"/>
              </a:rPr>
              <a:t>€</a:t>
            </a:r>
            <a:r>
              <a:rPr sz="1100" spc="15" dirty="0" smtClean="0">
                <a:latin typeface="Arial"/>
                <a:cs typeface="Arial"/>
              </a:rPr>
              <a:t>63</a:t>
            </a:r>
            <a:r>
              <a:rPr sz="1100" spc="15" dirty="0">
                <a:latin typeface="Times New Roman"/>
                <a:cs typeface="Times New Roman"/>
              </a:rPr>
              <a:t>, </a:t>
            </a:r>
            <a:r>
              <a:rPr sz="1100" spc="-5" dirty="0">
                <a:latin typeface="Arial"/>
                <a:cs typeface="Arial"/>
              </a:rPr>
              <a:t>687</a:t>
            </a:r>
            <a:r>
              <a:rPr sz="1100" spc="-5" dirty="0">
                <a:latin typeface="Times New Roman"/>
                <a:cs typeface="Times New Roman"/>
              </a:rPr>
              <a:t>.</a:t>
            </a:r>
            <a:r>
              <a:rPr sz="1100" spc="-5" dirty="0">
                <a:latin typeface="Arial"/>
                <a:cs typeface="Arial"/>
              </a:rPr>
              <a:t>50</a:t>
            </a:r>
            <a:endParaRPr sz="1100" dirty="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219714" y="3344092"/>
            <a:ext cx="325120" cy="11938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z="600" spc="-5" dirty="0">
                <a:latin typeface="Arial"/>
                <a:cs typeface="Arial"/>
              </a:rPr>
              <a:t>120</a:t>
            </a:r>
            <a:r>
              <a:rPr sz="600" spc="-95" dirty="0">
                <a:latin typeface="Arial"/>
                <a:cs typeface="Arial"/>
              </a:rPr>
              <a:t> </a:t>
            </a:r>
            <a:r>
              <a:rPr sz="600" spc="-5" dirty="0">
                <a:latin typeface="Arial"/>
                <a:cs typeface="Arial"/>
              </a:rPr>
              <a:t>/</a:t>
            </a:r>
            <a:r>
              <a:rPr sz="600" spc="-95" dirty="0">
                <a:latin typeface="Arial"/>
                <a:cs typeface="Arial"/>
              </a:rPr>
              <a:t> </a:t>
            </a:r>
            <a:r>
              <a:rPr sz="600" spc="-5" dirty="0">
                <a:latin typeface="Arial"/>
                <a:cs typeface="Arial"/>
              </a:rPr>
              <a:t>128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0"/>
            <a:ext cx="4608195" cy="14414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2286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18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143916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191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5839" y="144691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8366" y="216611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29463" y="288620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31990" y="360540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01587" y="101733"/>
            <a:ext cx="930910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6045" marR="5080" indent="-93980">
              <a:lnSpc>
                <a:spcPct val="157400"/>
              </a:lnSpc>
              <a:spcBef>
                <a:spcPts val="10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Project Cost Management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EVMS 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Worked</a:t>
            </a:r>
            <a:r>
              <a:rPr sz="600" spc="-40" dirty="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Example</a:t>
            </a:r>
            <a:endParaRPr sz="6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0" y="431761"/>
            <a:ext cx="4608195" cy="321945"/>
          </a:xfrm>
          <a:prstGeom prst="rect">
            <a:avLst/>
          </a:prstGeom>
          <a:solidFill>
            <a:srgbClr val="3333B2"/>
          </a:solidFill>
        </p:spPr>
        <p:txBody>
          <a:bodyPr vert="horz" wrap="square" lIns="0" tIns="6223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490"/>
              </a:spcBef>
            </a:pPr>
            <a:r>
              <a:rPr sz="1400" spc="15" dirty="0">
                <a:solidFill>
                  <a:srgbClr val="FFFFFF"/>
                </a:solidFill>
                <a:latin typeface="Arial"/>
                <a:cs typeface="Arial"/>
              </a:rPr>
              <a:t>Estimate </a:t>
            </a:r>
            <a:r>
              <a:rPr sz="1400" spc="10" dirty="0">
                <a:solidFill>
                  <a:srgbClr val="FFFFFF"/>
                </a:solidFill>
                <a:latin typeface="Arial"/>
                <a:cs typeface="Arial"/>
              </a:rPr>
              <a:t>to </a:t>
            </a:r>
            <a:r>
              <a:rPr sz="1400" spc="15" dirty="0">
                <a:solidFill>
                  <a:srgbClr val="FFFFFF"/>
                </a:solidFill>
                <a:latin typeface="Arial"/>
                <a:cs typeface="Arial"/>
              </a:rPr>
              <a:t>Completion (ETC) based on</a:t>
            </a:r>
            <a:r>
              <a:rPr sz="14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15" dirty="0">
                <a:solidFill>
                  <a:srgbClr val="FFFFFF"/>
                </a:solidFill>
                <a:latin typeface="Arial"/>
                <a:cs typeface="Arial"/>
              </a:rPr>
              <a:t>CPI</a:t>
            </a:r>
            <a:endParaRPr sz="1400">
              <a:latin typeface="Arial"/>
              <a:cs typeface="Arial"/>
            </a:endParaRPr>
          </a:p>
        </p:txBody>
      </p:sp>
      <p:graphicFrame>
        <p:nvGraphicFramePr>
          <p:cNvPr id="11" name="object 11"/>
          <p:cNvGraphicFramePr>
            <a:graphicFrameLocks noGrp="1"/>
          </p:cNvGraphicFramePr>
          <p:nvPr/>
        </p:nvGraphicFramePr>
        <p:xfrm>
          <a:off x="1482934" y="874807"/>
          <a:ext cx="1658619" cy="69082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77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06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1371">
                <a:tc>
                  <a:txBody>
                    <a:bodyPr/>
                    <a:lstStyle/>
                    <a:p>
                      <a:pPr marL="37465">
                        <a:lnSpc>
                          <a:spcPts val="540"/>
                        </a:lnSpc>
                      </a:pPr>
                      <a:r>
                        <a:rPr sz="550" spc="-5" dirty="0">
                          <a:latin typeface="Arial"/>
                          <a:cs typeface="Arial"/>
                        </a:rPr>
                        <a:t>Budget at Completion</a:t>
                      </a:r>
                      <a:r>
                        <a:rPr sz="55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50" spc="-10" dirty="0">
                          <a:latin typeface="Arial"/>
                          <a:cs typeface="Arial"/>
                        </a:rPr>
                        <a:t>(BAC)</a:t>
                      </a:r>
                      <a:endParaRPr sz="5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R="29845" algn="r">
                        <a:lnSpc>
                          <a:spcPts val="540"/>
                        </a:lnSpc>
                      </a:pPr>
                      <a:r>
                        <a:rPr sz="550" spc="10" dirty="0">
                          <a:latin typeface="Century Gothic"/>
                          <a:cs typeface="Century Gothic"/>
                        </a:rPr>
                        <a:t>e</a:t>
                      </a:r>
                      <a:r>
                        <a:rPr sz="550" dirty="0">
                          <a:latin typeface="Arial"/>
                          <a:cs typeface="Arial"/>
                        </a:rPr>
                        <a:t>160,000.00</a:t>
                      </a:r>
                      <a:endParaRPr sz="5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6039">
                <a:tc>
                  <a:txBody>
                    <a:bodyPr/>
                    <a:lstStyle/>
                    <a:p>
                      <a:pPr marL="37465">
                        <a:lnSpc>
                          <a:spcPts val="575"/>
                        </a:lnSpc>
                      </a:pPr>
                      <a:r>
                        <a:rPr sz="550" spc="-5" dirty="0">
                          <a:latin typeface="Arial"/>
                          <a:cs typeface="Arial"/>
                        </a:rPr>
                        <a:t>Actual Cost of Contract to date</a:t>
                      </a:r>
                      <a:r>
                        <a:rPr sz="5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50" spc="-10" dirty="0">
                          <a:latin typeface="Arial"/>
                          <a:cs typeface="Arial"/>
                        </a:rPr>
                        <a:t>(AC)</a:t>
                      </a:r>
                      <a:endParaRPr sz="5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29845" algn="r">
                        <a:lnSpc>
                          <a:spcPts val="575"/>
                        </a:lnSpc>
                      </a:pPr>
                      <a:r>
                        <a:rPr sz="550" spc="10" dirty="0">
                          <a:latin typeface="Century Gothic"/>
                          <a:cs typeface="Century Gothic"/>
                        </a:rPr>
                        <a:t>e</a:t>
                      </a:r>
                      <a:r>
                        <a:rPr sz="550" dirty="0">
                          <a:latin typeface="Arial"/>
                          <a:cs typeface="Arial"/>
                        </a:rPr>
                        <a:t>106,500.00</a:t>
                      </a:r>
                      <a:endParaRPr sz="5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6036">
                <a:tc>
                  <a:txBody>
                    <a:bodyPr/>
                    <a:lstStyle/>
                    <a:p>
                      <a:pPr marL="37465">
                        <a:lnSpc>
                          <a:spcPts val="575"/>
                        </a:lnSpc>
                      </a:pPr>
                      <a:r>
                        <a:rPr sz="550" spc="-5" dirty="0">
                          <a:latin typeface="Arial"/>
                          <a:cs typeface="Arial"/>
                        </a:rPr>
                        <a:t>Earned </a:t>
                      </a:r>
                      <a:r>
                        <a:rPr sz="550" spc="-15" dirty="0">
                          <a:latin typeface="Arial"/>
                          <a:cs typeface="Arial"/>
                        </a:rPr>
                        <a:t>Value </a:t>
                      </a:r>
                      <a:r>
                        <a:rPr sz="550" spc="-5" dirty="0">
                          <a:latin typeface="Arial"/>
                          <a:cs typeface="Arial"/>
                        </a:rPr>
                        <a:t>to date</a:t>
                      </a:r>
                      <a:r>
                        <a:rPr sz="5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50" spc="-5" dirty="0">
                          <a:latin typeface="Arial"/>
                          <a:cs typeface="Arial"/>
                        </a:rPr>
                        <a:t>(EV)</a:t>
                      </a:r>
                      <a:endParaRPr sz="5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29845" algn="r">
                        <a:lnSpc>
                          <a:spcPts val="575"/>
                        </a:lnSpc>
                      </a:pPr>
                      <a:r>
                        <a:rPr sz="550" spc="10" dirty="0">
                          <a:latin typeface="Century Gothic"/>
                          <a:cs typeface="Century Gothic"/>
                        </a:rPr>
                        <a:t>e</a:t>
                      </a:r>
                      <a:r>
                        <a:rPr sz="550" dirty="0">
                          <a:latin typeface="Arial"/>
                          <a:cs typeface="Arial"/>
                        </a:rPr>
                        <a:t>96,312.50</a:t>
                      </a:r>
                      <a:endParaRPr sz="5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6036">
                <a:tc>
                  <a:txBody>
                    <a:bodyPr/>
                    <a:lstStyle/>
                    <a:p>
                      <a:pPr marL="37465">
                        <a:lnSpc>
                          <a:spcPts val="575"/>
                        </a:lnSpc>
                      </a:pPr>
                      <a:r>
                        <a:rPr sz="550" spc="-5" dirty="0">
                          <a:latin typeface="Arial"/>
                          <a:cs typeface="Arial"/>
                        </a:rPr>
                        <a:t>Planned </a:t>
                      </a:r>
                      <a:r>
                        <a:rPr sz="550" spc="-15" dirty="0">
                          <a:latin typeface="Arial"/>
                          <a:cs typeface="Arial"/>
                        </a:rPr>
                        <a:t>Vale </a:t>
                      </a:r>
                      <a:r>
                        <a:rPr sz="550" spc="-5" dirty="0">
                          <a:latin typeface="Arial"/>
                          <a:cs typeface="Arial"/>
                        </a:rPr>
                        <a:t>to date (PV)</a:t>
                      </a:r>
                      <a:endParaRPr sz="5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29845" algn="r">
                        <a:lnSpc>
                          <a:spcPts val="575"/>
                        </a:lnSpc>
                      </a:pPr>
                      <a:r>
                        <a:rPr sz="550" spc="10" dirty="0">
                          <a:latin typeface="Century Gothic"/>
                          <a:cs typeface="Century Gothic"/>
                        </a:rPr>
                        <a:t>e</a:t>
                      </a:r>
                      <a:r>
                        <a:rPr sz="550" dirty="0">
                          <a:latin typeface="Arial"/>
                          <a:cs typeface="Arial"/>
                        </a:rPr>
                        <a:t>94,291.67</a:t>
                      </a:r>
                      <a:endParaRPr sz="5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2075">
                <a:tc>
                  <a:txBody>
                    <a:bodyPr/>
                    <a:lstStyle/>
                    <a:p>
                      <a:pPr marL="37465">
                        <a:lnSpc>
                          <a:spcPts val="630"/>
                        </a:lnSpc>
                      </a:pPr>
                      <a:r>
                        <a:rPr sz="550" spc="-5" dirty="0">
                          <a:latin typeface="Arial"/>
                          <a:cs typeface="Arial"/>
                        </a:rPr>
                        <a:t>Cost </a:t>
                      </a:r>
                      <a:r>
                        <a:rPr sz="550" spc="-10" dirty="0">
                          <a:latin typeface="Arial"/>
                          <a:cs typeface="Arial"/>
                        </a:rPr>
                        <a:t>Variance </a:t>
                      </a:r>
                      <a:r>
                        <a:rPr sz="550" spc="-5" dirty="0">
                          <a:latin typeface="Arial"/>
                          <a:cs typeface="Arial"/>
                        </a:rPr>
                        <a:t>(CV)</a:t>
                      </a:r>
                      <a:endParaRPr sz="550">
                        <a:latin typeface="Arial"/>
                        <a:cs typeface="Arial"/>
                      </a:endParaRPr>
                    </a:p>
                    <a:p>
                      <a:pPr marL="37465">
                        <a:lnSpc>
                          <a:spcPts val="605"/>
                        </a:lnSpc>
                        <a:spcBef>
                          <a:spcPts val="15"/>
                        </a:spcBef>
                      </a:pPr>
                      <a:r>
                        <a:rPr sz="550" spc="-5" dirty="0">
                          <a:latin typeface="Arial"/>
                          <a:cs typeface="Arial"/>
                        </a:rPr>
                        <a:t>Cost </a:t>
                      </a:r>
                      <a:r>
                        <a:rPr sz="550" spc="-10" dirty="0">
                          <a:latin typeface="Arial"/>
                          <a:cs typeface="Arial"/>
                        </a:rPr>
                        <a:t>Performance Index</a:t>
                      </a:r>
                      <a:r>
                        <a:rPr sz="550" spc="-5" dirty="0">
                          <a:latin typeface="Arial"/>
                          <a:cs typeface="Arial"/>
                        </a:rPr>
                        <a:t> (CPI)</a:t>
                      </a:r>
                      <a:endParaRPr sz="5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37465">
                        <a:lnSpc>
                          <a:spcPts val="630"/>
                        </a:lnSpc>
                      </a:pPr>
                      <a:r>
                        <a:rPr sz="550" dirty="0">
                          <a:solidFill>
                            <a:srgbClr val="FF0000"/>
                          </a:solidFill>
                          <a:latin typeface="Arial Black"/>
                          <a:cs typeface="Arial Black"/>
                        </a:rPr>
                        <a:t>−</a:t>
                      </a:r>
                      <a:r>
                        <a:rPr sz="550" dirty="0">
                          <a:solidFill>
                            <a:srgbClr val="FF0000"/>
                          </a:solidFill>
                          <a:latin typeface="Century Gothic"/>
                          <a:cs typeface="Century Gothic"/>
                        </a:rPr>
                        <a:t>e</a:t>
                      </a:r>
                      <a:r>
                        <a:rPr sz="550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10,187.50</a:t>
                      </a:r>
                      <a:endParaRPr sz="550">
                        <a:latin typeface="Arial"/>
                        <a:cs typeface="Arial"/>
                      </a:endParaRPr>
                    </a:p>
                    <a:p>
                      <a:pPr marL="230504">
                        <a:lnSpc>
                          <a:spcPts val="605"/>
                        </a:lnSpc>
                        <a:spcBef>
                          <a:spcPts val="15"/>
                        </a:spcBef>
                      </a:pPr>
                      <a:r>
                        <a:rPr sz="550" spc="-5" dirty="0">
                          <a:latin typeface="Arial"/>
                          <a:cs typeface="Arial"/>
                        </a:rPr>
                        <a:t>0.9043</a:t>
                      </a:r>
                      <a:endParaRPr sz="5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6039">
                <a:tc>
                  <a:txBody>
                    <a:bodyPr/>
                    <a:lstStyle/>
                    <a:p>
                      <a:pPr marL="37465">
                        <a:lnSpc>
                          <a:spcPts val="575"/>
                        </a:lnSpc>
                      </a:pPr>
                      <a:r>
                        <a:rPr sz="550" spc="-5" dirty="0">
                          <a:latin typeface="Arial"/>
                          <a:cs typeface="Arial"/>
                        </a:rPr>
                        <a:t>Schedule </a:t>
                      </a:r>
                      <a:r>
                        <a:rPr sz="550" spc="-10" dirty="0">
                          <a:latin typeface="Arial"/>
                          <a:cs typeface="Arial"/>
                        </a:rPr>
                        <a:t>Variance </a:t>
                      </a:r>
                      <a:r>
                        <a:rPr sz="550" spc="-5" dirty="0">
                          <a:latin typeface="Arial"/>
                          <a:cs typeface="Arial"/>
                        </a:rPr>
                        <a:t>(SV)</a:t>
                      </a:r>
                      <a:endParaRPr sz="5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29845" algn="r">
                        <a:lnSpc>
                          <a:spcPts val="575"/>
                        </a:lnSpc>
                      </a:pPr>
                      <a:r>
                        <a:rPr sz="550" spc="10" dirty="0">
                          <a:latin typeface="Century Gothic"/>
                          <a:cs typeface="Century Gothic"/>
                        </a:rPr>
                        <a:t>e</a:t>
                      </a:r>
                      <a:r>
                        <a:rPr sz="550" dirty="0">
                          <a:latin typeface="Arial"/>
                          <a:cs typeface="Arial"/>
                        </a:rPr>
                        <a:t>2,020.83</a:t>
                      </a:r>
                      <a:endParaRPr sz="5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3231">
                <a:tc>
                  <a:txBody>
                    <a:bodyPr/>
                    <a:lstStyle/>
                    <a:p>
                      <a:pPr marL="37465">
                        <a:lnSpc>
                          <a:spcPts val="630"/>
                        </a:lnSpc>
                      </a:pPr>
                      <a:r>
                        <a:rPr sz="550" spc="-5" dirty="0">
                          <a:latin typeface="Arial"/>
                          <a:cs typeface="Arial"/>
                        </a:rPr>
                        <a:t>Schedule </a:t>
                      </a:r>
                      <a:r>
                        <a:rPr sz="550" spc="-10" dirty="0">
                          <a:latin typeface="Arial"/>
                          <a:cs typeface="Arial"/>
                        </a:rPr>
                        <a:t>Performance Index</a:t>
                      </a:r>
                      <a:r>
                        <a:rPr sz="550" spc="-5" dirty="0">
                          <a:latin typeface="Arial"/>
                          <a:cs typeface="Arial"/>
                        </a:rPr>
                        <a:t> (SPI)</a:t>
                      </a:r>
                      <a:endParaRPr sz="5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9845" algn="r">
                        <a:lnSpc>
                          <a:spcPts val="630"/>
                        </a:lnSpc>
                      </a:pPr>
                      <a:r>
                        <a:rPr sz="550" dirty="0">
                          <a:latin typeface="Arial"/>
                          <a:cs typeface="Arial"/>
                        </a:rPr>
                        <a:t>1.0214</a:t>
                      </a:r>
                      <a:endParaRPr sz="5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2" name="object 12"/>
          <p:cNvSpPr/>
          <p:nvPr/>
        </p:nvSpPr>
        <p:spPr>
          <a:xfrm>
            <a:off x="305650" y="1715135"/>
            <a:ext cx="3996690" cy="206375"/>
          </a:xfrm>
          <a:custGeom>
            <a:avLst/>
            <a:gdLst/>
            <a:ahLst/>
            <a:cxnLst/>
            <a:rect l="l" t="t" r="r" b="b"/>
            <a:pathLst>
              <a:path w="3996690" h="206375">
                <a:moveTo>
                  <a:pt x="0" y="206260"/>
                </a:moveTo>
                <a:lnTo>
                  <a:pt x="3996690" y="206260"/>
                </a:lnTo>
                <a:lnTo>
                  <a:pt x="3996690" y="0"/>
                </a:lnTo>
                <a:lnTo>
                  <a:pt x="0" y="0"/>
                </a:lnTo>
                <a:lnTo>
                  <a:pt x="0" y="206260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305650" y="1715135"/>
            <a:ext cx="3996690" cy="206375"/>
          </a:xfrm>
          <a:prstGeom prst="rect">
            <a:avLst/>
          </a:prstGeom>
          <a:solidFill>
            <a:srgbClr val="262685"/>
          </a:solidFill>
        </p:spPr>
        <p:txBody>
          <a:bodyPr vert="horz" wrap="square" lIns="0" tIns="15240" rIns="0" bIns="0" rtlCol="0">
            <a:spAutoFit/>
          </a:bodyPr>
          <a:lstStyle/>
          <a:p>
            <a:pPr marL="53975">
              <a:lnSpc>
                <a:spcPct val="100000"/>
              </a:lnSpc>
              <a:spcBef>
                <a:spcPts val="120"/>
              </a:spcBef>
            </a:pPr>
            <a:r>
              <a:rPr sz="1100" spc="-60" dirty="0">
                <a:solidFill>
                  <a:srgbClr val="FFFFFF"/>
                </a:solidFill>
                <a:latin typeface="Arial"/>
                <a:cs typeface="Arial"/>
              </a:rPr>
              <a:t>Two 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Methods 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1100" spc="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Calculation</a:t>
            </a:r>
            <a:endParaRPr sz="11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05650" y="1921395"/>
            <a:ext cx="3996690" cy="1372235"/>
          </a:xfrm>
          <a:custGeom>
            <a:avLst/>
            <a:gdLst/>
            <a:ahLst/>
            <a:cxnLst/>
            <a:rect l="l" t="t" r="r" b="b"/>
            <a:pathLst>
              <a:path w="3996690" h="1372235">
                <a:moveTo>
                  <a:pt x="0" y="1371714"/>
                </a:moveTo>
                <a:lnTo>
                  <a:pt x="3996690" y="1371714"/>
                </a:lnTo>
                <a:lnTo>
                  <a:pt x="3996690" y="0"/>
                </a:lnTo>
                <a:lnTo>
                  <a:pt x="0" y="0"/>
                </a:lnTo>
                <a:lnTo>
                  <a:pt x="0" y="1371714"/>
                </a:lnTo>
                <a:close/>
              </a:path>
            </a:pathLst>
          </a:custGeom>
          <a:solidFill>
            <a:srgbClr val="E9E9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1151775" y="2172548"/>
            <a:ext cx="2302510" cy="939360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63500">
              <a:lnSpc>
                <a:spcPct val="100000"/>
              </a:lnSpc>
              <a:spcBef>
                <a:spcPts val="265"/>
              </a:spcBef>
            </a:pPr>
            <a:r>
              <a:rPr sz="1650" i="1" spc="-7" baseline="-37878" dirty="0">
                <a:latin typeface="Arial"/>
                <a:cs typeface="Arial"/>
              </a:rPr>
              <a:t>ETC</a:t>
            </a:r>
            <a:r>
              <a:rPr sz="1200" i="1" spc="-7" baseline="-65972" dirty="0">
                <a:latin typeface="Arial"/>
                <a:cs typeface="Arial"/>
              </a:rPr>
              <a:t>CPI </a:t>
            </a:r>
            <a:r>
              <a:rPr sz="1650" spc="307" baseline="-37878" dirty="0">
                <a:latin typeface="Arial"/>
                <a:cs typeface="Arial"/>
              </a:rPr>
              <a:t>= </a:t>
            </a:r>
            <a:r>
              <a:rPr sz="1100" i="1" u="sng" spc="-2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BAC </a:t>
            </a:r>
            <a:r>
              <a:rPr sz="1100" u="sng" dirty="0">
                <a:uFill>
                  <a:solidFill>
                    <a:srgbClr val="000000"/>
                  </a:solidFill>
                </a:uFill>
                <a:latin typeface="Arial Black"/>
                <a:cs typeface="Arial Black"/>
              </a:rPr>
              <a:t>− </a:t>
            </a:r>
            <a:r>
              <a:rPr sz="1100" i="1" u="sng" spc="-1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EV</a:t>
            </a:r>
            <a:r>
              <a:rPr sz="1100" i="1" spc="-10" dirty="0">
                <a:latin typeface="Arial"/>
                <a:cs typeface="Arial"/>
              </a:rPr>
              <a:t> </a:t>
            </a:r>
            <a:r>
              <a:rPr sz="1650" spc="307" baseline="-37878" dirty="0">
                <a:latin typeface="Arial"/>
                <a:cs typeface="Arial"/>
              </a:rPr>
              <a:t>=</a:t>
            </a:r>
            <a:r>
              <a:rPr sz="1650" baseline="-37878" dirty="0">
                <a:latin typeface="Arial"/>
                <a:cs typeface="Arial"/>
              </a:rPr>
              <a:t> </a:t>
            </a:r>
            <a:r>
              <a:rPr sz="1100" i="1" u="sng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ETC</a:t>
            </a:r>
            <a:r>
              <a:rPr sz="1200" i="1" u="sng" spc="-7" baseline="-13888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BGT</a:t>
            </a:r>
            <a:endParaRPr sz="1200" baseline="-13888" dirty="0">
              <a:latin typeface="Arial"/>
              <a:cs typeface="Arial"/>
            </a:endParaRPr>
          </a:p>
          <a:p>
            <a:pPr marL="923290">
              <a:lnSpc>
                <a:spcPts val="1250"/>
              </a:lnSpc>
              <a:spcBef>
                <a:spcPts val="170"/>
              </a:spcBef>
              <a:tabLst>
                <a:tab pos="1711960" algn="l"/>
              </a:tabLst>
            </a:pPr>
            <a:r>
              <a:rPr sz="1100" i="1" spc="-5" dirty="0">
                <a:latin typeface="Arial"/>
                <a:cs typeface="Arial"/>
              </a:rPr>
              <a:t>CPI	CPI</a:t>
            </a:r>
            <a:endParaRPr sz="1100" dirty="0">
              <a:latin typeface="Arial"/>
              <a:cs typeface="Arial"/>
            </a:endParaRPr>
          </a:p>
          <a:p>
            <a:pPr marL="63500">
              <a:lnSpc>
                <a:spcPts val="1250"/>
              </a:lnSpc>
            </a:pPr>
            <a:r>
              <a:rPr sz="1650" i="1" spc="-7" baseline="-37878" dirty="0">
                <a:latin typeface="Arial"/>
                <a:cs typeface="Arial"/>
              </a:rPr>
              <a:t>ETC</a:t>
            </a:r>
            <a:r>
              <a:rPr sz="1200" i="1" spc="-7" baseline="-65972" dirty="0">
                <a:latin typeface="Arial"/>
                <a:cs typeface="Arial"/>
              </a:rPr>
              <a:t>CPI </a:t>
            </a:r>
            <a:r>
              <a:rPr sz="1650" spc="307" baseline="-37878" dirty="0">
                <a:latin typeface="Arial"/>
                <a:cs typeface="Arial"/>
              </a:rPr>
              <a:t>=</a:t>
            </a:r>
            <a:r>
              <a:rPr sz="1650" spc="-262" baseline="-37878" dirty="0">
                <a:latin typeface="Arial"/>
                <a:cs typeface="Arial"/>
              </a:rPr>
              <a:t> </a:t>
            </a:r>
            <a:r>
              <a:rPr lang="en-IE" sz="1100" spc="10" dirty="0" smtClean="0">
                <a:latin typeface="Century Gothic"/>
                <a:cs typeface="Arial Black"/>
              </a:rPr>
              <a:t>€ </a:t>
            </a:r>
            <a:r>
              <a:rPr sz="1100" u="sng" spc="10" dirty="0" smtClean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160</a:t>
            </a:r>
            <a:r>
              <a:rPr sz="1100" u="sng" spc="1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, </a:t>
            </a:r>
            <a:r>
              <a:rPr sz="1100" u="sng" spc="-1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000 </a:t>
            </a:r>
            <a:r>
              <a:rPr sz="1100" u="sng" dirty="0">
                <a:uFill>
                  <a:solidFill>
                    <a:srgbClr val="000000"/>
                  </a:solidFill>
                </a:uFill>
                <a:latin typeface="Arial Black"/>
                <a:cs typeface="Arial Black"/>
              </a:rPr>
              <a:t>− </a:t>
            </a:r>
            <a:r>
              <a:rPr lang="en-IE" sz="1100" spc="10" dirty="0" smtClean="0">
                <a:latin typeface="Century Gothic"/>
                <a:cs typeface="Arial Black"/>
              </a:rPr>
              <a:t>€</a:t>
            </a:r>
            <a:r>
              <a:rPr sz="1100" u="sng" spc="15" dirty="0" smtClean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96</a:t>
            </a:r>
            <a:r>
              <a:rPr sz="1100" u="sng" spc="1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, </a:t>
            </a:r>
            <a:r>
              <a:rPr sz="1100" u="sng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312</a:t>
            </a:r>
            <a:r>
              <a:rPr sz="1100" u="sng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.</a:t>
            </a:r>
            <a:r>
              <a:rPr sz="1100" u="sng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50</a:t>
            </a:r>
            <a:endParaRPr sz="1100" dirty="0">
              <a:latin typeface="Arial"/>
              <a:cs typeface="Arial"/>
            </a:endParaRPr>
          </a:p>
          <a:p>
            <a:pPr marL="1261745">
              <a:lnSpc>
                <a:spcPct val="100000"/>
              </a:lnSpc>
              <a:spcBef>
                <a:spcPts val="165"/>
              </a:spcBef>
            </a:pPr>
            <a:r>
              <a:rPr sz="1100" spc="-5" dirty="0">
                <a:latin typeface="Arial"/>
                <a:cs typeface="Arial"/>
              </a:rPr>
              <a:t>0</a:t>
            </a:r>
            <a:r>
              <a:rPr sz="1100" spc="-5" dirty="0">
                <a:latin typeface="Times New Roman"/>
                <a:cs typeface="Times New Roman"/>
              </a:rPr>
              <a:t>.</a:t>
            </a:r>
            <a:r>
              <a:rPr sz="1100" spc="-5" dirty="0">
                <a:latin typeface="Arial"/>
                <a:cs typeface="Arial"/>
              </a:rPr>
              <a:t>9043</a:t>
            </a:r>
            <a:endParaRPr sz="1100" dirty="0">
              <a:latin typeface="Arial"/>
              <a:cs typeface="Arial"/>
            </a:endParaRPr>
          </a:p>
          <a:p>
            <a:pPr marL="62865">
              <a:lnSpc>
                <a:spcPct val="100000"/>
              </a:lnSpc>
              <a:spcBef>
                <a:spcPts val="50"/>
              </a:spcBef>
            </a:pPr>
            <a:r>
              <a:rPr sz="1100" i="1" spc="-5" dirty="0">
                <a:latin typeface="Arial"/>
                <a:cs typeface="Arial"/>
              </a:rPr>
              <a:t>ETC</a:t>
            </a:r>
            <a:r>
              <a:rPr sz="1200" i="1" spc="-7" baseline="-13888" dirty="0">
                <a:latin typeface="Arial"/>
                <a:cs typeface="Arial"/>
              </a:rPr>
              <a:t>CPI </a:t>
            </a:r>
            <a:r>
              <a:rPr sz="1100" spc="204" dirty="0">
                <a:latin typeface="Arial"/>
                <a:cs typeface="Arial"/>
              </a:rPr>
              <a:t>= </a:t>
            </a:r>
            <a:r>
              <a:rPr lang="en-IE" sz="1100" spc="10" dirty="0" smtClean="0">
                <a:latin typeface="Century Gothic"/>
                <a:cs typeface="Arial Black"/>
              </a:rPr>
              <a:t>€</a:t>
            </a:r>
            <a:r>
              <a:rPr sz="1100" spc="15" dirty="0" smtClean="0">
                <a:latin typeface="Arial"/>
                <a:cs typeface="Arial"/>
              </a:rPr>
              <a:t>70</a:t>
            </a:r>
            <a:r>
              <a:rPr sz="1100" spc="15" dirty="0">
                <a:latin typeface="Times New Roman"/>
                <a:cs typeface="Times New Roman"/>
              </a:rPr>
              <a:t>,</a:t>
            </a:r>
            <a:r>
              <a:rPr sz="1100" spc="-160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Arial"/>
                <a:cs typeface="Arial"/>
              </a:rPr>
              <a:t>427</a:t>
            </a:r>
            <a:r>
              <a:rPr sz="1100" spc="-5" dirty="0">
                <a:latin typeface="Times New Roman"/>
                <a:cs typeface="Times New Roman"/>
              </a:rPr>
              <a:t>.</a:t>
            </a:r>
            <a:r>
              <a:rPr sz="1100" spc="-5" dirty="0">
                <a:latin typeface="Arial"/>
                <a:cs typeface="Arial"/>
              </a:rPr>
              <a:t>40</a:t>
            </a:r>
            <a:endParaRPr sz="1100" dirty="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194314" y="3344092"/>
            <a:ext cx="350520" cy="11938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z="600" spc="-5" dirty="0">
                <a:latin typeface="Arial"/>
                <a:cs typeface="Arial"/>
              </a:rPr>
              <a:t>121</a:t>
            </a:fld>
            <a:r>
              <a:rPr sz="600" spc="-95" dirty="0">
                <a:latin typeface="Arial"/>
                <a:cs typeface="Arial"/>
              </a:rPr>
              <a:t> </a:t>
            </a:r>
            <a:r>
              <a:rPr sz="600" spc="-5" dirty="0">
                <a:latin typeface="Arial"/>
                <a:cs typeface="Arial"/>
              </a:rPr>
              <a:t>/</a:t>
            </a:r>
            <a:r>
              <a:rPr sz="600" spc="-95" dirty="0">
                <a:latin typeface="Arial"/>
                <a:cs typeface="Arial"/>
              </a:rPr>
              <a:t> </a:t>
            </a:r>
            <a:r>
              <a:rPr sz="600" spc="-5" dirty="0">
                <a:latin typeface="Arial"/>
                <a:cs typeface="Arial"/>
              </a:rPr>
              <a:t>128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0"/>
            <a:ext cx="4608195" cy="14414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2286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18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143916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191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5839" y="144691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8366" y="216611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29463" y="288620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31990" y="360540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01587" y="101733"/>
            <a:ext cx="930910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6045" marR="5080" indent="-93980">
              <a:lnSpc>
                <a:spcPct val="157400"/>
              </a:lnSpc>
              <a:spcBef>
                <a:spcPts val="10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Project Cost Management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EVMS 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Worked</a:t>
            </a:r>
            <a:r>
              <a:rPr sz="600" spc="-40" dirty="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Example</a:t>
            </a:r>
            <a:endParaRPr sz="6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0" y="431761"/>
            <a:ext cx="4608195" cy="321945"/>
          </a:xfrm>
          <a:prstGeom prst="rect">
            <a:avLst/>
          </a:prstGeom>
          <a:solidFill>
            <a:srgbClr val="3333B2"/>
          </a:solidFill>
        </p:spPr>
        <p:txBody>
          <a:bodyPr vert="horz" wrap="square" lIns="0" tIns="6223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490"/>
              </a:spcBef>
            </a:pPr>
            <a:r>
              <a:rPr sz="1400" spc="15" dirty="0">
                <a:solidFill>
                  <a:srgbClr val="FFFFFF"/>
                </a:solidFill>
                <a:latin typeface="Arial"/>
                <a:cs typeface="Arial"/>
              </a:rPr>
              <a:t>Estimate </a:t>
            </a:r>
            <a:r>
              <a:rPr sz="1400" spc="10" dirty="0">
                <a:solidFill>
                  <a:srgbClr val="FFFFFF"/>
                </a:solidFill>
                <a:latin typeface="Arial"/>
                <a:cs typeface="Arial"/>
              </a:rPr>
              <a:t>at </a:t>
            </a:r>
            <a:r>
              <a:rPr sz="1400" spc="15" dirty="0">
                <a:solidFill>
                  <a:srgbClr val="FFFFFF"/>
                </a:solidFill>
                <a:latin typeface="Arial"/>
                <a:cs typeface="Arial"/>
              </a:rPr>
              <a:t>Completion </a:t>
            </a:r>
            <a:r>
              <a:rPr sz="1400" spc="5" dirty="0">
                <a:solidFill>
                  <a:srgbClr val="FFFFFF"/>
                </a:solidFill>
                <a:latin typeface="Arial"/>
                <a:cs typeface="Arial"/>
              </a:rPr>
              <a:t>(EAC) </a:t>
            </a:r>
            <a:r>
              <a:rPr sz="1400" spc="15" dirty="0">
                <a:solidFill>
                  <a:srgbClr val="FFFFFF"/>
                </a:solidFill>
                <a:latin typeface="Arial"/>
                <a:cs typeface="Arial"/>
              </a:rPr>
              <a:t>based on</a:t>
            </a:r>
            <a:r>
              <a:rPr sz="14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15" dirty="0">
                <a:solidFill>
                  <a:srgbClr val="FFFFFF"/>
                </a:solidFill>
                <a:latin typeface="Arial"/>
                <a:cs typeface="Arial"/>
              </a:rPr>
              <a:t>Budget</a:t>
            </a:r>
            <a:endParaRPr sz="1400">
              <a:latin typeface="Arial"/>
              <a:cs typeface="Arial"/>
            </a:endParaRPr>
          </a:p>
        </p:txBody>
      </p:sp>
      <p:graphicFrame>
        <p:nvGraphicFramePr>
          <p:cNvPr id="11" name="object 11"/>
          <p:cNvGraphicFramePr>
            <a:graphicFrameLocks noGrp="1"/>
          </p:cNvGraphicFramePr>
          <p:nvPr/>
        </p:nvGraphicFramePr>
        <p:xfrm>
          <a:off x="1482934" y="978084"/>
          <a:ext cx="1658619" cy="69082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77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06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1368">
                <a:tc>
                  <a:txBody>
                    <a:bodyPr/>
                    <a:lstStyle/>
                    <a:p>
                      <a:pPr marL="37465">
                        <a:lnSpc>
                          <a:spcPts val="540"/>
                        </a:lnSpc>
                      </a:pPr>
                      <a:r>
                        <a:rPr sz="550" spc="-5" dirty="0">
                          <a:latin typeface="Arial"/>
                          <a:cs typeface="Arial"/>
                        </a:rPr>
                        <a:t>Budget at Completion</a:t>
                      </a:r>
                      <a:r>
                        <a:rPr sz="55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50" spc="-10" dirty="0">
                          <a:latin typeface="Arial"/>
                          <a:cs typeface="Arial"/>
                        </a:rPr>
                        <a:t>(BAC)</a:t>
                      </a:r>
                      <a:endParaRPr sz="5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R="29845" algn="r">
                        <a:lnSpc>
                          <a:spcPts val="540"/>
                        </a:lnSpc>
                      </a:pPr>
                      <a:r>
                        <a:rPr sz="550" spc="10" dirty="0">
                          <a:latin typeface="Century Gothic"/>
                          <a:cs typeface="Century Gothic"/>
                        </a:rPr>
                        <a:t>e</a:t>
                      </a:r>
                      <a:r>
                        <a:rPr sz="550" dirty="0">
                          <a:latin typeface="Arial"/>
                          <a:cs typeface="Arial"/>
                        </a:rPr>
                        <a:t>160,000.00</a:t>
                      </a:r>
                      <a:endParaRPr sz="5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6039">
                <a:tc>
                  <a:txBody>
                    <a:bodyPr/>
                    <a:lstStyle/>
                    <a:p>
                      <a:pPr marL="37465">
                        <a:lnSpc>
                          <a:spcPts val="575"/>
                        </a:lnSpc>
                      </a:pPr>
                      <a:r>
                        <a:rPr sz="550" spc="-5" dirty="0">
                          <a:latin typeface="Arial"/>
                          <a:cs typeface="Arial"/>
                        </a:rPr>
                        <a:t>Actual Cost of Contract to date</a:t>
                      </a:r>
                      <a:r>
                        <a:rPr sz="5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50" spc="-10" dirty="0">
                          <a:latin typeface="Arial"/>
                          <a:cs typeface="Arial"/>
                        </a:rPr>
                        <a:t>(AC)</a:t>
                      </a:r>
                      <a:endParaRPr sz="5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29845" algn="r">
                        <a:lnSpc>
                          <a:spcPts val="575"/>
                        </a:lnSpc>
                      </a:pPr>
                      <a:r>
                        <a:rPr sz="550" spc="10" dirty="0">
                          <a:latin typeface="Century Gothic"/>
                          <a:cs typeface="Century Gothic"/>
                        </a:rPr>
                        <a:t>e</a:t>
                      </a:r>
                      <a:r>
                        <a:rPr sz="550" dirty="0">
                          <a:latin typeface="Arial"/>
                          <a:cs typeface="Arial"/>
                        </a:rPr>
                        <a:t>106,500.00</a:t>
                      </a:r>
                      <a:endParaRPr sz="5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6039">
                <a:tc>
                  <a:txBody>
                    <a:bodyPr/>
                    <a:lstStyle/>
                    <a:p>
                      <a:pPr marL="37465">
                        <a:lnSpc>
                          <a:spcPts val="575"/>
                        </a:lnSpc>
                      </a:pPr>
                      <a:r>
                        <a:rPr sz="550" spc="-5" dirty="0">
                          <a:latin typeface="Arial"/>
                          <a:cs typeface="Arial"/>
                        </a:rPr>
                        <a:t>Earned </a:t>
                      </a:r>
                      <a:r>
                        <a:rPr sz="550" spc="-15" dirty="0">
                          <a:latin typeface="Arial"/>
                          <a:cs typeface="Arial"/>
                        </a:rPr>
                        <a:t>Value </a:t>
                      </a:r>
                      <a:r>
                        <a:rPr sz="550" spc="-5" dirty="0">
                          <a:latin typeface="Arial"/>
                          <a:cs typeface="Arial"/>
                        </a:rPr>
                        <a:t>to date</a:t>
                      </a:r>
                      <a:r>
                        <a:rPr sz="5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50" spc="-5" dirty="0">
                          <a:latin typeface="Arial"/>
                          <a:cs typeface="Arial"/>
                        </a:rPr>
                        <a:t>(EV)</a:t>
                      </a:r>
                      <a:endParaRPr sz="5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29845" algn="r">
                        <a:lnSpc>
                          <a:spcPts val="575"/>
                        </a:lnSpc>
                      </a:pPr>
                      <a:r>
                        <a:rPr sz="550" spc="10" dirty="0">
                          <a:latin typeface="Century Gothic"/>
                          <a:cs typeface="Century Gothic"/>
                        </a:rPr>
                        <a:t>e</a:t>
                      </a:r>
                      <a:r>
                        <a:rPr sz="550" dirty="0">
                          <a:latin typeface="Arial"/>
                          <a:cs typeface="Arial"/>
                        </a:rPr>
                        <a:t>96,312.50</a:t>
                      </a:r>
                      <a:endParaRPr sz="5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6036">
                <a:tc>
                  <a:txBody>
                    <a:bodyPr/>
                    <a:lstStyle/>
                    <a:p>
                      <a:pPr marL="37465">
                        <a:lnSpc>
                          <a:spcPts val="575"/>
                        </a:lnSpc>
                      </a:pPr>
                      <a:r>
                        <a:rPr sz="550" spc="-5" dirty="0">
                          <a:latin typeface="Arial"/>
                          <a:cs typeface="Arial"/>
                        </a:rPr>
                        <a:t>Planned </a:t>
                      </a:r>
                      <a:r>
                        <a:rPr sz="550" spc="-15" dirty="0">
                          <a:latin typeface="Arial"/>
                          <a:cs typeface="Arial"/>
                        </a:rPr>
                        <a:t>Vale </a:t>
                      </a:r>
                      <a:r>
                        <a:rPr sz="550" spc="-5" dirty="0">
                          <a:latin typeface="Arial"/>
                          <a:cs typeface="Arial"/>
                        </a:rPr>
                        <a:t>to date (PV)</a:t>
                      </a:r>
                      <a:endParaRPr sz="5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29845" algn="r">
                        <a:lnSpc>
                          <a:spcPts val="575"/>
                        </a:lnSpc>
                      </a:pPr>
                      <a:r>
                        <a:rPr sz="550" spc="10" dirty="0">
                          <a:latin typeface="Century Gothic"/>
                          <a:cs typeface="Century Gothic"/>
                        </a:rPr>
                        <a:t>e</a:t>
                      </a:r>
                      <a:r>
                        <a:rPr sz="550" dirty="0">
                          <a:latin typeface="Arial"/>
                          <a:cs typeface="Arial"/>
                        </a:rPr>
                        <a:t>94,291.67</a:t>
                      </a:r>
                      <a:endParaRPr sz="5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2072">
                <a:tc>
                  <a:txBody>
                    <a:bodyPr/>
                    <a:lstStyle/>
                    <a:p>
                      <a:pPr marL="37465">
                        <a:lnSpc>
                          <a:spcPts val="630"/>
                        </a:lnSpc>
                      </a:pPr>
                      <a:r>
                        <a:rPr sz="550" spc="-5" dirty="0">
                          <a:latin typeface="Arial"/>
                          <a:cs typeface="Arial"/>
                        </a:rPr>
                        <a:t>Cost </a:t>
                      </a:r>
                      <a:r>
                        <a:rPr sz="550" spc="-10" dirty="0">
                          <a:latin typeface="Arial"/>
                          <a:cs typeface="Arial"/>
                        </a:rPr>
                        <a:t>Variance </a:t>
                      </a:r>
                      <a:r>
                        <a:rPr sz="550" spc="-5" dirty="0">
                          <a:latin typeface="Arial"/>
                          <a:cs typeface="Arial"/>
                        </a:rPr>
                        <a:t>(CV)</a:t>
                      </a:r>
                      <a:endParaRPr sz="550">
                        <a:latin typeface="Arial"/>
                        <a:cs typeface="Arial"/>
                      </a:endParaRPr>
                    </a:p>
                    <a:p>
                      <a:pPr marL="37465">
                        <a:lnSpc>
                          <a:spcPts val="605"/>
                        </a:lnSpc>
                        <a:spcBef>
                          <a:spcPts val="15"/>
                        </a:spcBef>
                      </a:pPr>
                      <a:r>
                        <a:rPr sz="550" spc="-5" dirty="0">
                          <a:latin typeface="Arial"/>
                          <a:cs typeface="Arial"/>
                        </a:rPr>
                        <a:t>Cost </a:t>
                      </a:r>
                      <a:r>
                        <a:rPr sz="550" spc="-10" dirty="0">
                          <a:latin typeface="Arial"/>
                          <a:cs typeface="Arial"/>
                        </a:rPr>
                        <a:t>Performance Index</a:t>
                      </a:r>
                      <a:r>
                        <a:rPr sz="550" spc="-5" dirty="0">
                          <a:latin typeface="Arial"/>
                          <a:cs typeface="Arial"/>
                        </a:rPr>
                        <a:t> (CPI)</a:t>
                      </a:r>
                      <a:endParaRPr sz="5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37465">
                        <a:lnSpc>
                          <a:spcPts val="630"/>
                        </a:lnSpc>
                      </a:pPr>
                      <a:r>
                        <a:rPr sz="550" dirty="0">
                          <a:solidFill>
                            <a:srgbClr val="FF0000"/>
                          </a:solidFill>
                          <a:latin typeface="Arial Black"/>
                          <a:cs typeface="Arial Black"/>
                        </a:rPr>
                        <a:t>−</a:t>
                      </a:r>
                      <a:r>
                        <a:rPr sz="550" dirty="0">
                          <a:solidFill>
                            <a:srgbClr val="FF0000"/>
                          </a:solidFill>
                          <a:latin typeface="Century Gothic"/>
                          <a:cs typeface="Century Gothic"/>
                        </a:rPr>
                        <a:t>e</a:t>
                      </a:r>
                      <a:r>
                        <a:rPr sz="550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10,187.50</a:t>
                      </a:r>
                      <a:endParaRPr sz="550">
                        <a:latin typeface="Arial"/>
                        <a:cs typeface="Arial"/>
                      </a:endParaRPr>
                    </a:p>
                    <a:p>
                      <a:pPr marL="230504">
                        <a:lnSpc>
                          <a:spcPts val="605"/>
                        </a:lnSpc>
                        <a:spcBef>
                          <a:spcPts val="15"/>
                        </a:spcBef>
                      </a:pPr>
                      <a:r>
                        <a:rPr sz="550" spc="-5" dirty="0">
                          <a:latin typeface="Arial"/>
                          <a:cs typeface="Arial"/>
                        </a:rPr>
                        <a:t>0.9043</a:t>
                      </a:r>
                      <a:endParaRPr sz="5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6036">
                <a:tc>
                  <a:txBody>
                    <a:bodyPr/>
                    <a:lstStyle/>
                    <a:p>
                      <a:pPr marL="37465">
                        <a:lnSpc>
                          <a:spcPts val="575"/>
                        </a:lnSpc>
                      </a:pPr>
                      <a:r>
                        <a:rPr sz="550" spc="-5" dirty="0">
                          <a:latin typeface="Arial"/>
                          <a:cs typeface="Arial"/>
                        </a:rPr>
                        <a:t>Schedule </a:t>
                      </a:r>
                      <a:r>
                        <a:rPr sz="550" spc="-10" dirty="0">
                          <a:latin typeface="Arial"/>
                          <a:cs typeface="Arial"/>
                        </a:rPr>
                        <a:t>Variance </a:t>
                      </a:r>
                      <a:r>
                        <a:rPr sz="550" spc="-5" dirty="0">
                          <a:latin typeface="Arial"/>
                          <a:cs typeface="Arial"/>
                        </a:rPr>
                        <a:t>(SV)</a:t>
                      </a:r>
                      <a:endParaRPr sz="5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29845" algn="r">
                        <a:lnSpc>
                          <a:spcPts val="575"/>
                        </a:lnSpc>
                      </a:pPr>
                      <a:r>
                        <a:rPr sz="550" spc="10" dirty="0">
                          <a:latin typeface="Century Gothic"/>
                          <a:cs typeface="Century Gothic"/>
                        </a:rPr>
                        <a:t>e</a:t>
                      </a:r>
                      <a:r>
                        <a:rPr sz="550" dirty="0">
                          <a:latin typeface="Arial"/>
                          <a:cs typeface="Arial"/>
                        </a:rPr>
                        <a:t>2,020.83</a:t>
                      </a:r>
                      <a:endParaRPr sz="5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3231">
                <a:tc>
                  <a:txBody>
                    <a:bodyPr/>
                    <a:lstStyle/>
                    <a:p>
                      <a:pPr marL="37465">
                        <a:lnSpc>
                          <a:spcPts val="630"/>
                        </a:lnSpc>
                      </a:pPr>
                      <a:r>
                        <a:rPr sz="550" spc="-5" dirty="0">
                          <a:latin typeface="Arial"/>
                          <a:cs typeface="Arial"/>
                        </a:rPr>
                        <a:t>Schedule </a:t>
                      </a:r>
                      <a:r>
                        <a:rPr sz="550" spc="-10" dirty="0">
                          <a:latin typeface="Arial"/>
                          <a:cs typeface="Arial"/>
                        </a:rPr>
                        <a:t>Performance Index</a:t>
                      </a:r>
                      <a:r>
                        <a:rPr sz="550" spc="-5" dirty="0">
                          <a:latin typeface="Arial"/>
                          <a:cs typeface="Arial"/>
                        </a:rPr>
                        <a:t> (SPI)</a:t>
                      </a:r>
                      <a:endParaRPr sz="5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9845" algn="r">
                        <a:lnSpc>
                          <a:spcPts val="630"/>
                        </a:lnSpc>
                      </a:pPr>
                      <a:r>
                        <a:rPr sz="550" dirty="0">
                          <a:latin typeface="Arial"/>
                          <a:cs typeface="Arial"/>
                        </a:rPr>
                        <a:t>1.0214</a:t>
                      </a:r>
                      <a:endParaRPr sz="5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2" name="object 12"/>
          <p:cNvSpPr/>
          <p:nvPr/>
        </p:nvSpPr>
        <p:spPr>
          <a:xfrm>
            <a:off x="305650" y="1873872"/>
            <a:ext cx="3996690" cy="206375"/>
          </a:xfrm>
          <a:custGeom>
            <a:avLst/>
            <a:gdLst/>
            <a:ahLst/>
            <a:cxnLst/>
            <a:rect l="l" t="t" r="r" b="b"/>
            <a:pathLst>
              <a:path w="3996690" h="206375">
                <a:moveTo>
                  <a:pt x="0" y="206273"/>
                </a:moveTo>
                <a:lnTo>
                  <a:pt x="3996690" y="206273"/>
                </a:lnTo>
                <a:lnTo>
                  <a:pt x="3996690" y="0"/>
                </a:lnTo>
                <a:lnTo>
                  <a:pt x="0" y="0"/>
                </a:lnTo>
                <a:lnTo>
                  <a:pt x="0" y="206273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347294" y="1878049"/>
            <a:ext cx="1717039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60" dirty="0">
                <a:solidFill>
                  <a:srgbClr val="FFFFFF"/>
                </a:solidFill>
                <a:latin typeface="Arial"/>
                <a:cs typeface="Arial"/>
              </a:rPr>
              <a:t>Two 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Methods 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11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Calculation</a:t>
            </a:r>
            <a:endParaRPr sz="11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05650" y="2080145"/>
            <a:ext cx="3996690" cy="1109980"/>
          </a:xfrm>
          <a:custGeom>
            <a:avLst/>
            <a:gdLst/>
            <a:ahLst/>
            <a:cxnLst/>
            <a:rect l="l" t="t" r="r" b="b"/>
            <a:pathLst>
              <a:path w="3996690" h="1109980">
                <a:moveTo>
                  <a:pt x="0" y="1109573"/>
                </a:moveTo>
                <a:lnTo>
                  <a:pt x="3996690" y="1109573"/>
                </a:lnTo>
                <a:lnTo>
                  <a:pt x="3996690" y="0"/>
                </a:lnTo>
                <a:lnTo>
                  <a:pt x="0" y="0"/>
                </a:lnTo>
                <a:lnTo>
                  <a:pt x="0" y="1109573"/>
                </a:lnTo>
                <a:close/>
              </a:path>
            </a:pathLst>
          </a:custGeom>
          <a:solidFill>
            <a:srgbClr val="E9E9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819073" y="2329482"/>
            <a:ext cx="2959100" cy="64761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800" marR="43180">
              <a:lnSpc>
                <a:spcPct val="125299"/>
              </a:lnSpc>
              <a:spcBef>
                <a:spcPts val="100"/>
              </a:spcBef>
            </a:pPr>
            <a:r>
              <a:rPr sz="1100" i="1" spc="-15" dirty="0">
                <a:latin typeface="Arial"/>
                <a:cs typeface="Arial"/>
              </a:rPr>
              <a:t>EAC</a:t>
            </a:r>
            <a:r>
              <a:rPr sz="1200" i="1" spc="-22" baseline="-13888" dirty="0">
                <a:latin typeface="Arial"/>
                <a:cs typeface="Arial"/>
              </a:rPr>
              <a:t>BGT</a:t>
            </a:r>
            <a:r>
              <a:rPr sz="1200" i="1" spc="-7" baseline="-13888" dirty="0">
                <a:latin typeface="Arial"/>
                <a:cs typeface="Arial"/>
              </a:rPr>
              <a:t> </a:t>
            </a:r>
            <a:r>
              <a:rPr sz="1100" spc="204" dirty="0">
                <a:latin typeface="Arial"/>
                <a:cs typeface="Arial"/>
              </a:rPr>
              <a:t>=</a:t>
            </a:r>
            <a:r>
              <a:rPr sz="1100" spc="-1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(</a:t>
            </a:r>
            <a:r>
              <a:rPr sz="1100" i="1" dirty="0">
                <a:latin typeface="Arial"/>
                <a:cs typeface="Arial"/>
              </a:rPr>
              <a:t>BAC</a:t>
            </a:r>
            <a:r>
              <a:rPr sz="1100" i="1" spc="20" dirty="0">
                <a:latin typeface="Arial"/>
                <a:cs typeface="Arial"/>
              </a:rPr>
              <a:t> </a:t>
            </a:r>
            <a:r>
              <a:rPr sz="1100" dirty="0">
                <a:latin typeface="Arial Black"/>
                <a:cs typeface="Arial Black"/>
              </a:rPr>
              <a:t>−</a:t>
            </a:r>
            <a:r>
              <a:rPr sz="1100" spc="-125" dirty="0">
                <a:latin typeface="Arial Black"/>
                <a:cs typeface="Arial Black"/>
              </a:rPr>
              <a:t> </a:t>
            </a:r>
            <a:r>
              <a:rPr sz="1100" i="1" spc="-10" dirty="0">
                <a:latin typeface="Arial"/>
                <a:cs typeface="Arial"/>
              </a:rPr>
              <a:t>EV</a:t>
            </a:r>
            <a:r>
              <a:rPr sz="1100" i="1" spc="-204" dirty="0">
                <a:latin typeface="Arial"/>
                <a:cs typeface="Arial"/>
              </a:rPr>
              <a:t> </a:t>
            </a:r>
            <a:r>
              <a:rPr sz="1100" spc="55" dirty="0">
                <a:latin typeface="Arial"/>
                <a:cs typeface="Arial"/>
              </a:rPr>
              <a:t>)</a:t>
            </a:r>
            <a:r>
              <a:rPr sz="1100" spc="-65" dirty="0">
                <a:latin typeface="Arial"/>
                <a:cs typeface="Arial"/>
              </a:rPr>
              <a:t> </a:t>
            </a:r>
            <a:r>
              <a:rPr sz="1100" spc="204" dirty="0">
                <a:latin typeface="Arial"/>
                <a:cs typeface="Arial"/>
              </a:rPr>
              <a:t>+</a:t>
            </a:r>
            <a:r>
              <a:rPr sz="1100" spc="-70" dirty="0">
                <a:latin typeface="Arial"/>
                <a:cs typeface="Arial"/>
              </a:rPr>
              <a:t> </a:t>
            </a:r>
            <a:r>
              <a:rPr sz="1100" i="1" spc="-25" dirty="0">
                <a:latin typeface="Arial"/>
                <a:cs typeface="Arial"/>
              </a:rPr>
              <a:t>AC</a:t>
            </a:r>
            <a:r>
              <a:rPr sz="1100" i="1" spc="80" dirty="0">
                <a:latin typeface="Arial"/>
                <a:cs typeface="Arial"/>
              </a:rPr>
              <a:t> </a:t>
            </a:r>
            <a:r>
              <a:rPr sz="1100" spc="204" dirty="0">
                <a:latin typeface="Arial"/>
                <a:cs typeface="Arial"/>
              </a:rPr>
              <a:t>=</a:t>
            </a:r>
            <a:r>
              <a:rPr sz="1100" spc="-10" dirty="0">
                <a:latin typeface="Arial"/>
                <a:cs typeface="Arial"/>
              </a:rPr>
              <a:t> </a:t>
            </a:r>
            <a:r>
              <a:rPr sz="1100" i="1" spc="-5" dirty="0">
                <a:latin typeface="Arial"/>
                <a:cs typeface="Arial"/>
              </a:rPr>
              <a:t>ETC</a:t>
            </a:r>
            <a:r>
              <a:rPr sz="1200" i="1" spc="-7" baseline="-13888" dirty="0">
                <a:latin typeface="Arial"/>
                <a:cs typeface="Arial"/>
              </a:rPr>
              <a:t>BGT</a:t>
            </a:r>
            <a:r>
              <a:rPr sz="1200" i="1" spc="217" baseline="-13888" dirty="0">
                <a:latin typeface="Arial"/>
                <a:cs typeface="Arial"/>
              </a:rPr>
              <a:t> </a:t>
            </a:r>
            <a:r>
              <a:rPr sz="1100" spc="204" dirty="0">
                <a:latin typeface="Arial"/>
                <a:cs typeface="Arial"/>
              </a:rPr>
              <a:t>+</a:t>
            </a:r>
            <a:r>
              <a:rPr sz="1100" spc="-65" dirty="0">
                <a:latin typeface="Arial"/>
                <a:cs typeface="Arial"/>
              </a:rPr>
              <a:t> </a:t>
            </a:r>
            <a:r>
              <a:rPr sz="1100" i="1" spc="-25" dirty="0">
                <a:latin typeface="Arial"/>
                <a:cs typeface="Arial"/>
              </a:rPr>
              <a:t>AC  </a:t>
            </a:r>
            <a:r>
              <a:rPr sz="1100" i="1" spc="-15" dirty="0">
                <a:latin typeface="Arial"/>
                <a:cs typeface="Arial"/>
              </a:rPr>
              <a:t>EAC</a:t>
            </a:r>
            <a:r>
              <a:rPr sz="1200" i="1" spc="-22" baseline="-13888" dirty="0">
                <a:latin typeface="Arial"/>
                <a:cs typeface="Arial"/>
              </a:rPr>
              <a:t>BGT </a:t>
            </a:r>
            <a:r>
              <a:rPr sz="1100" spc="204" dirty="0">
                <a:latin typeface="Arial"/>
                <a:cs typeface="Arial"/>
              </a:rPr>
              <a:t>= </a:t>
            </a:r>
            <a:r>
              <a:rPr lang="en-IE" sz="1100" spc="10" dirty="0" smtClean="0">
                <a:latin typeface="Century Gothic"/>
                <a:cs typeface="Arial Black"/>
              </a:rPr>
              <a:t>€</a:t>
            </a:r>
            <a:r>
              <a:rPr sz="1100" spc="15" dirty="0" smtClean="0">
                <a:latin typeface="Arial"/>
                <a:cs typeface="Arial"/>
              </a:rPr>
              <a:t>63</a:t>
            </a:r>
            <a:r>
              <a:rPr sz="1100" spc="15" dirty="0">
                <a:latin typeface="Times New Roman"/>
                <a:cs typeface="Times New Roman"/>
              </a:rPr>
              <a:t>, </a:t>
            </a:r>
            <a:r>
              <a:rPr sz="1100" spc="-5" dirty="0">
                <a:latin typeface="Arial"/>
                <a:cs typeface="Arial"/>
              </a:rPr>
              <a:t>687</a:t>
            </a:r>
            <a:r>
              <a:rPr sz="1100" spc="-5" dirty="0">
                <a:latin typeface="Times New Roman"/>
                <a:cs typeface="Times New Roman"/>
              </a:rPr>
              <a:t>.</a:t>
            </a:r>
            <a:r>
              <a:rPr sz="1100" spc="-5" dirty="0">
                <a:latin typeface="Arial"/>
                <a:cs typeface="Arial"/>
              </a:rPr>
              <a:t>50 </a:t>
            </a:r>
            <a:r>
              <a:rPr sz="1100" spc="204" dirty="0">
                <a:latin typeface="Arial"/>
                <a:cs typeface="Arial"/>
              </a:rPr>
              <a:t>+ </a:t>
            </a:r>
            <a:r>
              <a:rPr lang="en-IE" sz="1100" spc="10" dirty="0" smtClean="0">
                <a:latin typeface="Century Gothic"/>
                <a:cs typeface="Arial Black"/>
              </a:rPr>
              <a:t>€</a:t>
            </a:r>
            <a:r>
              <a:rPr sz="1100" spc="10" dirty="0" smtClean="0">
                <a:latin typeface="Arial"/>
                <a:cs typeface="Arial"/>
              </a:rPr>
              <a:t>106</a:t>
            </a:r>
            <a:r>
              <a:rPr sz="1100" spc="10" dirty="0">
                <a:latin typeface="Times New Roman"/>
                <a:cs typeface="Times New Roman"/>
              </a:rPr>
              <a:t>, </a:t>
            </a:r>
            <a:r>
              <a:rPr sz="1100" spc="-5" dirty="0">
                <a:latin typeface="Arial"/>
                <a:cs typeface="Arial"/>
              </a:rPr>
              <a:t>500</a:t>
            </a:r>
            <a:r>
              <a:rPr sz="1100" spc="-5" dirty="0">
                <a:latin typeface="Times New Roman"/>
                <a:cs typeface="Times New Roman"/>
              </a:rPr>
              <a:t>.</a:t>
            </a:r>
            <a:r>
              <a:rPr sz="1100" spc="-5" dirty="0">
                <a:latin typeface="Arial"/>
                <a:cs typeface="Arial"/>
              </a:rPr>
              <a:t>00  </a:t>
            </a:r>
            <a:r>
              <a:rPr sz="1100" i="1" spc="-15" dirty="0">
                <a:latin typeface="Arial"/>
                <a:cs typeface="Arial"/>
              </a:rPr>
              <a:t>EAC</a:t>
            </a:r>
            <a:r>
              <a:rPr sz="1200" i="1" spc="-22" baseline="-13888" dirty="0">
                <a:latin typeface="Arial"/>
                <a:cs typeface="Arial"/>
              </a:rPr>
              <a:t>BGT </a:t>
            </a:r>
            <a:r>
              <a:rPr sz="1100" spc="204" dirty="0">
                <a:latin typeface="Arial"/>
                <a:cs typeface="Arial"/>
              </a:rPr>
              <a:t>=</a:t>
            </a:r>
            <a:r>
              <a:rPr sz="1100" spc="-100" dirty="0">
                <a:latin typeface="Arial"/>
                <a:cs typeface="Arial"/>
              </a:rPr>
              <a:t> </a:t>
            </a:r>
            <a:r>
              <a:rPr lang="en-IE" sz="1100" spc="10" dirty="0" smtClean="0">
                <a:latin typeface="Century Gothic"/>
                <a:cs typeface="Arial Black"/>
              </a:rPr>
              <a:t>€</a:t>
            </a:r>
            <a:r>
              <a:rPr sz="1100" spc="10" dirty="0" smtClean="0">
                <a:latin typeface="Arial"/>
                <a:cs typeface="Arial"/>
              </a:rPr>
              <a:t>170</a:t>
            </a:r>
            <a:r>
              <a:rPr sz="1100" spc="10" dirty="0">
                <a:latin typeface="Times New Roman"/>
                <a:cs typeface="Times New Roman"/>
              </a:rPr>
              <a:t>, </a:t>
            </a:r>
            <a:r>
              <a:rPr sz="1100" spc="-5" dirty="0">
                <a:latin typeface="Arial"/>
                <a:cs typeface="Arial"/>
              </a:rPr>
              <a:t>187</a:t>
            </a:r>
            <a:r>
              <a:rPr sz="1100" spc="-5" dirty="0">
                <a:latin typeface="Times New Roman"/>
                <a:cs typeface="Times New Roman"/>
              </a:rPr>
              <a:t>.</a:t>
            </a:r>
            <a:r>
              <a:rPr sz="1100" spc="-5" dirty="0">
                <a:latin typeface="Arial"/>
                <a:cs typeface="Arial"/>
              </a:rPr>
              <a:t>50</a:t>
            </a:r>
            <a:endParaRPr sz="1100" dirty="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194314" y="3344092"/>
            <a:ext cx="350520" cy="11938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z="600" spc="-5" dirty="0">
                <a:latin typeface="Arial"/>
                <a:cs typeface="Arial"/>
              </a:rPr>
              <a:t>122</a:t>
            </a:fld>
            <a:r>
              <a:rPr sz="600" spc="-95" dirty="0">
                <a:latin typeface="Arial"/>
                <a:cs typeface="Arial"/>
              </a:rPr>
              <a:t> </a:t>
            </a:r>
            <a:r>
              <a:rPr sz="600" spc="-5" dirty="0">
                <a:latin typeface="Arial"/>
                <a:cs typeface="Arial"/>
              </a:rPr>
              <a:t>/</a:t>
            </a:r>
            <a:r>
              <a:rPr sz="600" spc="-95" dirty="0">
                <a:latin typeface="Arial"/>
                <a:cs typeface="Arial"/>
              </a:rPr>
              <a:t> </a:t>
            </a:r>
            <a:r>
              <a:rPr sz="600" spc="-5" dirty="0">
                <a:latin typeface="Arial"/>
                <a:cs typeface="Arial"/>
              </a:rPr>
              <a:t>128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0"/>
            <a:ext cx="4608195" cy="14414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2286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18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143916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191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5839" y="144691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8366" y="216611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29463" y="288620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31990" y="360540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01587" y="101733"/>
            <a:ext cx="930910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6045" marR="5080" indent="-93980">
              <a:lnSpc>
                <a:spcPct val="157400"/>
              </a:lnSpc>
              <a:spcBef>
                <a:spcPts val="10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Project Cost Management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EVMS 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Worked</a:t>
            </a:r>
            <a:r>
              <a:rPr sz="600" spc="-40" dirty="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Example</a:t>
            </a:r>
            <a:endParaRPr sz="6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194314" y="3344092"/>
            <a:ext cx="350520" cy="11938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z="600" spc="-5" dirty="0">
                <a:latin typeface="Arial"/>
                <a:cs typeface="Arial"/>
              </a:rPr>
              <a:t>123</a:t>
            </a:fld>
            <a:r>
              <a:rPr sz="600" spc="-95" dirty="0">
                <a:latin typeface="Arial"/>
                <a:cs typeface="Arial"/>
              </a:rPr>
              <a:t> </a:t>
            </a:r>
            <a:r>
              <a:rPr sz="600" spc="-5" dirty="0">
                <a:latin typeface="Arial"/>
                <a:cs typeface="Arial"/>
              </a:rPr>
              <a:t>/</a:t>
            </a:r>
            <a:r>
              <a:rPr sz="600" spc="-95" dirty="0">
                <a:latin typeface="Arial"/>
                <a:cs typeface="Arial"/>
              </a:rPr>
              <a:t> </a:t>
            </a:r>
            <a:r>
              <a:rPr sz="600" spc="-5" dirty="0">
                <a:latin typeface="Arial"/>
                <a:cs typeface="Arial"/>
              </a:rPr>
              <a:t>128</a:t>
            </a:r>
            <a:endParaRPr sz="6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0" y="431761"/>
            <a:ext cx="4608195" cy="321945"/>
          </a:xfrm>
          <a:prstGeom prst="rect">
            <a:avLst/>
          </a:prstGeom>
          <a:solidFill>
            <a:srgbClr val="3333B2"/>
          </a:solidFill>
        </p:spPr>
        <p:txBody>
          <a:bodyPr vert="horz" wrap="square" lIns="0" tIns="6223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490"/>
              </a:spcBef>
            </a:pPr>
            <a:r>
              <a:rPr sz="1400" spc="15" dirty="0">
                <a:solidFill>
                  <a:srgbClr val="FFFFFF"/>
                </a:solidFill>
                <a:latin typeface="Arial"/>
                <a:cs typeface="Arial"/>
              </a:rPr>
              <a:t>Estimate </a:t>
            </a:r>
            <a:r>
              <a:rPr sz="1400" spc="10" dirty="0">
                <a:solidFill>
                  <a:srgbClr val="FFFFFF"/>
                </a:solidFill>
                <a:latin typeface="Arial"/>
                <a:cs typeface="Arial"/>
              </a:rPr>
              <a:t>at </a:t>
            </a:r>
            <a:r>
              <a:rPr sz="1400" spc="15" dirty="0">
                <a:solidFill>
                  <a:srgbClr val="FFFFFF"/>
                </a:solidFill>
                <a:latin typeface="Arial"/>
                <a:cs typeface="Arial"/>
              </a:rPr>
              <a:t>Completion </a:t>
            </a:r>
            <a:r>
              <a:rPr sz="1400" spc="5" dirty="0">
                <a:solidFill>
                  <a:srgbClr val="FFFFFF"/>
                </a:solidFill>
                <a:latin typeface="Arial"/>
                <a:cs typeface="Arial"/>
              </a:rPr>
              <a:t>(EAC) </a:t>
            </a:r>
            <a:r>
              <a:rPr sz="1400" spc="15" dirty="0">
                <a:solidFill>
                  <a:srgbClr val="FFFFFF"/>
                </a:solidFill>
                <a:latin typeface="Arial"/>
                <a:cs typeface="Arial"/>
              </a:rPr>
              <a:t>based on</a:t>
            </a:r>
            <a:r>
              <a:rPr sz="14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15" dirty="0">
                <a:solidFill>
                  <a:srgbClr val="FFFFFF"/>
                </a:solidFill>
                <a:latin typeface="Arial"/>
                <a:cs typeface="Arial"/>
              </a:rPr>
              <a:t>CPI</a:t>
            </a:r>
            <a:endParaRPr sz="1400">
              <a:latin typeface="Arial"/>
              <a:cs typeface="Arial"/>
            </a:endParaRPr>
          </a:p>
        </p:txBody>
      </p:sp>
      <p:graphicFrame>
        <p:nvGraphicFramePr>
          <p:cNvPr id="11" name="object 11"/>
          <p:cNvGraphicFramePr>
            <a:graphicFrameLocks noGrp="1"/>
          </p:cNvGraphicFramePr>
          <p:nvPr/>
        </p:nvGraphicFramePr>
        <p:xfrm>
          <a:off x="1482934" y="924750"/>
          <a:ext cx="1658619" cy="69082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77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06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1374">
                <a:tc>
                  <a:txBody>
                    <a:bodyPr/>
                    <a:lstStyle/>
                    <a:p>
                      <a:pPr marL="37465">
                        <a:lnSpc>
                          <a:spcPts val="540"/>
                        </a:lnSpc>
                      </a:pPr>
                      <a:r>
                        <a:rPr sz="550" spc="-5" dirty="0">
                          <a:latin typeface="Arial"/>
                          <a:cs typeface="Arial"/>
                        </a:rPr>
                        <a:t>Budget at Completion</a:t>
                      </a:r>
                      <a:r>
                        <a:rPr sz="55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50" spc="-10" dirty="0">
                          <a:latin typeface="Arial"/>
                          <a:cs typeface="Arial"/>
                        </a:rPr>
                        <a:t>(BAC)</a:t>
                      </a:r>
                      <a:endParaRPr sz="5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R="29845" algn="r">
                        <a:lnSpc>
                          <a:spcPts val="540"/>
                        </a:lnSpc>
                      </a:pPr>
                      <a:r>
                        <a:rPr sz="550" spc="10" dirty="0">
                          <a:latin typeface="Century Gothic"/>
                          <a:cs typeface="Century Gothic"/>
                        </a:rPr>
                        <a:t>e</a:t>
                      </a:r>
                      <a:r>
                        <a:rPr sz="550" dirty="0">
                          <a:latin typeface="Arial"/>
                          <a:cs typeface="Arial"/>
                        </a:rPr>
                        <a:t>160,000.00</a:t>
                      </a:r>
                      <a:endParaRPr sz="5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6036">
                <a:tc>
                  <a:txBody>
                    <a:bodyPr/>
                    <a:lstStyle/>
                    <a:p>
                      <a:pPr marL="37465">
                        <a:lnSpc>
                          <a:spcPts val="575"/>
                        </a:lnSpc>
                      </a:pPr>
                      <a:r>
                        <a:rPr sz="550" spc="-5" dirty="0">
                          <a:latin typeface="Arial"/>
                          <a:cs typeface="Arial"/>
                        </a:rPr>
                        <a:t>Actual Cost of Contract to date</a:t>
                      </a:r>
                      <a:r>
                        <a:rPr sz="5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50" spc="-10" dirty="0">
                          <a:latin typeface="Arial"/>
                          <a:cs typeface="Arial"/>
                        </a:rPr>
                        <a:t>(AC)</a:t>
                      </a:r>
                      <a:endParaRPr sz="5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29845" algn="r">
                        <a:lnSpc>
                          <a:spcPts val="575"/>
                        </a:lnSpc>
                      </a:pPr>
                      <a:r>
                        <a:rPr sz="550" spc="10" dirty="0">
                          <a:latin typeface="Century Gothic"/>
                          <a:cs typeface="Century Gothic"/>
                        </a:rPr>
                        <a:t>e</a:t>
                      </a:r>
                      <a:r>
                        <a:rPr sz="550" dirty="0">
                          <a:latin typeface="Arial"/>
                          <a:cs typeface="Arial"/>
                        </a:rPr>
                        <a:t>106,500.00</a:t>
                      </a:r>
                      <a:endParaRPr sz="5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6039">
                <a:tc>
                  <a:txBody>
                    <a:bodyPr/>
                    <a:lstStyle/>
                    <a:p>
                      <a:pPr marL="37465">
                        <a:lnSpc>
                          <a:spcPts val="575"/>
                        </a:lnSpc>
                      </a:pPr>
                      <a:r>
                        <a:rPr sz="550" spc="-5" dirty="0">
                          <a:latin typeface="Arial"/>
                          <a:cs typeface="Arial"/>
                        </a:rPr>
                        <a:t>Earned </a:t>
                      </a:r>
                      <a:r>
                        <a:rPr sz="550" spc="-15" dirty="0">
                          <a:latin typeface="Arial"/>
                          <a:cs typeface="Arial"/>
                        </a:rPr>
                        <a:t>Value </a:t>
                      </a:r>
                      <a:r>
                        <a:rPr sz="550" spc="-5" dirty="0">
                          <a:latin typeface="Arial"/>
                          <a:cs typeface="Arial"/>
                        </a:rPr>
                        <a:t>to date</a:t>
                      </a:r>
                      <a:r>
                        <a:rPr sz="5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50" spc="-5" dirty="0">
                          <a:latin typeface="Arial"/>
                          <a:cs typeface="Arial"/>
                        </a:rPr>
                        <a:t>(EV)</a:t>
                      </a:r>
                      <a:endParaRPr sz="5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29845" algn="r">
                        <a:lnSpc>
                          <a:spcPts val="575"/>
                        </a:lnSpc>
                      </a:pPr>
                      <a:r>
                        <a:rPr sz="550" spc="10" dirty="0">
                          <a:latin typeface="Century Gothic"/>
                          <a:cs typeface="Century Gothic"/>
                        </a:rPr>
                        <a:t>e</a:t>
                      </a:r>
                      <a:r>
                        <a:rPr sz="550" dirty="0">
                          <a:latin typeface="Arial"/>
                          <a:cs typeface="Arial"/>
                        </a:rPr>
                        <a:t>96,312.50</a:t>
                      </a:r>
                      <a:endParaRPr sz="5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6039">
                <a:tc>
                  <a:txBody>
                    <a:bodyPr/>
                    <a:lstStyle/>
                    <a:p>
                      <a:pPr marL="37465">
                        <a:lnSpc>
                          <a:spcPts val="575"/>
                        </a:lnSpc>
                      </a:pPr>
                      <a:r>
                        <a:rPr sz="550" spc="-5" dirty="0">
                          <a:latin typeface="Arial"/>
                          <a:cs typeface="Arial"/>
                        </a:rPr>
                        <a:t>Planned </a:t>
                      </a:r>
                      <a:r>
                        <a:rPr sz="550" spc="-15" dirty="0">
                          <a:latin typeface="Arial"/>
                          <a:cs typeface="Arial"/>
                        </a:rPr>
                        <a:t>Vale </a:t>
                      </a:r>
                      <a:r>
                        <a:rPr sz="550" spc="-5" dirty="0">
                          <a:latin typeface="Arial"/>
                          <a:cs typeface="Arial"/>
                        </a:rPr>
                        <a:t>to date (PV)</a:t>
                      </a:r>
                      <a:endParaRPr sz="5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29845" algn="r">
                        <a:lnSpc>
                          <a:spcPts val="575"/>
                        </a:lnSpc>
                      </a:pPr>
                      <a:r>
                        <a:rPr sz="550" spc="10" dirty="0">
                          <a:latin typeface="Century Gothic"/>
                          <a:cs typeface="Century Gothic"/>
                        </a:rPr>
                        <a:t>e</a:t>
                      </a:r>
                      <a:r>
                        <a:rPr sz="550" dirty="0">
                          <a:latin typeface="Arial"/>
                          <a:cs typeface="Arial"/>
                        </a:rPr>
                        <a:t>94,291.67</a:t>
                      </a:r>
                      <a:endParaRPr sz="5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2072">
                <a:tc>
                  <a:txBody>
                    <a:bodyPr/>
                    <a:lstStyle/>
                    <a:p>
                      <a:pPr marL="37465">
                        <a:lnSpc>
                          <a:spcPts val="630"/>
                        </a:lnSpc>
                      </a:pPr>
                      <a:r>
                        <a:rPr sz="550" spc="-5" dirty="0">
                          <a:latin typeface="Arial"/>
                          <a:cs typeface="Arial"/>
                        </a:rPr>
                        <a:t>Cost </a:t>
                      </a:r>
                      <a:r>
                        <a:rPr sz="550" spc="-10" dirty="0">
                          <a:latin typeface="Arial"/>
                          <a:cs typeface="Arial"/>
                        </a:rPr>
                        <a:t>Variance </a:t>
                      </a:r>
                      <a:r>
                        <a:rPr sz="550" spc="-5" dirty="0">
                          <a:latin typeface="Arial"/>
                          <a:cs typeface="Arial"/>
                        </a:rPr>
                        <a:t>(CV)</a:t>
                      </a:r>
                      <a:endParaRPr sz="550">
                        <a:latin typeface="Arial"/>
                        <a:cs typeface="Arial"/>
                      </a:endParaRPr>
                    </a:p>
                    <a:p>
                      <a:pPr marL="37465">
                        <a:lnSpc>
                          <a:spcPts val="605"/>
                        </a:lnSpc>
                        <a:spcBef>
                          <a:spcPts val="15"/>
                        </a:spcBef>
                      </a:pPr>
                      <a:r>
                        <a:rPr sz="550" spc="-5" dirty="0">
                          <a:latin typeface="Arial"/>
                          <a:cs typeface="Arial"/>
                        </a:rPr>
                        <a:t>Cost </a:t>
                      </a:r>
                      <a:r>
                        <a:rPr sz="550" spc="-10" dirty="0">
                          <a:latin typeface="Arial"/>
                          <a:cs typeface="Arial"/>
                        </a:rPr>
                        <a:t>Performance Index</a:t>
                      </a:r>
                      <a:r>
                        <a:rPr sz="550" spc="-5" dirty="0">
                          <a:latin typeface="Arial"/>
                          <a:cs typeface="Arial"/>
                        </a:rPr>
                        <a:t> (CPI)</a:t>
                      </a:r>
                      <a:endParaRPr sz="5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37465">
                        <a:lnSpc>
                          <a:spcPts val="630"/>
                        </a:lnSpc>
                      </a:pPr>
                      <a:r>
                        <a:rPr sz="550" dirty="0">
                          <a:solidFill>
                            <a:srgbClr val="FF0000"/>
                          </a:solidFill>
                          <a:latin typeface="Arial Black"/>
                          <a:cs typeface="Arial Black"/>
                        </a:rPr>
                        <a:t>−</a:t>
                      </a:r>
                      <a:r>
                        <a:rPr sz="550" dirty="0">
                          <a:solidFill>
                            <a:srgbClr val="FF0000"/>
                          </a:solidFill>
                          <a:latin typeface="Century Gothic"/>
                          <a:cs typeface="Century Gothic"/>
                        </a:rPr>
                        <a:t>e</a:t>
                      </a:r>
                      <a:r>
                        <a:rPr sz="550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10,187.50</a:t>
                      </a:r>
                      <a:endParaRPr sz="550">
                        <a:latin typeface="Arial"/>
                        <a:cs typeface="Arial"/>
                      </a:endParaRPr>
                    </a:p>
                    <a:p>
                      <a:pPr marL="230504">
                        <a:lnSpc>
                          <a:spcPts val="605"/>
                        </a:lnSpc>
                        <a:spcBef>
                          <a:spcPts val="15"/>
                        </a:spcBef>
                      </a:pPr>
                      <a:r>
                        <a:rPr sz="550" spc="-5" dirty="0">
                          <a:latin typeface="Arial"/>
                          <a:cs typeface="Arial"/>
                        </a:rPr>
                        <a:t>0.9043</a:t>
                      </a:r>
                      <a:endParaRPr sz="5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6036">
                <a:tc>
                  <a:txBody>
                    <a:bodyPr/>
                    <a:lstStyle/>
                    <a:p>
                      <a:pPr marL="37465">
                        <a:lnSpc>
                          <a:spcPts val="575"/>
                        </a:lnSpc>
                      </a:pPr>
                      <a:r>
                        <a:rPr sz="550" spc="-5" dirty="0">
                          <a:latin typeface="Arial"/>
                          <a:cs typeface="Arial"/>
                        </a:rPr>
                        <a:t>Schedule </a:t>
                      </a:r>
                      <a:r>
                        <a:rPr sz="550" spc="-10" dirty="0">
                          <a:latin typeface="Arial"/>
                          <a:cs typeface="Arial"/>
                        </a:rPr>
                        <a:t>Variance </a:t>
                      </a:r>
                      <a:r>
                        <a:rPr sz="550" spc="-5" dirty="0">
                          <a:latin typeface="Arial"/>
                          <a:cs typeface="Arial"/>
                        </a:rPr>
                        <a:t>(SV)</a:t>
                      </a:r>
                      <a:endParaRPr sz="5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29845" algn="r">
                        <a:lnSpc>
                          <a:spcPts val="575"/>
                        </a:lnSpc>
                      </a:pPr>
                      <a:r>
                        <a:rPr sz="550" spc="10" dirty="0">
                          <a:latin typeface="Century Gothic"/>
                          <a:cs typeface="Century Gothic"/>
                        </a:rPr>
                        <a:t>e</a:t>
                      </a:r>
                      <a:r>
                        <a:rPr sz="550" dirty="0">
                          <a:latin typeface="Arial"/>
                          <a:cs typeface="Arial"/>
                        </a:rPr>
                        <a:t>2,020.83</a:t>
                      </a:r>
                      <a:endParaRPr sz="5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3231">
                <a:tc>
                  <a:txBody>
                    <a:bodyPr/>
                    <a:lstStyle/>
                    <a:p>
                      <a:pPr marL="37465">
                        <a:lnSpc>
                          <a:spcPts val="630"/>
                        </a:lnSpc>
                      </a:pPr>
                      <a:r>
                        <a:rPr sz="550" spc="-5" dirty="0">
                          <a:latin typeface="Arial"/>
                          <a:cs typeface="Arial"/>
                        </a:rPr>
                        <a:t>Schedule </a:t>
                      </a:r>
                      <a:r>
                        <a:rPr sz="550" spc="-10" dirty="0">
                          <a:latin typeface="Arial"/>
                          <a:cs typeface="Arial"/>
                        </a:rPr>
                        <a:t>Performance Index</a:t>
                      </a:r>
                      <a:r>
                        <a:rPr sz="550" spc="-5" dirty="0">
                          <a:latin typeface="Arial"/>
                          <a:cs typeface="Arial"/>
                        </a:rPr>
                        <a:t> (SPI)</a:t>
                      </a:r>
                      <a:endParaRPr sz="5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9845" algn="r">
                        <a:lnSpc>
                          <a:spcPts val="630"/>
                        </a:lnSpc>
                      </a:pPr>
                      <a:r>
                        <a:rPr sz="550" dirty="0">
                          <a:latin typeface="Arial"/>
                          <a:cs typeface="Arial"/>
                        </a:rPr>
                        <a:t>1.0214</a:t>
                      </a:r>
                      <a:endParaRPr sz="5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2" name="object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5231567"/>
              </p:ext>
            </p:extLst>
          </p:nvPr>
        </p:nvGraphicFramePr>
        <p:xfrm>
          <a:off x="305650" y="1820545"/>
          <a:ext cx="3996690" cy="145666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9966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06286">
                <a:tc>
                  <a:txBody>
                    <a:bodyPr/>
                    <a:lstStyle/>
                    <a:p>
                      <a:pPr marL="53975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sz="1100" spc="-6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Two </a:t>
                      </a:r>
                      <a:r>
                        <a:rPr sz="1100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Methods </a:t>
                      </a:r>
                      <a:r>
                        <a:rPr sz="1100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of</a:t>
                      </a:r>
                      <a:r>
                        <a:rPr sz="1100" spc="5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Calculation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15240" marB="0">
                    <a:solidFill>
                      <a:srgbClr val="2626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717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2550">
                        <a:latin typeface="Times New Roman"/>
                        <a:cs typeface="Times New Roman"/>
                      </a:endParaRPr>
                    </a:p>
                    <a:p>
                      <a:pPr marR="3175" algn="ctr">
                        <a:lnSpc>
                          <a:spcPts val="1065"/>
                        </a:lnSpc>
                      </a:pPr>
                      <a:r>
                        <a:rPr sz="1100" i="1" spc="-15" dirty="0">
                          <a:latin typeface="Arial"/>
                          <a:cs typeface="Arial"/>
                        </a:rPr>
                        <a:t>EAC</a:t>
                      </a:r>
                      <a:r>
                        <a:rPr sz="1200" i="1" spc="-22" baseline="-13888" dirty="0">
                          <a:latin typeface="Arial"/>
                          <a:cs typeface="Arial"/>
                        </a:rPr>
                        <a:t>CPI </a:t>
                      </a:r>
                      <a:r>
                        <a:rPr sz="1100" spc="204" dirty="0">
                          <a:latin typeface="Arial"/>
                          <a:cs typeface="Arial"/>
                        </a:rPr>
                        <a:t>= </a:t>
                      </a:r>
                      <a:r>
                        <a:rPr sz="1650" i="1" u="sng" spc="-30" baseline="37878" dirty="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cs typeface="Arial"/>
                        </a:rPr>
                        <a:t>BAC </a:t>
                      </a:r>
                      <a:r>
                        <a:rPr sz="1650" u="sng" baseline="37878" dirty="0">
                          <a:uFill>
                            <a:solidFill>
                              <a:srgbClr val="000000"/>
                            </a:solidFill>
                          </a:uFill>
                          <a:latin typeface="Arial Black"/>
                          <a:cs typeface="Arial Black"/>
                        </a:rPr>
                        <a:t>− </a:t>
                      </a:r>
                      <a:r>
                        <a:rPr sz="1650" i="1" u="sng" spc="-15" baseline="37878" dirty="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cs typeface="Arial"/>
                        </a:rPr>
                        <a:t>EV</a:t>
                      </a:r>
                      <a:r>
                        <a:rPr sz="1650" i="1" spc="-15" baseline="37878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204" dirty="0">
                          <a:latin typeface="Arial"/>
                          <a:cs typeface="Arial"/>
                        </a:rPr>
                        <a:t>+ </a:t>
                      </a:r>
                      <a:r>
                        <a:rPr sz="1100" i="1" spc="-25" dirty="0">
                          <a:latin typeface="Arial"/>
                          <a:cs typeface="Arial"/>
                        </a:rPr>
                        <a:t>AC </a:t>
                      </a:r>
                      <a:r>
                        <a:rPr sz="1100" spc="204" dirty="0">
                          <a:latin typeface="Arial"/>
                          <a:cs typeface="Arial"/>
                        </a:rPr>
                        <a:t>= </a:t>
                      </a:r>
                      <a:r>
                        <a:rPr sz="1100" i="1" spc="-5" dirty="0">
                          <a:latin typeface="Arial"/>
                          <a:cs typeface="Arial"/>
                        </a:rPr>
                        <a:t>ETC</a:t>
                      </a:r>
                      <a:r>
                        <a:rPr sz="1200" i="1" spc="-7" baseline="-13888" dirty="0">
                          <a:latin typeface="Arial"/>
                          <a:cs typeface="Arial"/>
                        </a:rPr>
                        <a:t>CPI </a:t>
                      </a:r>
                      <a:r>
                        <a:rPr sz="1100" spc="204" dirty="0">
                          <a:latin typeface="Arial"/>
                          <a:cs typeface="Arial"/>
                        </a:rPr>
                        <a:t>+</a:t>
                      </a:r>
                      <a:r>
                        <a:rPr sz="1100" spc="-19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i="1" spc="-25" dirty="0">
                          <a:latin typeface="Arial"/>
                          <a:cs typeface="Arial"/>
                        </a:rPr>
                        <a:t>AC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6350" marB="0">
                    <a:solidFill>
                      <a:srgbClr val="E9E9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7308">
                <a:tc>
                  <a:txBody>
                    <a:bodyPr/>
                    <a:lstStyle/>
                    <a:p>
                      <a:pPr marR="730250" algn="ctr">
                        <a:lnSpc>
                          <a:spcPts val="900"/>
                        </a:lnSpc>
                      </a:pPr>
                      <a:r>
                        <a:rPr sz="1100" i="1" spc="-5" dirty="0">
                          <a:latin typeface="Arial"/>
                          <a:cs typeface="Arial"/>
                        </a:rPr>
                        <a:t>CPI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E9E9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9125">
                <a:tc>
                  <a:txBody>
                    <a:bodyPr/>
                    <a:lstStyle/>
                    <a:p>
                      <a:pPr marL="649605">
                        <a:lnSpc>
                          <a:spcPts val="1270"/>
                        </a:lnSpc>
                      </a:pPr>
                      <a:r>
                        <a:rPr sz="1100" i="1" spc="-15" dirty="0">
                          <a:latin typeface="Arial"/>
                          <a:cs typeface="Arial"/>
                        </a:rPr>
                        <a:t>EAC</a:t>
                      </a:r>
                      <a:r>
                        <a:rPr sz="1200" i="1" spc="-22" baseline="-13888" dirty="0">
                          <a:latin typeface="Arial"/>
                          <a:cs typeface="Arial"/>
                        </a:rPr>
                        <a:t>CPI</a:t>
                      </a:r>
                      <a:r>
                        <a:rPr sz="1200" i="1" spc="217" baseline="-13888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204" dirty="0">
                          <a:latin typeface="Arial"/>
                          <a:cs typeface="Arial"/>
                        </a:rPr>
                        <a:t>=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lang="en-IE" sz="1100" spc="10" dirty="0" smtClean="0">
                          <a:latin typeface="Century Gothic"/>
                          <a:cs typeface="Arial Black"/>
                        </a:rPr>
                        <a:t>€</a:t>
                      </a:r>
                      <a:r>
                        <a:rPr sz="1100" spc="15" dirty="0" smtClean="0">
                          <a:latin typeface="Arial"/>
                          <a:cs typeface="Arial"/>
                        </a:rPr>
                        <a:t>70</a:t>
                      </a:r>
                      <a:r>
                        <a:rPr sz="1100" spc="15" dirty="0">
                          <a:latin typeface="Times New Roman"/>
                          <a:cs typeface="Times New Roman"/>
                        </a:rPr>
                        <a:t>,</a:t>
                      </a:r>
                      <a:r>
                        <a:rPr sz="1100" spc="-9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427</a:t>
                      </a:r>
                      <a:r>
                        <a:rPr sz="1100" spc="-5" dirty="0">
                          <a:latin typeface="Times New Roman"/>
                          <a:cs typeface="Times New Roman"/>
                        </a:rPr>
                        <a:t>.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40</a:t>
                      </a:r>
                      <a:r>
                        <a:rPr sz="1100" spc="-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204" dirty="0">
                          <a:latin typeface="Arial"/>
                          <a:cs typeface="Arial"/>
                        </a:rPr>
                        <a:t>+</a:t>
                      </a:r>
                      <a:r>
                        <a:rPr sz="1100" spc="-70" dirty="0">
                          <a:latin typeface="Arial"/>
                          <a:cs typeface="Arial"/>
                        </a:rPr>
                        <a:t> </a:t>
                      </a:r>
                      <a:r>
                        <a:rPr lang="en-IE" sz="1100" spc="10" dirty="0" smtClean="0">
                          <a:latin typeface="Century Gothic"/>
                          <a:cs typeface="Arial Black"/>
                        </a:rPr>
                        <a:t>€</a:t>
                      </a:r>
                      <a:r>
                        <a:rPr sz="1100" spc="10" dirty="0" smtClean="0">
                          <a:latin typeface="Arial"/>
                          <a:cs typeface="Arial"/>
                        </a:rPr>
                        <a:t>106</a:t>
                      </a:r>
                      <a:r>
                        <a:rPr sz="1100" spc="10" dirty="0">
                          <a:latin typeface="Times New Roman"/>
                          <a:cs typeface="Times New Roman"/>
                        </a:rPr>
                        <a:t>,</a:t>
                      </a:r>
                      <a:r>
                        <a:rPr sz="1100" spc="-9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500</a:t>
                      </a:r>
                      <a:r>
                        <a:rPr sz="1100" spc="-5" dirty="0">
                          <a:latin typeface="Times New Roman"/>
                          <a:cs typeface="Times New Roman"/>
                        </a:rPr>
                        <a:t>.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00</a:t>
                      </a:r>
                      <a:endParaRPr sz="11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E9E9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9279">
                <a:tc>
                  <a:txBody>
                    <a:bodyPr/>
                    <a:lstStyle/>
                    <a:p>
                      <a:pPr marL="649605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1100" i="1" spc="-15" dirty="0">
                          <a:latin typeface="Arial"/>
                          <a:cs typeface="Arial"/>
                        </a:rPr>
                        <a:t>EAC</a:t>
                      </a:r>
                      <a:r>
                        <a:rPr sz="1200" i="1" spc="-22" baseline="-13888" dirty="0">
                          <a:latin typeface="Arial"/>
                          <a:cs typeface="Arial"/>
                        </a:rPr>
                        <a:t>CPI </a:t>
                      </a:r>
                      <a:r>
                        <a:rPr sz="1100" spc="204" dirty="0">
                          <a:latin typeface="Arial"/>
                          <a:cs typeface="Arial"/>
                        </a:rPr>
                        <a:t>= </a:t>
                      </a:r>
                      <a:r>
                        <a:rPr lang="en-IE" sz="1100" spc="10" dirty="0" smtClean="0">
                          <a:latin typeface="Century Gothic"/>
                          <a:cs typeface="Arial Black"/>
                        </a:rPr>
                        <a:t>€</a:t>
                      </a:r>
                      <a:r>
                        <a:rPr sz="1100" spc="10" dirty="0" smtClean="0">
                          <a:latin typeface="Arial"/>
                          <a:cs typeface="Arial"/>
                        </a:rPr>
                        <a:t>176</a:t>
                      </a:r>
                      <a:r>
                        <a:rPr sz="1100" spc="10" dirty="0">
                          <a:latin typeface="Times New Roman"/>
                          <a:cs typeface="Times New Roman"/>
                        </a:rPr>
                        <a:t>,</a:t>
                      </a:r>
                      <a:r>
                        <a:rPr sz="1100" spc="-14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927</a:t>
                      </a:r>
                      <a:r>
                        <a:rPr sz="1100" spc="-5" dirty="0">
                          <a:latin typeface="Times New Roman"/>
                          <a:cs typeface="Times New Roman"/>
                        </a:rPr>
                        <a:t>.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40</a:t>
                      </a:r>
                      <a:endParaRPr sz="1100" dirty="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solidFill>
                      <a:srgbClr val="E9E9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0"/>
            <a:ext cx="4608195" cy="14414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2286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18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143916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191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5839" y="144691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8366" y="216611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29463" y="288620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31990" y="360540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01587" y="101733"/>
            <a:ext cx="930910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6045" marR="5080" indent="-93980">
              <a:lnSpc>
                <a:spcPct val="157400"/>
              </a:lnSpc>
              <a:spcBef>
                <a:spcPts val="10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Project Cost Management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EVMS 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Worked</a:t>
            </a:r>
            <a:r>
              <a:rPr sz="600" spc="-40" dirty="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Example</a:t>
            </a:r>
            <a:endParaRPr sz="6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0" y="431761"/>
            <a:ext cx="4608195" cy="321945"/>
          </a:xfrm>
          <a:prstGeom prst="rect">
            <a:avLst/>
          </a:prstGeom>
          <a:solidFill>
            <a:srgbClr val="3333B2"/>
          </a:solidFill>
        </p:spPr>
        <p:txBody>
          <a:bodyPr vert="horz" wrap="square" lIns="0" tIns="6223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490"/>
              </a:spcBef>
            </a:pPr>
            <a:r>
              <a:rPr sz="1400" spc="10" dirty="0">
                <a:solidFill>
                  <a:srgbClr val="FFFFFF"/>
                </a:solidFill>
                <a:latin typeface="Arial"/>
                <a:cs typeface="Arial"/>
              </a:rPr>
              <a:t>Percentage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15" dirty="0">
                <a:solidFill>
                  <a:srgbClr val="FFFFFF"/>
                </a:solidFill>
                <a:latin typeface="Arial"/>
                <a:cs typeface="Arial"/>
              </a:rPr>
              <a:t>Completion</a:t>
            </a:r>
            <a:endParaRPr sz="1400">
              <a:latin typeface="Arial"/>
              <a:cs typeface="Arial"/>
            </a:endParaRPr>
          </a:p>
        </p:txBody>
      </p:sp>
      <p:graphicFrame>
        <p:nvGraphicFramePr>
          <p:cNvPr id="11" name="object 11"/>
          <p:cNvGraphicFramePr>
            <a:graphicFrameLocks noGrp="1"/>
          </p:cNvGraphicFramePr>
          <p:nvPr/>
        </p:nvGraphicFramePr>
        <p:xfrm>
          <a:off x="1482934" y="922534"/>
          <a:ext cx="1658619" cy="69082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77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06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1371">
                <a:tc>
                  <a:txBody>
                    <a:bodyPr/>
                    <a:lstStyle/>
                    <a:p>
                      <a:pPr marL="37465">
                        <a:lnSpc>
                          <a:spcPts val="540"/>
                        </a:lnSpc>
                      </a:pPr>
                      <a:r>
                        <a:rPr sz="550" spc="-5" dirty="0">
                          <a:latin typeface="Arial"/>
                          <a:cs typeface="Arial"/>
                        </a:rPr>
                        <a:t>Budget at Completion</a:t>
                      </a:r>
                      <a:r>
                        <a:rPr sz="55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50" spc="-10" dirty="0">
                          <a:latin typeface="Arial"/>
                          <a:cs typeface="Arial"/>
                        </a:rPr>
                        <a:t>(BAC)</a:t>
                      </a:r>
                      <a:endParaRPr sz="5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R="29845" algn="r">
                        <a:lnSpc>
                          <a:spcPts val="540"/>
                        </a:lnSpc>
                      </a:pPr>
                      <a:r>
                        <a:rPr sz="550" spc="10" dirty="0">
                          <a:latin typeface="Century Gothic"/>
                          <a:cs typeface="Century Gothic"/>
                        </a:rPr>
                        <a:t>e</a:t>
                      </a:r>
                      <a:r>
                        <a:rPr sz="550" dirty="0">
                          <a:latin typeface="Arial"/>
                          <a:cs typeface="Arial"/>
                        </a:rPr>
                        <a:t>160,000.00</a:t>
                      </a:r>
                      <a:endParaRPr sz="5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6039">
                <a:tc>
                  <a:txBody>
                    <a:bodyPr/>
                    <a:lstStyle/>
                    <a:p>
                      <a:pPr marL="37465">
                        <a:lnSpc>
                          <a:spcPts val="575"/>
                        </a:lnSpc>
                      </a:pPr>
                      <a:r>
                        <a:rPr sz="550" spc="-5" dirty="0">
                          <a:latin typeface="Arial"/>
                          <a:cs typeface="Arial"/>
                        </a:rPr>
                        <a:t>Actual Cost of Contract to date</a:t>
                      </a:r>
                      <a:r>
                        <a:rPr sz="5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50" spc="-10" dirty="0">
                          <a:latin typeface="Arial"/>
                          <a:cs typeface="Arial"/>
                        </a:rPr>
                        <a:t>(AC)</a:t>
                      </a:r>
                      <a:endParaRPr sz="5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29845" algn="r">
                        <a:lnSpc>
                          <a:spcPts val="575"/>
                        </a:lnSpc>
                      </a:pPr>
                      <a:r>
                        <a:rPr sz="550" spc="10" dirty="0">
                          <a:latin typeface="Century Gothic"/>
                          <a:cs typeface="Century Gothic"/>
                        </a:rPr>
                        <a:t>e</a:t>
                      </a:r>
                      <a:r>
                        <a:rPr sz="550" dirty="0">
                          <a:latin typeface="Arial"/>
                          <a:cs typeface="Arial"/>
                        </a:rPr>
                        <a:t>106,500.00</a:t>
                      </a:r>
                      <a:endParaRPr sz="5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6036">
                <a:tc>
                  <a:txBody>
                    <a:bodyPr/>
                    <a:lstStyle/>
                    <a:p>
                      <a:pPr marL="37465">
                        <a:lnSpc>
                          <a:spcPts val="575"/>
                        </a:lnSpc>
                      </a:pPr>
                      <a:r>
                        <a:rPr sz="550" spc="-5" dirty="0">
                          <a:latin typeface="Arial"/>
                          <a:cs typeface="Arial"/>
                        </a:rPr>
                        <a:t>Earned </a:t>
                      </a:r>
                      <a:r>
                        <a:rPr sz="550" spc="-15" dirty="0">
                          <a:latin typeface="Arial"/>
                          <a:cs typeface="Arial"/>
                        </a:rPr>
                        <a:t>Value </a:t>
                      </a:r>
                      <a:r>
                        <a:rPr sz="550" spc="-5" dirty="0">
                          <a:latin typeface="Arial"/>
                          <a:cs typeface="Arial"/>
                        </a:rPr>
                        <a:t>to date</a:t>
                      </a:r>
                      <a:r>
                        <a:rPr sz="5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50" spc="-5" dirty="0">
                          <a:latin typeface="Arial"/>
                          <a:cs typeface="Arial"/>
                        </a:rPr>
                        <a:t>(EV)</a:t>
                      </a:r>
                      <a:endParaRPr sz="5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29845" algn="r">
                        <a:lnSpc>
                          <a:spcPts val="575"/>
                        </a:lnSpc>
                      </a:pPr>
                      <a:r>
                        <a:rPr sz="550" spc="10" dirty="0">
                          <a:latin typeface="Century Gothic"/>
                          <a:cs typeface="Century Gothic"/>
                        </a:rPr>
                        <a:t>e</a:t>
                      </a:r>
                      <a:r>
                        <a:rPr sz="550" dirty="0">
                          <a:latin typeface="Arial"/>
                          <a:cs typeface="Arial"/>
                        </a:rPr>
                        <a:t>96,312.50</a:t>
                      </a:r>
                      <a:endParaRPr sz="5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6036">
                <a:tc>
                  <a:txBody>
                    <a:bodyPr/>
                    <a:lstStyle/>
                    <a:p>
                      <a:pPr marL="37465">
                        <a:lnSpc>
                          <a:spcPts val="575"/>
                        </a:lnSpc>
                      </a:pPr>
                      <a:r>
                        <a:rPr sz="550" spc="-5" dirty="0">
                          <a:latin typeface="Arial"/>
                          <a:cs typeface="Arial"/>
                        </a:rPr>
                        <a:t>Planned </a:t>
                      </a:r>
                      <a:r>
                        <a:rPr sz="550" spc="-15" dirty="0">
                          <a:latin typeface="Arial"/>
                          <a:cs typeface="Arial"/>
                        </a:rPr>
                        <a:t>Vale </a:t>
                      </a:r>
                      <a:r>
                        <a:rPr sz="550" spc="-5" dirty="0">
                          <a:latin typeface="Arial"/>
                          <a:cs typeface="Arial"/>
                        </a:rPr>
                        <a:t>to date (PV)</a:t>
                      </a:r>
                      <a:endParaRPr sz="5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29845" algn="r">
                        <a:lnSpc>
                          <a:spcPts val="575"/>
                        </a:lnSpc>
                      </a:pPr>
                      <a:r>
                        <a:rPr sz="550" spc="10" dirty="0">
                          <a:latin typeface="Century Gothic"/>
                          <a:cs typeface="Century Gothic"/>
                        </a:rPr>
                        <a:t>e</a:t>
                      </a:r>
                      <a:r>
                        <a:rPr sz="550" dirty="0">
                          <a:latin typeface="Arial"/>
                          <a:cs typeface="Arial"/>
                        </a:rPr>
                        <a:t>94,291.67</a:t>
                      </a:r>
                      <a:endParaRPr sz="5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2072">
                <a:tc>
                  <a:txBody>
                    <a:bodyPr/>
                    <a:lstStyle/>
                    <a:p>
                      <a:pPr marL="37465">
                        <a:lnSpc>
                          <a:spcPts val="630"/>
                        </a:lnSpc>
                      </a:pPr>
                      <a:r>
                        <a:rPr sz="550" spc="-5" dirty="0">
                          <a:latin typeface="Arial"/>
                          <a:cs typeface="Arial"/>
                        </a:rPr>
                        <a:t>Cost </a:t>
                      </a:r>
                      <a:r>
                        <a:rPr sz="550" spc="-10" dirty="0">
                          <a:latin typeface="Arial"/>
                          <a:cs typeface="Arial"/>
                        </a:rPr>
                        <a:t>Variance </a:t>
                      </a:r>
                      <a:r>
                        <a:rPr sz="550" spc="-5" dirty="0">
                          <a:latin typeface="Arial"/>
                          <a:cs typeface="Arial"/>
                        </a:rPr>
                        <a:t>(CV)</a:t>
                      </a:r>
                      <a:endParaRPr sz="550">
                        <a:latin typeface="Arial"/>
                        <a:cs typeface="Arial"/>
                      </a:endParaRPr>
                    </a:p>
                    <a:p>
                      <a:pPr marL="37465">
                        <a:lnSpc>
                          <a:spcPts val="605"/>
                        </a:lnSpc>
                        <a:spcBef>
                          <a:spcPts val="15"/>
                        </a:spcBef>
                      </a:pPr>
                      <a:r>
                        <a:rPr sz="550" spc="-5" dirty="0">
                          <a:latin typeface="Arial"/>
                          <a:cs typeface="Arial"/>
                        </a:rPr>
                        <a:t>Cost </a:t>
                      </a:r>
                      <a:r>
                        <a:rPr sz="550" spc="-10" dirty="0">
                          <a:latin typeface="Arial"/>
                          <a:cs typeface="Arial"/>
                        </a:rPr>
                        <a:t>Performance Index</a:t>
                      </a:r>
                      <a:r>
                        <a:rPr sz="550" spc="-5" dirty="0">
                          <a:latin typeface="Arial"/>
                          <a:cs typeface="Arial"/>
                        </a:rPr>
                        <a:t> (CPI)</a:t>
                      </a:r>
                      <a:endParaRPr sz="5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37465">
                        <a:lnSpc>
                          <a:spcPts val="630"/>
                        </a:lnSpc>
                      </a:pPr>
                      <a:r>
                        <a:rPr sz="550" dirty="0">
                          <a:solidFill>
                            <a:srgbClr val="FF0000"/>
                          </a:solidFill>
                          <a:latin typeface="Arial Black"/>
                          <a:cs typeface="Arial Black"/>
                        </a:rPr>
                        <a:t>−</a:t>
                      </a:r>
                      <a:r>
                        <a:rPr sz="550" dirty="0">
                          <a:solidFill>
                            <a:srgbClr val="FF0000"/>
                          </a:solidFill>
                          <a:latin typeface="Century Gothic"/>
                          <a:cs typeface="Century Gothic"/>
                        </a:rPr>
                        <a:t>e</a:t>
                      </a:r>
                      <a:r>
                        <a:rPr sz="550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10,187.50</a:t>
                      </a:r>
                      <a:endParaRPr sz="550">
                        <a:latin typeface="Arial"/>
                        <a:cs typeface="Arial"/>
                      </a:endParaRPr>
                    </a:p>
                    <a:p>
                      <a:pPr marL="230504">
                        <a:lnSpc>
                          <a:spcPts val="605"/>
                        </a:lnSpc>
                        <a:spcBef>
                          <a:spcPts val="15"/>
                        </a:spcBef>
                      </a:pPr>
                      <a:r>
                        <a:rPr sz="550" spc="-5" dirty="0">
                          <a:latin typeface="Arial"/>
                          <a:cs typeface="Arial"/>
                        </a:rPr>
                        <a:t>0.9043</a:t>
                      </a:r>
                      <a:endParaRPr sz="5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6039">
                <a:tc>
                  <a:txBody>
                    <a:bodyPr/>
                    <a:lstStyle/>
                    <a:p>
                      <a:pPr marL="37465">
                        <a:lnSpc>
                          <a:spcPts val="575"/>
                        </a:lnSpc>
                      </a:pPr>
                      <a:r>
                        <a:rPr sz="550" spc="-5" dirty="0">
                          <a:latin typeface="Arial"/>
                          <a:cs typeface="Arial"/>
                        </a:rPr>
                        <a:t>Schedule </a:t>
                      </a:r>
                      <a:r>
                        <a:rPr sz="550" spc="-10" dirty="0">
                          <a:latin typeface="Arial"/>
                          <a:cs typeface="Arial"/>
                        </a:rPr>
                        <a:t>Variance </a:t>
                      </a:r>
                      <a:r>
                        <a:rPr sz="550" spc="-5" dirty="0">
                          <a:latin typeface="Arial"/>
                          <a:cs typeface="Arial"/>
                        </a:rPr>
                        <a:t>(SV)</a:t>
                      </a:r>
                      <a:endParaRPr sz="5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29845" algn="r">
                        <a:lnSpc>
                          <a:spcPts val="575"/>
                        </a:lnSpc>
                      </a:pPr>
                      <a:r>
                        <a:rPr sz="550" spc="10" dirty="0">
                          <a:latin typeface="Century Gothic"/>
                          <a:cs typeface="Century Gothic"/>
                        </a:rPr>
                        <a:t>e</a:t>
                      </a:r>
                      <a:r>
                        <a:rPr sz="550" dirty="0">
                          <a:latin typeface="Arial"/>
                          <a:cs typeface="Arial"/>
                        </a:rPr>
                        <a:t>2,020.83</a:t>
                      </a:r>
                      <a:endParaRPr sz="5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3234">
                <a:tc>
                  <a:txBody>
                    <a:bodyPr/>
                    <a:lstStyle/>
                    <a:p>
                      <a:pPr marL="37465">
                        <a:lnSpc>
                          <a:spcPts val="630"/>
                        </a:lnSpc>
                      </a:pPr>
                      <a:r>
                        <a:rPr sz="550" spc="-5" dirty="0">
                          <a:latin typeface="Arial"/>
                          <a:cs typeface="Arial"/>
                        </a:rPr>
                        <a:t>Schedule </a:t>
                      </a:r>
                      <a:r>
                        <a:rPr sz="550" spc="-10" dirty="0">
                          <a:latin typeface="Arial"/>
                          <a:cs typeface="Arial"/>
                        </a:rPr>
                        <a:t>Performance Index</a:t>
                      </a:r>
                      <a:r>
                        <a:rPr sz="550" spc="-5" dirty="0">
                          <a:latin typeface="Arial"/>
                          <a:cs typeface="Arial"/>
                        </a:rPr>
                        <a:t> (SPI)</a:t>
                      </a:r>
                      <a:endParaRPr sz="5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9845" algn="r">
                        <a:lnSpc>
                          <a:spcPts val="630"/>
                        </a:lnSpc>
                      </a:pPr>
                      <a:r>
                        <a:rPr sz="550" dirty="0">
                          <a:latin typeface="Arial"/>
                          <a:cs typeface="Arial"/>
                        </a:rPr>
                        <a:t>1.0214</a:t>
                      </a:r>
                      <a:endParaRPr sz="5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2" name="object 12"/>
          <p:cNvSpPr/>
          <p:nvPr/>
        </p:nvSpPr>
        <p:spPr>
          <a:xfrm>
            <a:off x="305650" y="1818322"/>
            <a:ext cx="3996690" cy="406400"/>
          </a:xfrm>
          <a:custGeom>
            <a:avLst/>
            <a:gdLst/>
            <a:ahLst/>
            <a:cxnLst/>
            <a:rect l="l" t="t" r="r" b="b"/>
            <a:pathLst>
              <a:path w="3996690" h="406400">
                <a:moveTo>
                  <a:pt x="0" y="405993"/>
                </a:moveTo>
                <a:lnTo>
                  <a:pt x="3996690" y="405993"/>
                </a:lnTo>
                <a:lnTo>
                  <a:pt x="3996690" y="0"/>
                </a:lnTo>
                <a:lnTo>
                  <a:pt x="0" y="0"/>
                </a:lnTo>
                <a:lnTo>
                  <a:pt x="0" y="405993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347294" y="1822499"/>
            <a:ext cx="3862704" cy="363855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5080">
              <a:lnSpc>
                <a:spcPct val="102600"/>
              </a:lnSpc>
              <a:spcBef>
                <a:spcPts val="55"/>
              </a:spcBef>
            </a:pP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Earned </a:t>
            </a:r>
            <a:r>
              <a:rPr sz="1100" spc="-25" dirty="0">
                <a:solidFill>
                  <a:srgbClr val="FFFFFF"/>
                </a:solidFill>
                <a:latin typeface="Arial"/>
                <a:cs typeface="Arial"/>
              </a:rPr>
              <a:t>Value 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divided </a:t>
            </a:r>
            <a:r>
              <a:rPr sz="1100" spc="-20" dirty="0">
                <a:solidFill>
                  <a:srgbClr val="FFFFFF"/>
                </a:solidFill>
                <a:latin typeface="Arial"/>
                <a:cs typeface="Arial"/>
              </a:rPr>
              <a:t>by 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Budget at Completion 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expressed 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as 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a  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percentage</a:t>
            </a:r>
            <a:endParaRPr sz="11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05650" y="2224316"/>
            <a:ext cx="3996690" cy="1049020"/>
          </a:xfrm>
          <a:custGeom>
            <a:avLst/>
            <a:gdLst/>
            <a:ahLst/>
            <a:cxnLst/>
            <a:rect l="l" t="t" r="r" b="b"/>
            <a:pathLst>
              <a:path w="3996690" h="1049020">
                <a:moveTo>
                  <a:pt x="0" y="1048727"/>
                </a:moveTo>
                <a:lnTo>
                  <a:pt x="3996690" y="1048727"/>
                </a:lnTo>
                <a:lnTo>
                  <a:pt x="3996690" y="0"/>
                </a:lnTo>
                <a:lnTo>
                  <a:pt x="0" y="0"/>
                </a:lnTo>
                <a:lnTo>
                  <a:pt x="0" y="1048727"/>
                </a:lnTo>
                <a:close/>
              </a:path>
            </a:pathLst>
          </a:custGeom>
          <a:solidFill>
            <a:srgbClr val="E9E9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006892" y="2703258"/>
            <a:ext cx="292100" cy="0"/>
          </a:xfrm>
          <a:custGeom>
            <a:avLst/>
            <a:gdLst/>
            <a:ahLst/>
            <a:cxnLst/>
            <a:rect l="l" t="t" r="r" b="b"/>
            <a:pathLst>
              <a:path w="292100">
                <a:moveTo>
                  <a:pt x="0" y="0"/>
                </a:moveTo>
                <a:lnTo>
                  <a:pt x="292049" y="0"/>
                </a:lnTo>
              </a:path>
            </a:pathLst>
          </a:custGeom>
          <a:ln w="81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514041" y="2703258"/>
            <a:ext cx="809625" cy="0"/>
          </a:xfrm>
          <a:custGeom>
            <a:avLst/>
            <a:gdLst/>
            <a:ahLst/>
            <a:cxnLst/>
            <a:rect l="l" t="t" r="r" b="b"/>
            <a:pathLst>
              <a:path w="809625">
                <a:moveTo>
                  <a:pt x="0" y="0"/>
                </a:moveTo>
                <a:lnTo>
                  <a:pt x="809345" y="0"/>
                </a:lnTo>
              </a:path>
            </a:pathLst>
          </a:custGeom>
          <a:ln w="81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1218641" y="2473183"/>
            <a:ext cx="2155825" cy="593111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834390">
              <a:lnSpc>
                <a:spcPct val="100000"/>
              </a:lnSpc>
              <a:spcBef>
                <a:spcPts val="265"/>
              </a:spcBef>
              <a:tabLst>
                <a:tab pos="1333500" algn="l"/>
              </a:tabLst>
            </a:pPr>
            <a:r>
              <a:rPr sz="1100" i="1" spc="-10" dirty="0">
                <a:latin typeface="Arial"/>
                <a:cs typeface="Arial"/>
              </a:rPr>
              <a:t>EV	</a:t>
            </a:r>
            <a:r>
              <a:rPr lang="en-IE" sz="1100" spc="10" dirty="0" smtClean="0">
                <a:latin typeface="Century Gothic"/>
                <a:cs typeface="Arial Black"/>
              </a:rPr>
              <a:t> € </a:t>
            </a:r>
            <a:r>
              <a:rPr sz="1100" spc="15" dirty="0" smtClean="0">
                <a:latin typeface="Arial"/>
                <a:cs typeface="Arial"/>
              </a:rPr>
              <a:t>96</a:t>
            </a:r>
            <a:r>
              <a:rPr sz="1100" spc="15" dirty="0">
                <a:latin typeface="Times New Roman"/>
                <a:cs typeface="Times New Roman"/>
              </a:rPr>
              <a:t>,</a:t>
            </a:r>
            <a:r>
              <a:rPr sz="1100" spc="-114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Arial"/>
                <a:cs typeface="Arial"/>
              </a:rPr>
              <a:t>312</a:t>
            </a:r>
            <a:r>
              <a:rPr sz="1100" spc="-5" dirty="0">
                <a:latin typeface="Times New Roman"/>
                <a:cs typeface="Times New Roman"/>
              </a:rPr>
              <a:t>.</a:t>
            </a:r>
            <a:r>
              <a:rPr sz="1100" spc="-5" dirty="0">
                <a:latin typeface="Arial"/>
                <a:cs typeface="Arial"/>
              </a:rPr>
              <a:t>50</a:t>
            </a:r>
            <a:endParaRPr sz="1100" dirty="0">
              <a:latin typeface="Arial"/>
              <a:cs typeface="Arial"/>
            </a:endParaRPr>
          </a:p>
          <a:p>
            <a:pPr marL="50800">
              <a:lnSpc>
                <a:spcPct val="100000"/>
              </a:lnSpc>
              <a:spcBef>
                <a:spcPts val="170"/>
              </a:spcBef>
            </a:pPr>
            <a:r>
              <a:rPr sz="1650" spc="-15" baseline="37878" dirty="0">
                <a:latin typeface="Arial"/>
                <a:cs typeface="Arial"/>
              </a:rPr>
              <a:t>%</a:t>
            </a:r>
            <a:r>
              <a:rPr sz="1200" i="1" spc="-15" baseline="38194" dirty="0">
                <a:latin typeface="Arial"/>
                <a:cs typeface="Arial"/>
              </a:rPr>
              <a:t>complete </a:t>
            </a:r>
            <a:r>
              <a:rPr sz="1650" spc="307" baseline="37878" dirty="0">
                <a:latin typeface="Arial"/>
                <a:cs typeface="Arial"/>
              </a:rPr>
              <a:t>= </a:t>
            </a:r>
            <a:r>
              <a:rPr sz="1100" i="1" spc="-20" dirty="0">
                <a:latin typeface="Arial"/>
                <a:cs typeface="Arial"/>
              </a:rPr>
              <a:t>BAC </a:t>
            </a:r>
            <a:r>
              <a:rPr sz="1650" spc="307" baseline="37878" dirty="0">
                <a:latin typeface="Arial"/>
                <a:cs typeface="Arial"/>
              </a:rPr>
              <a:t>= </a:t>
            </a:r>
            <a:r>
              <a:rPr lang="en-IE" sz="1100" spc="10" dirty="0" smtClean="0">
                <a:latin typeface="Century Gothic"/>
                <a:cs typeface="Arial Black"/>
              </a:rPr>
              <a:t> €</a:t>
            </a:r>
            <a:r>
              <a:rPr sz="1100" spc="10" dirty="0" smtClean="0">
                <a:latin typeface="Arial"/>
                <a:cs typeface="Arial"/>
              </a:rPr>
              <a:t>160</a:t>
            </a:r>
            <a:r>
              <a:rPr sz="1100" spc="10" dirty="0">
                <a:latin typeface="Times New Roman"/>
                <a:cs typeface="Times New Roman"/>
              </a:rPr>
              <a:t>,</a:t>
            </a:r>
            <a:r>
              <a:rPr sz="1100" spc="60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Arial"/>
                <a:cs typeface="Arial"/>
              </a:rPr>
              <a:t>000</a:t>
            </a:r>
            <a:r>
              <a:rPr sz="1100" spc="-5" dirty="0">
                <a:latin typeface="Times New Roman"/>
                <a:cs typeface="Times New Roman"/>
              </a:rPr>
              <a:t>.</a:t>
            </a:r>
            <a:r>
              <a:rPr sz="1100" spc="-5" dirty="0">
                <a:latin typeface="Arial"/>
                <a:cs typeface="Arial"/>
              </a:rPr>
              <a:t>00</a:t>
            </a:r>
            <a:endParaRPr sz="1100" dirty="0">
              <a:latin typeface="Arial"/>
              <a:cs typeface="Arial"/>
            </a:endParaRPr>
          </a:p>
          <a:p>
            <a:pPr marL="50800">
              <a:lnSpc>
                <a:spcPct val="100000"/>
              </a:lnSpc>
              <a:spcBef>
                <a:spcPts val="190"/>
              </a:spcBef>
            </a:pPr>
            <a:r>
              <a:rPr sz="1100" spc="-10" dirty="0">
                <a:latin typeface="Arial"/>
                <a:cs typeface="Arial"/>
              </a:rPr>
              <a:t>%</a:t>
            </a:r>
            <a:r>
              <a:rPr sz="1200" i="1" spc="-15" baseline="-13888" dirty="0">
                <a:latin typeface="Arial"/>
                <a:cs typeface="Arial"/>
              </a:rPr>
              <a:t>complete </a:t>
            </a:r>
            <a:r>
              <a:rPr sz="1100" spc="204" dirty="0">
                <a:latin typeface="Arial"/>
                <a:cs typeface="Arial"/>
              </a:rPr>
              <a:t>= </a:t>
            </a:r>
            <a:r>
              <a:rPr sz="1100" spc="-5" dirty="0">
                <a:latin typeface="Arial"/>
                <a:cs typeface="Arial"/>
              </a:rPr>
              <a:t>0</a:t>
            </a:r>
            <a:r>
              <a:rPr sz="1100" spc="-5" dirty="0">
                <a:latin typeface="Times New Roman"/>
                <a:cs typeface="Times New Roman"/>
              </a:rPr>
              <a:t>.</a:t>
            </a:r>
            <a:r>
              <a:rPr sz="1100" spc="-5" dirty="0">
                <a:latin typeface="Arial"/>
                <a:cs typeface="Arial"/>
              </a:rPr>
              <a:t>60195 </a:t>
            </a:r>
            <a:r>
              <a:rPr sz="1100" spc="204" dirty="0">
                <a:latin typeface="Arial"/>
                <a:cs typeface="Arial"/>
              </a:rPr>
              <a:t>=</a:t>
            </a:r>
            <a:r>
              <a:rPr sz="1100" spc="-85" dirty="0">
                <a:latin typeface="Arial"/>
                <a:cs typeface="Arial"/>
              </a:rPr>
              <a:t> </a:t>
            </a:r>
            <a:r>
              <a:rPr sz="1100" spc="-15" dirty="0">
                <a:latin typeface="Arial"/>
                <a:cs typeface="Arial"/>
              </a:rPr>
              <a:t>60</a:t>
            </a:r>
            <a:r>
              <a:rPr sz="1100" spc="-15" dirty="0">
                <a:latin typeface="Times New Roman"/>
                <a:cs typeface="Times New Roman"/>
              </a:rPr>
              <a:t>.</a:t>
            </a:r>
            <a:r>
              <a:rPr sz="1100" spc="-15" dirty="0">
                <a:latin typeface="Arial"/>
                <a:cs typeface="Arial"/>
              </a:rPr>
              <a:t>195%</a:t>
            </a:r>
            <a:endParaRPr sz="1100" dirty="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194314" y="3344092"/>
            <a:ext cx="350520" cy="11938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z="600" spc="-5" dirty="0">
                <a:latin typeface="Arial"/>
                <a:cs typeface="Arial"/>
              </a:rPr>
              <a:t>124</a:t>
            </a:fld>
            <a:r>
              <a:rPr sz="600" spc="-95" dirty="0">
                <a:latin typeface="Arial"/>
                <a:cs typeface="Arial"/>
              </a:rPr>
              <a:t> </a:t>
            </a:r>
            <a:r>
              <a:rPr sz="600" spc="-5" dirty="0">
                <a:latin typeface="Arial"/>
                <a:cs typeface="Arial"/>
              </a:rPr>
              <a:t>/</a:t>
            </a:r>
            <a:r>
              <a:rPr sz="600" spc="-95" dirty="0">
                <a:latin typeface="Arial"/>
                <a:cs typeface="Arial"/>
              </a:rPr>
              <a:t> </a:t>
            </a:r>
            <a:r>
              <a:rPr sz="600" spc="-5" dirty="0">
                <a:latin typeface="Arial"/>
                <a:cs typeface="Arial"/>
              </a:rPr>
              <a:t>128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0"/>
            <a:ext cx="4608195" cy="14414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2286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18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143916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191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5839" y="144691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8366" y="216611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29463" y="288620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31990" y="360540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01587" y="101733"/>
            <a:ext cx="930910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6045" marR="5080" indent="-93980">
              <a:lnSpc>
                <a:spcPct val="157400"/>
              </a:lnSpc>
              <a:spcBef>
                <a:spcPts val="10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Project Cost Management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EVMS 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Worked</a:t>
            </a:r>
            <a:r>
              <a:rPr sz="600" spc="-40" dirty="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Example</a:t>
            </a:r>
            <a:endParaRPr sz="6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0" y="431761"/>
            <a:ext cx="4608195" cy="321945"/>
          </a:xfrm>
          <a:prstGeom prst="rect">
            <a:avLst/>
          </a:prstGeom>
          <a:solidFill>
            <a:srgbClr val="3333B2"/>
          </a:solidFill>
        </p:spPr>
        <p:txBody>
          <a:bodyPr vert="horz" wrap="square" lIns="0" tIns="6223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490"/>
              </a:spcBef>
            </a:pPr>
            <a:r>
              <a:rPr sz="1400" spc="10" dirty="0">
                <a:solidFill>
                  <a:srgbClr val="FFFFFF"/>
                </a:solidFill>
                <a:latin typeface="Arial"/>
                <a:cs typeface="Arial"/>
              </a:rPr>
              <a:t>Percentage of </a:t>
            </a:r>
            <a:r>
              <a:rPr sz="1400" spc="15" dirty="0">
                <a:solidFill>
                  <a:srgbClr val="FFFFFF"/>
                </a:solidFill>
                <a:latin typeface="Arial"/>
                <a:cs typeface="Arial"/>
              </a:rPr>
              <a:t>Budget</a:t>
            </a:r>
            <a:r>
              <a:rPr sz="14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15" dirty="0">
                <a:solidFill>
                  <a:srgbClr val="FFFFFF"/>
                </a:solidFill>
                <a:latin typeface="Arial"/>
                <a:cs typeface="Arial"/>
              </a:rPr>
              <a:t>Spent</a:t>
            </a:r>
            <a:endParaRPr sz="1400">
              <a:latin typeface="Arial"/>
              <a:cs typeface="Arial"/>
            </a:endParaRPr>
          </a:p>
        </p:txBody>
      </p:sp>
      <p:graphicFrame>
        <p:nvGraphicFramePr>
          <p:cNvPr id="11" name="object 11"/>
          <p:cNvGraphicFramePr>
            <a:graphicFrameLocks noGrp="1"/>
          </p:cNvGraphicFramePr>
          <p:nvPr/>
        </p:nvGraphicFramePr>
        <p:xfrm>
          <a:off x="1482934" y="921620"/>
          <a:ext cx="1658619" cy="69082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77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06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1371">
                <a:tc>
                  <a:txBody>
                    <a:bodyPr/>
                    <a:lstStyle/>
                    <a:p>
                      <a:pPr marL="37465">
                        <a:lnSpc>
                          <a:spcPts val="540"/>
                        </a:lnSpc>
                      </a:pPr>
                      <a:r>
                        <a:rPr sz="550" spc="-5" dirty="0">
                          <a:latin typeface="Arial"/>
                          <a:cs typeface="Arial"/>
                        </a:rPr>
                        <a:t>Budget at Completion</a:t>
                      </a:r>
                      <a:r>
                        <a:rPr sz="55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50" spc="-10" dirty="0">
                          <a:latin typeface="Arial"/>
                          <a:cs typeface="Arial"/>
                        </a:rPr>
                        <a:t>(BAC)</a:t>
                      </a:r>
                      <a:endParaRPr sz="5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R="29845" algn="r">
                        <a:lnSpc>
                          <a:spcPts val="540"/>
                        </a:lnSpc>
                      </a:pPr>
                      <a:r>
                        <a:rPr sz="550" spc="10" dirty="0">
                          <a:latin typeface="Century Gothic"/>
                          <a:cs typeface="Century Gothic"/>
                        </a:rPr>
                        <a:t>e</a:t>
                      </a:r>
                      <a:r>
                        <a:rPr sz="550" dirty="0">
                          <a:latin typeface="Arial"/>
                          <a:cs typeface="Arial"/>
                        </a:rPr>
                        <a:t>160,000.00</a:t>
                      </a:r>
                      <a:endParaRPr sz="5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6039">
                <a:tc>
                  <a:txBody>
                    <a:bodyPr/>
                    <a:lstStyle/>
                    <a:p>
                      <a:pPr marL="37465">
                        <a:lnSpc>
                          <a:spcPts val="575"/>
                        </a:lnSpc>
                      </a:pPr>
                      <a:r>
                        <a:rPr sz="550" spc="-5" dirty="0">
                          <a:latin typeface="Arial"/>
                          <a:cs typeface="Arial"/>
                        </a:rPr>
                        <a:t>Actual Cost of Contract to date</a:t>
                      </a:r>
                      <a:r>
                        <a:rPr sz="5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50" spc="-10" dirty="0">
                          <a:latin typeface="Arial"/>
                          <a:cs typeface="Arial"/>
                        </a:rPr>
                        <a:t>(AC)</a:t>
                      </a:r>
                      <a:endParaRPr sz="5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29845" algn="r">
                        <a:lnSpc>
                          <a:spcPts val="575"/>
                        </a:lnSpc>
                      </a:pPr>
                      <a:r>
                        <a:rPr sz="550" spc="10" dirty="0">
                          <a:latin typeface="Century Gothic"/>
                          <a:cs typeface="Century Gothic"/>
                        </a:rPr>
                        <a:t>e</a:t>
                      </a:r>
                      <a:r>
                        <a:rPr sz="550" dirty="0">
                          <a:latin typeface="Arial"/>
                          <a:cs typeface="Arial"/>
                        </a:rPr>
                        <a:t>106,500.00</a:t>
                      </a:r>
                      <a:endParaRPr sz="5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6036">
                <a:tc>
                  <a:txBody>
                    <a:bodyPr/>
                    <a:lstStyle/>
                    <a:p>
                      <a:pPr marL="37465">
                        <a:lnSpc>
                          <a:spcPts val="575"/>
                        </a:lnSpc>
                      </a:pPr>
                      <a:r>
                        <a:rPr sz="550" spc="-5" dirty="0">
                          <a:latin typeface="Arial"/>
                          <a:cs typeface="Arial"/>
                        </a:rPr>
                        <a:t>Earned </a:t>
                      </a:r>
                      <a:r>
                        <a:rPr sz="550" spc="-15" dirty="0">
                          <a:latin typeface="Arial"/>
                          <a:cs typeface="Arial"/>
                        </a:rPr>
                        <a:t>Value </a:t>
                      </a:r>
                      <a:r>
                        <a:rPr sz="550" spc="-5" dirty="0">
                          <a:latin typeface="Arial"/>
                          <a:cs typeface="Arial"/>
                        </a:rPr>
                        <a:t>to date</a:t>
                      </a:r>
                      <a:r>
                        <a:rPr sz="5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50" spc="-5" dirty="0">
                          <a:latin typeface="Arial"/>
                          <a:cs typeface="Arial"/>
                        </a:rPr>
                        <a:t>(EV)</a:t>
                      </a:r>
                      <a:endParaRPr sz="5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29845" algn="r">
                        <a:lnSpc>
                          <a:spcPts val="575"/>
                        </a:lnSpc>
                      </a:pPr>
                      <a:r>
                        <a:rPr sz="550" spc="10" dirty="0">
                          <a:latin typeface="Century Gothic"/>
                          <a:cs typeface="Century Gothic"/>
                        </a:rPr>
                        <a:t>e</a:t>
                      </a:r>
                      <a:r>
                        <a:rPr sz="550" dirty="0">
                          <a:latin typeface="Arial"/>
                          <a:cs typeface="Arial"/>
                        </a:rPr>
                        <a:t>96,312.50</a:t>
                      </a:r>
                      <a:endParaRPr sz="5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6036">
                <a:tc>
                  <a:txBody>
                    <a:bodyPr/>
                    <a:lstStyle/>
                    <a:p>
                      <a:pPr marL="37465">
                        <a:lnSpc>
                          <a:spcPts val="575"/>
                        </a:lnSpc>
                      </a:pPr>
                      <a:r>
                        <a:rPr sz="550" spc="-5" dirty="0">
                          <a:latin typeface="Arial"/>
                          <a:cs typeface="Arial"/>
                        </a:rPr>
                        <a:t>Planned </a:t>
                      </a:r>
                      <a:r>
                        <a:rPr sz="550" spc="-15" dirty="0">
                          <a:latin typeface="Arial"/>
                          <a:cs typeface="Arial"/>
                        </a:rPr>
                        <a:t>Vale </a:t>
                      </a:r>
                      <a:r>
                        <a:rPr sz="550" spc="-5" dirty="0">
                          <a:latin typeface="Arial"/>
                          <a:cs typeface="Arial"/>
                        </a:rPr>
                        <a:t>to date (PV)</a:t>
                      </a:r>
                      <a:endParaRPr sz="5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29845" algn="r">
                        <a:lnSpc>
                          <a:spcPts val="575"/>
                        </a:lnSpc>
                      </a:pPr>
                      <a:r>
                        <a:rPr sz="550" spc="10" dirty="0">
                          <a:latin typeface="Century Gothic"/>
                          <a:cs typeface="Century Gothic"/>
                        </a:rPr>
                        <a:t>e</a:t>
                      </a:r>
                      <a:r>
                        <a:rPr sz="550" dirty="0">
                          <a:latin typeface="Arial"/>
                          <a:cs typeface="Arial"/>
                        </a:rPr>
                        <a:t>94,291.67</a:t>
                      </a:r>
                      <a:endParaRPr sz="5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2072">
                <a:tc>
                  <a:txBody>
                    <a:bodyPr/>
                    <a:lstStyle/>
                    <a:p>
                      <a:pPr marL="37465">
                        <a:lnSpc>
                          <a:spcPts val="630"/>
                        </a:lnSpc>
                      </a:pPr>
                      <a:r>
                        <a:rPr sz="550" spc="-5" dirty="0">
                          <a:latin typeface="Arial"/>
                          <a:cs typeface="Arial"/>
                        </a:rPr>
                        <a:t>Cost </a:t>
                      </a:r>
                      <a:r>
                        <a:rPr sz="550" spc="-10" dirty="0">
                          <a:latin typeface="Arial"/>
                          <a:cs typeface="Arial"/>
                        </a:rPr>
                        <a:t>Variance </a:t>
                      </a:r>
                      <a:r>
                        <a:rPr sz="550" spc="-5" dirty="0">
                          <a:latin typeface="Arial"/>
                          <a:cs typeface="Arial"/>
                        </a:rPr>
                        <a:t>(CV)</a:t>
                      </a:r>
                      <a:endParaRPr sz="550">
                        <a:latin typeface="Arial"/>
                        <a:cs typeface="Arial"/>
                      </a:endParaRPr>
                    </a:p>
                    <a:p>
                      <a:pPr marL="37465">
                        <a:lnSpc>
                          <a:spcPts val="605"/>
                        </a:lnSpc>
                        <a:spcBef>
                          <a:spcPts val="15"/>
                        </a:spcBef>
                      </a:pPr>
                      <a:r>
                        <a:rPr sz="550" spc="-5" dirty="0">
                          <a:latin typeface="Arial"/>
                          <a:cs typeface="Arial"/>
                        </a:rPr>
                        <a:t>Cost </a:t>
                      </a:r>
                      <a:r>
                        <a:rPr sz="550" spc="-10" dirty="0">
                          <a:latin typeface="Arial"/>
                          <a:cs typeface="Arial"/>
                        </a:rPr>
                        <a:t>Performance Index</a:t>
                      </a:r>
                      <a:r>
                        <a:rPr sz="550" spc="-5" dirty="0">
                          <a:latin typeface="Arial"/>
                          <a:cs typeface="Arial"/>
                        </a:rPr>
                        <a:t> (CPI)</a:t>
                      </a:r>
                      <a:endParaRPr sz="5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37465">
                        <a:lnSpc>
                          <a:spcPts val="630"/>
                        </a:lnSpc>
                      </a:pPr>
                      <a:r>
                        <a:rPr sz="550" dirty="0">
                          <a:solidFill>
                            <a:srgbClr val="FF0000"/>
                          </a:solidFill>
                          <a:latin typeface="Arial Black"/>
                          <a:cs typeface="Arial Black"/>
                        </a:rPr>
                        <a:t>−</a:t>
                      </a:r>
                      <a:r>
                        <a:rPr sz="550" dirty="0">
                          <a:solidFill>
                            <a:srgbClr val="FF0000"/>
                          </a:solidFill>
                          <a:latin typeface="Century Gothic"/>
                          <a:cs typeface="Century Gothic"/>
                        </a:rPr>
                        <a:t>e</a:t>
                      </a:r>
                      <a:r>
                        <a:rPr sz="550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10,187.50</a:t>
                      </a:r>
                      <a:endParaRPr sz="550">
                        <a:latin typeface="Arial"/>
                        <a:cs typeface="Arial"/>
                      </a:endParaRPr>
                    </a:p>
                    <a:p>
                      <a:pPr marL="230504">
                        <a:lnSpc>
                          <a:spcPts val="605"/>
                        </a:lnSpc>
                        <a:spcBef>
                          <a:spcPts val="15"/>
                        </a:spcBef>
                      </a:pPr>
                      <a:r>
                        <a:rPr sz="550" spc="-5" dirty="0">
                          <a:latin typeface="Arial"/>
                          <a:cs typeface="Arial"/>
                        </a:rPr>
                        <a:t>0.9043</a:t>
                      </a:r>
                      <a:endParaRPr sz="5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6039">
                <a:tc>
                  <a:txBody>
                    <a:bodyPr/>
                    <a:lstStyle/>
                    <a:p>
                      <a:pPr marL="37465">
                        <a:lnSpc>
                          <a:spcPts val="575"/>
                        </a:lnSpc>
                      </a:pPr>
                      <a:r>
                        <a:rPr sz="550" spc="-5" dirty="0">
                          <a:latin typeface="Arial"/>
                          <a:cs typeface="Arial"/>
                        </a:rPr>
                        <a:t>Schedule </a:t>
                      </a:r>
                      <a:r>
                        <a:rPr sz="550" spc="-10" dirty="0">
                          <a:latin typeface="Arial"/>
                          <a:cs typeface="Arial"/>
                        </a:rPr>
                        <a:t>Variance </a:t>
                      </a:r>
                      <a:r>
                        <a:rPr sz="550" spc="-5" dirty="0">
                          <a:latin typeface="Arial"/>
                          <a:cs typeface="Arial"/>
                        </a:rPr>
                        <a:t>(SV)</a:t>
                      </a:r>
                      <a:endParaRPr sz="5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29845" algn="r">
                        <a:lnSpc>
                          <a:spcPts val="575"/>
                        </a:lnSpc>
                      </a:pPr>
                      <a:r>
                        <a:rPr sz="550" spc="10" dirty="0">
                          <a:latin typeface="Century Gothic"/>
                          <a:cs typeface="Century Gothic"/>
                        </a:rPr>
                        <a:t>e</a:t>
                      </a:r>
                      <a:r>
                        <a:rPr sz="550" dirty="0">
                          <a:latin typeface="Arial"/>
                          <a:cs typeface="Arial"/>
                        </a:rPr>
                        <a:t>2,020.83</a:t>
                      </a:r>
                      <a:endParaRPr sz="5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3234">
                <a:tc>
                  <a:txBody>
                    <a:bodyPr/>
                    <a:lstStyle/>
                    <a:p>
                      <a:pPr marL="37465">
                        <a:lnSpc>
                          <a:spcPts val="630"/>
                        </a:lnSpc>
                      </a:pPr>
                      <a:r>
                        <a:rPr sz="550" spc="-5" dirty="0">
                          <a:latin typeface="Arial"/>
                          <a:cs typeface="Arial"/>
                        </a:rPr>
                        <a:t>Schedule </a:t>
                      </a:r>
                      <a:r>
                        <a:rPr sz="550" spc="-10" dirty="0">
                          <a:latin typeface="Arial"/>
                          <a:cs typeface="Arial"/>
                        </a:rPr>
                        <a:t>Performance Index</a:t>
                      </a:r>
                      <a:r>
                        <a:rPr sz="550" spc="-5" dirty="0">
                          <a:latin typeface="Arial"/>
                          <a:cs typeface="Arial"/>
                        </a:rPr>
                        <a:t> (SPI)</a:t>
                      </a:r>
                      <a:endParaRPr sz="5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9845" algn="r">
                        <a:lnSpc>
                          <a:spcPts val="630"/>
                        </a:lnSpc>
                      </a:pPr>
                      <a:r>
                        <a:rPr sz="550" dirty="0">
                          <a:latin typeface="Arial"/>
                          <a:cs typeface="Arial"/>
                        </a:rPr>
                        <a:t>1.0214</a:t>
                      </a:r>
                      <a:endParaRPr sz="5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2" name="object 12"/>
          <p:cNvSpPr/>
          <p:nvPr/>
        </p:nvSpPr>
        <p:spPr>
          <a:xfrm>
            <a:off x="305650" y="1817408"/>
            <a:ext cx="3996690" cy="406400"/>
          </a:xfrm>
          <a:custGeom>
            <a:avLst/>
            <a:gdLst/>
            <a:ahLst/>
            <a:cxnLst/>
            <a:rect l="l" t="t" r="r" b="b"/>
            <a:pathLst>
              <a:path w="3996690" h="406400">
                <a:moveTo>
                  <a:pt x="0" y="405993"/>
                </a:moveTo>
                <a:lnTo>
                  <a:pt x="3996690" y="405993"/>
                </a:lnTo>
                <a:lnTo>
                  <a:pt x="3996690" y="0"/>
                </a:lnTo>
                <a:lnTo>
                  <a:pt x="0" y="0"/>
                </a:lnTo>
                <a:lnTo>
                  <a:pt x="0" y="405993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347294" y="1821585"/>
            <a:ext cx="3807460" cy="363855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5080">
              <a:lnSpc>
                <a:spcPct val="102600"/>
              </a:lnSpc>
              <a:spcBef>
                <a:spcPts val="55"/>
              </a:spcBef>
            </a:pP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Actual Costs divided </a:t>
            </a:r>
            <a:r>
              <a:rPr sz="1100" spc="-20" dirty="0">
                <a:solidFill>
                  <a:srgbClr val="FFFFFF"/>
                </a:solidFill>
                <a:latin typeface="Arial"/>
                <a:cs typeface="Arial"/>
              </a:rPr>
              <a:t>by 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Budget at Completion 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expressed 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as</a:t>
            </a:r>
            <a:r>
              <a:rPr sz="11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a  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percentage</a:t>
            </a:r>
            <a:endParaRPr sz="11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05650" y="2223401"/>
            <a:ext cx="3996690" cy="1051560"/>
          </a:xfrm>
          <a:custGeom>
            <a:avLst/>
            <a:gdLst/>
            <a:ahLst/>
            <a:cxnLst/>
            <a:rect l="l" t="t" r="r" b="b"/>
            <a:pathLst>
              <a:path w="3996690" h="1051560">
                <a:moveTo>
                  <a:pt x="0" y="1051013"/>
                </a:moveTo>
                <a:lnTo>
                  <a:pt x="3996690" y="1051013"/>
                </a:lnTo>
                <a:lnTo>
                  <a:pt x="3996690" y="0"/>
                </a:lnTo>
                <a:lnTo>
                  <a:pt x="0" y="0"/>
                </a:lnTo>
                <a:lnTo>
                  <a:pt x="0" y="1051013"/>
                </a:lnTo>
                <a:close/>
              </a:path>
            </a:pathLst>
          </a:custGeom>
          <a:solidFill>
            <a:srgbClr val="E9E9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957362" y="2704630"/>
            <a:ext cx="292100" cy="0"/>
          </a:xfrm>
          <a:custGeom>
            <a:avLst/>
            <a:gdLst/>
            <a:ahLst/>
            <a:cxnLst/>
            <a:rect l="l" t="t" r="r" b="b"/>
            <a:pathLst>
              <a:path w="292100">
                <a:moveTo>
                  <a:pt x="0" y="0"/>
                </a:moveTo>
                <a:lnTo>
                  <a:pt x="292049" y="0"/>
                </a:lnTo>
              </a:path>
            </a:pathLst>
          </a:custGeom>
          <a:ln w="81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464511" y="2704630"/>
            <a:ext cx="809625" cy="0"/>
          </a:xfrm>
          <a:custGeom>
            <a:avLst/>
            <a:gdLst/>
            <a:ahLst/>
            <a:cxnLst/>
            <a:rect l="l" t="t" r="r" b="b"/>
            <a:pathLst>
              <a:path w="809625">
                <a:moveTo>
                  <a:pt x="0" y="0"/>
                </a:moveTo>
                <a:lnTo>
                  <a:pt x="809345" y="0"/>
                </a:lnTo>
              </a:path>
            </a:pathLst>
          </a:custGeom>
          <a:ln w="81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1268158" y="2474554"/>
            <a:ext cx="2056764" cy="593111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735330">
              <a:lnSpc>
                <a:spcPct val="100000"/>
              </a:lnSpc>
              <a:spcBef>
                <a:spcPts val="265"/>
              </a:spcBef>
              <a:tabLst>
                <a:tab pos="1195705" algn="l"/>
              </a:tabLst>
            </a:pPr>
            <a:r>
              <a:rPr sz="1100" i="1" spc="-25" dirty="0">
                <a:latin typeface="Arial"/>
                <a:cs typeface="Arial"/>
              </a:rPr>
              <a:t>AC	</a:t>
            </a:r>
            <a:r>
              <a:rPr lang="en-IE" sz="1100" spc="10" dirty="0" smtClean="0">
                <a:latin typeface="Century Gothic"/>
                <a:cs typeface="Arial Black"/>
              </a:rPr>
              <a:t> €</a:t>
            </a:r>
            <a:r>
              <a:rPr sz="1100" spc="10" dirty="0" smtClean="0">
                <a:latin typeface="Arial"/>
                <a:cs typeface="Arial"/>
              </a:rPr>
              <a:t>106</a:t>
            </a:r>
            <a:r>
              <a:rPr sz="1100" spc="10" dirty="0">
                <a:latin typeface="Times New Roman"/>
                <a:cs typeface="Times New Roman"/>
              </a:rPr>
              <a:t>,</a:t>
            </a:r>
            <a:r>
              <a:rPr sz="1100" spc="-190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Arial"/>
                <a:cs typeface="Arial"/>
              </a:rPr>
              <a:t>500</a:t>
            </a:r>
            <a:r>
              <a:rPr sz="1100" spc="-5" dirty="0">
                <a:latin typeface="Times New Roman"/>
                <a:cs typeface="Times New Roman"/>
              </a:rPr>
              <a:t>.</a:t>
            </a:r>
            <a:r>
              <a:rPr sz="1100" spc="-5" dirty="0">
                <a:latin typeface="Arial"/>
                <a:cs typeface="Arial"/>
              </a:rPr>
              <a:t>00</a:t>
            </a:r>
            <a:endParaRPr sz="1100" dirty="0">
              <a:latin typeface="Arial"/>
              <a:cs typeface="Arial"/>
            </a:endParaRPr>
          </a:p>
          <a:p>
            <a:pPr marL="50800">
              <a:lnSpc>
                <a:spcPct val="100000"/>
              </a:lnSpc>
              <a:spcBef>
                <a:spcPts val="170"/>
              </a:spcBef>
            </a:pPr>
            <a:r>
              <a:rPr sz="1650" spc="-22" baseline="37878" dirty="0">
                <a:latin typeface="Arial"/>
                <a:cs typeface="Arial"/>
              </a:rPr>
              <a:t>%</a:t>
            </a:r>
            <a:r>
              <a:rPr sz="1200" i="1" spc="-22" baseline="38194" dirty="0">
                <a:latin typeface="Arial"/>
                <a:cs typeface="Arial"/>
              </a:rPr>
              <a:t>budget  </a:t>
            </a:r>
            <a:r>
              <a:rPr sz="1650" spc="307" baseline="37878" dirty="0">
                <a:latin typeface="Arial"/>
                <a:cs typeface="Arial"/>
              </a:rPr>
              <a:t>= </a:t>
            </a:r>
            <a:r>
              <a:rPr sz="1100" i="1" spc="-20" dirty="0">
                <a:latin typeface="Arial"/>
                <a:cs typeface="Arial"/>
              </a:rPr>
              <a:t>BAC </a:t>
            </a:r>
            <a:r>
              <a:rPr sz="1650" spc="307" baseline="37878" dirty="0">
                <a:latin typeface="Arial"/>
                <a:cs typeface="Arial"/>
              </a:rPr>
              <a:t>= </a:t>
            </a:r>
            <a:r>
              <a:rPr lang="en-IE" sz="1100" spc="10" dirty="0" smtClean="0">
                <a:latin typeface="Century Gothic"/>
                <a:cs typeface="Arial Black"/>
              </a:rPr>
              <a:t> €</a:t>
            </a:r>
            <a:r>
              <a:rPr sz="1100" spc="10" dirty="0" smtClean="0">
                <a:latin typeface="Arial"/>
                <a:cs typeface="Arial"/>
              </a:rPr>
              <a:t>160</a:t>
            </a:r>
            <a:r>
              <a:rPr sz="1100" spc="10" dirty="0">
                <a:latin typeface="Times New Roman"/>
                <a:cs typeface="Times New Roman"/>
              </a:rPr>
              <a:t>,</a:t>
            </a:r>
            <a:r>
              <a:rPr sz="1100" spc="-120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Arial"/>
                <a:cs typeface="Arial"/>
              </a:rPr>
              <a:t>000</a:t>
            </a:r>
            <a:r>
              <a:rPr sz="1100" spc="-5" dirty="0">
                <a:latin typeface="Times New Roman"/>
                <a:cs typeface="Times New Roman"/>
              </a:rPr>
              <a:t>.</a:t>
            </a:r>
            <a:r>
              <a:rPr sz="1100" spc="-5" dirty="0">
                <a:latin typeface="Arial"/>
                <a:cs typeface="Arial"/>
              </a:rPr>
              <a:t>00</a:t>
            </a:r>
            <a:endParaRPr sz="1100" dirty="0">
              <a:latin typeface="Arial"/>
              <a:cs typeface="Arial"/>
            </a:endParaRPr>
          </a:p>
          <a:p>
            <a:pPr marL="50800">
              <a:lnSpc>
                <a:spcPct val="100000"/>
              </a:lnSpc>
              <a:spcBef>
                <a:spcPts val="190"/>
              </a:spcBef>
            </a:pPr>
            <a:r>
              <a:rPr sz="1100" spc="-15" dirty="0">
                <a:latin typeface="Arial"/>
                <a:cs typeface="Arial"/>
              </a:rPr>
              <a:t>%</a:t>
            </a:r>
            <a:r>
              <a:rPr sz="1200" i="1" spc="-22" baseline="-13888" dirty="0">
                <a:latin typeface="Arial"/>
                <a:cs typeface="Arial"/>
              </a:rPr>
              <a:t>budget</a:t>
            </a:r>
            <a:r>
              <a:rPr sz="1200" i="1" spc="277" baseline="-13888" dirty="0">
                <a:latin typeface="Arial"/>
                <a:cs typeface="Arial"/>
              </a:rPr>
              <a:t> </a:t>
            </a:r>
            <a:r>
              <a:rPr sz="1100" spc="204" dirty="0">
                <a:latin typeface="Arial"/>
                <a:cs typeface="Arial"/>
              </a:rPr>
              <a:t>=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0</a:t>
            </a:r>
            <a:r>
              <a:rPr sz="1100" spc="-5" dirty="0">
                <a:latin typeface="Times New Roman"/>
                <a:cs typeface="Times New Roman"/>
              </a:rPr>
              <a:t>.</a:t>
            </a:r>
            <a:r>
              <a:rPr sz="1100" spc="-5" dirty="0">
                <a:latin typeface="Arial"/>
                <a:cs typeface="Arial"/>
              </a:rPr>
              <a:t>66563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spc="204" dirty="0">
                <a:latin typeface="Arial"/>
                <a:cs typeface="Arial"/>
              </a:rPr>
              <a:t>=</a:t>
            </a:r>
            <a:r>
              <a:rPr sz="1100" spc="-15" dirty="0">
                <a:latin typeface="Arial"/>
                <a:cs typeface="Arial"/>
              </a:rPr>
              <a:t> 66</a:t>
            </a:r>
            <a:r>
              <a:rPr sz="1100" spc="-15" dirty="0">
                <a:latin typeface="Times New Roman"/>
                <a:cs typeface="Times New Roman"/>
              </a:rPr>
              <a:t>.</a:t>
            </a:r>
            <a:r>
              <a:rPr sz="1100" spc="-15" dirty="0">
                <a:latin typeface="Arial"/>
                <a:cs typeface="Arial"/>
              </a:rPr>
              <a:t>563%</a:t>
            </a:r>
            <a:endParaRPr sz="1100" dirty="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194314" y="3344092"/>
            <a:ext cx="350520" cy="11938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z="600" spc="-5" dirty="0">
                <a:latin typeface="Arial"/>
                <a:cs typeface="Arial"/>
              </a:rPr>
              <a:t>125</a:t>
            </a:fld>
            <a:r>
              <a:rPr sz="600" spc="-95" dirty="0">
                <a:latin typeface="Arial"/>
                <a:cs typeface="Arial"/>
              </a:rPr>
              <a:t> </a:t>
            </a:r>
            <a:r>
              <a:rPr sz="600" spc="-5" dirty="0">
                <a:latin typeface="Arial"/>
                <a:cs typeface="Arial"/>
              </a:rPr>
              <a:t>/</a:t>
            </a:r>
            <a:r>
              <a:rPr sz="600" spc="-95" dirty="0">
                <a:latin typeface="Arial"/>
                <a:cs typeface="Arial"/>
              </a:rPr>
              <a:t> </a:t>
            </a:r>
            <a:r>
              <a:rPr sz="600" spc="-5" dirty="0">
                <a:latin typeface="Arial"/>
                <a:cs typeface="Arial"/>
              </a:rPr>
              <a:t>128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0"/>
            <a:ext cx="4608195" cy="14414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2286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18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143916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191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5839" y="144691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8366" y="216611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29463" y="288620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31990" y="360540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01587" y="101733"/>
            <a:ext cx="930910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6045" marR="5080" indent="-93980">
              <a:lnSpc>
                <a:spcPct val="157400"/>
              </a:lnSpc>
              <a:spcBef>
                <a:spcPts val="10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Project Cost Management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EVMS 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Worked</a:t>
            </a:r>
            <a:r>
              <a:rPr sz="600" spc="-40" dirty="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Example</a:t>
            </a:r>
            <a:endParaRPr sz="6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0" y="431774"/>
            <a:ext cx="4608195" cy="519430"/>
          </a:xfrm>
          <a:prstGeom prst="rect">
            <a:avLst/>
          </a:prstGeom>
          <a:solidFill>
            <a:srgbClr val="3333B2"/>
          </a:solidFill>
        </p:spPr>
        <p:txBody>
          <a:bodyPr vert="horz" wrap="square" lIns="0" tIns="48260" rIns="0" bIns="0" rtlCol="0">
            <a:spAutoFit/>
          </a:bodyPr>
          <a:lstStyle/>
          <a:p>
            <a:pPr marL="107950" marR="828040">
              <a:lnSpc>
                <a:spcPct val="106700"/>
              </a:lnSpc>
              <a:spcBef>
                <a:spcPts val="380"/>
              </a:spcBef>
            </a:pPr>
            <a:r>
              <a:rPr sz="1400" spc="15" dirty="0">
                <a:solidFill>
                  <a:srgbClr val="FFFFFF"/>
                </a:solidFill>
                <a:latin typeface="Arial"/>
                <a:cs typeface="Arial"/>
              </a:rPr>
              <a:t>Project </a:t>
            </a:r>
            <a:r>
              <a:rPr sz="1400" spc="10" dirty="0">
                <a:solidFill>
                  <a:srgbClr val="FFFFFF"/>
                </a:solidFill>
                <a:latin typeface="Arial"/>
                <a:cs typeface="Arial"/>
              </a:rPr>
              <a:t>Duration </a:t>
            </a:r>
            <a:r>
              <a:rPr sz="1400" spc="15" dirty="0">
                <a:solidFill>
                  <a:srgbClr val="FFFFFF"/>
                </a:solidFill>
                <a:latin typeface="Arial"/>
                <a:cs typeface="Arial"/>
              </a:rPr>
              <a:t>Estimate using the</a:t>
            </a:r>
            <a:r>
              <a:rPr sz="14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15" dirty="0">
                <a:solidFill>
                  <a:srgbClr val="FFFFFF"/>
                </a:solidFill>
                <a:latin typeface="Arial"/>
                <a:cs typeface="Arial"/>
              </a:rPr>
              <a:t>Schedule  </a:t>
            </a:r>
            <a:r>
              <a:rPr sz="1400" spc="10" dirty="0">
                <a:solidFill>
                  <a:srgbClr val="FFFFFF"/>
                </a:solidFill>
                <a:latin typeface="Arial"/>
                <a:cs typeface="Arial"/>
              </a:rPr>
              <a:t>Performance </a:t>
            </a:r>
            <a:r>
              <a:rPr sz="1400" spc="5" dirty="0">
                <a:solidFill>
                  <a:srgbClr val="FFFFFF"/>
                </a:solidFill>
                <a:latin typeface="Arial"/>
                <a:cs typeface="Arial"/>
              </a:rPr>
              <a:t>Index</a:t>
            </a: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15" dirty="0">
                <a:solidFill>
                  <a:srgbClr val="FFFFFF"/>
                </a:solidFill>
                <a:latin typeface="Arial"/>
                <a:cs typeface="Arial"/>
              </a:rPr>
              <a:t>(SPI)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47294" y="1141970"/>
            <a:ext cx="3286125" cy="363855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5080">
              <a:lnSpc>
                <a:spcPct val="102699"/>
              </a:lnSpc>
              <a:spcBef>
                <a:spcPts val="55"/>
              </a:spcBef>
            </a:pPr>
            <a:r>
              <a:rPr sz="1100" spc="-10" dirty="0">
                <a:latin typeface="Arial"/>
                <a:cs typeface="Arial"/>
              </a:rPr>
              <a:t>The </a:t>
            </a:r>
            <a:r>
              <a:rPr sz="1100" spc="-5" dirty="0">
                <a:latin typeface="Arial"/>
                <a:cs typeface="Arial"/>
              </a:rPr>
              <a:t>original project </a:t>
            </a:r>
            <a:r>
              <a:rPr sz="1100" spc="-10" dirty="0">
                <a:latin typeface="Arial"/>
                <a:cs typeface="Arial"/>
              </a:rPr>
              <a:t>duration </a:t>
            </a:r>
            <a:r>
              <a:rPr sz="1100" spc="-15" dirty="0">
                <a:latin typeface="Arial"/>
                <a:cs typeface="Arial"/>
              </a:rPr>
              <a:t>was </a:t>
            </a:r>
            <a:r>
              <a:rPr sz="1100" spc="-5" dirty="0">
                <a:latin typeface="Arial"/>
                <a:cs typeface="Arial"/>
              </a:rPr>
              <a:t>stated as </a:t>
            </a:r>
            <a:r>
              <a:rPr sz="1100" spc="-10" dirty="0">
                <a:latin typeface="Arial"/>
                <a:cs typeface="Arial"/>
              </a:rPr>
              <a:t>35 </a:t>
            </a:r>
            <a:r>
              <a:rPr sz="1100" spc="-15" dirty="0">
                <a:latin typeface="Arial"/>
                <a:cs typeface="Arial"/>
              </a:rPr>
              <a:t>weeks.  </a:t>
            </a:r>
            <a:r>
              <a:rPr sz="1100" spc="-10" dirty="0">
                <a:latin typeface="Arial"/>
                <a:cs typeface="Arial"/>
              </a:rPr>
              <a:t>Therefore,</a:t>
            </a:r>
            <a:endParaRPr sz="11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05650" y="1604594"/>
            <a:ext cx="3996690" cy="102870"/>
          </a:xfrm>
          <a:custGeom>
            <a:avLst/>
            <a:gdLst/>
            <a:ahLst/>
            <a:cxnLst/>
            <a:rect l="l" t="t" r="r" b="b"/>
            <a:pathLst>
              <a:path w="3996690" h="102869">
                <a:moveTo>
                  <a:pt x="0" y="102362"/>
                </a:moveTo>
                <a:lnTo>
                  <a:pt x="3996690" y="102362"/>
                </a:lnTo>
                <a:lnTo>
                  <a:pt x="3996690" y="0"/>
                </a:lnTo>
                <a:lnTo>
                  <a:pt x="0" y="0"/>
                </a:lnTo>
                <a:lnTo>
                  <a:pt x="0" y="102362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05650" y="1706956"/>
            <a:ext cx="3996690" cy="1374775"/>
          </a:xfrm>
          <a:custGeom>
            <a:avLst/>
            <a:gdLst/>
            <a:ahLst/>
            <a:cxnLst/>
            <a:rect l="l" t="t" r="r" b="b"/>
            <a:pathLst>
              <a:path w="3996690" h="1374775">
                <a:moveTo>
                  <a:pt x="0" y="1374482"/>
                </a:moveTo>
                <a:lnTo>
                  <a:pt x="3996690" y="1374482"/>
                </a:lnTo>
                <a:lnTo>
                  <a:pt x="3996690" y="0"/>
                </a:lnTo>
                <a:lnTo>
                  <a:pt x="0" y="0"/>
                </a:lnTo>
                <a:lnTo>
                  <a:pt x="0" y="1374482"/>
                </a:lnTo>
                <a:close/>
              </a:path>
            </a:pathLst>
          </a:custGeom>
          <a:solidFill>
            <a:srgbClr val="E9E9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062697" y="2075039"/>
            <a:ext cx="248031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90"/>
              </a:spcBef>
            </a:pPr>
            <a:r>
              <a:rPr sz="1100" spc="-5" dirty="0">
                <a:latin typeface="Arial"/>
                <a:cs typeface="Arial"/>
              </a:rPr>
              <a:t>Estimated </a:t>
            </a:r>
            <a:r>
              <a:rPr sz="1100" spc="-10" dirty="0">
                <a:latin typeface="Arial"/>
                <a:cs typeface="Arial"/>
              </a:rPr>
              <a:t>Duration </a:t>
            </a:r>
            <a:r>
              <a:rPr sz="1100" spc="204" dirty="0">
                <a:latin typeface="Arial"/>
                <a:cs typeface="Arial"/>
              </a:rPr>
              <a:t>= </a:t>
            </a:r>
            <a:r>
              <a:rPr sz="1650" u="sng" spc="-7" baseline="37878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Original</a:t>
            </a:r>
            <a:r>
              <a:rPr sz="1650" u="sng" spc="-157" baseline="37878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1650" u="sng" spc="-15" baseline="37878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Duration</a:t>
            </a:r>
            <a:endParaRPr sz="1650" baseline="37878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303246" y="2416110"/>
            <a:ext cx="12065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</a:pPr>
            <a:r>
              <a:rPr sz="1100" spc="204" dirty="0">
                <a:latin typeface="Arial"/>
                <a:cs typeface="Arial"/>
              </a:rPr>
              <a:t>=</a:t>
            </a:r>
            <a:endParaRPr sz="110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2464663" y="2529801"/>
            <a:ext cx="583565" cy="0"/>
          </a:xfrm>
          <a:custGeom>
            <a:avLst/>
            <a:gdLst/>
            <a:ahLst/>
            <a:cxnLst/>
            <a:rect l="l" t="t" r="r" b="b"/>
            <a:pathLst>
              <a:path w="583564">
                <a:moveTo>
                  <a:pt x="0" y="0"/>
                </a:moveTo>
                <a:lnTo>
                  <a:pt x="583514" y="0"/>
                </a:lnTo>
              </a:path>
            </a:pathLst>
          </a:custGeom>
          <a:ln w="81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2464663" y="2170073"/>
            <a:ext cx="642620" cy="5327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405765">
              <a:lnSpc>
                <a:spcPts val="1260"/>
              </a:lnSpc>
              <a:spcBef>
                <a:spcPts val="90"/>
              </a:spcBef>
            </a:pPr>
            <a:r>
              <a:rPr sz="1100" i="1" spc="-5" dirty="0">
                <a:latin typeface="Arial"/>
                <a:cs typeface="Arial"/>
              </a:rPr>
              <a:t>SPI</a:t>
            </a:r>
            <a:endParaRPr sz="1100">
              <a:latin typeface="Arial"/>
              <a:cs typeface="Arial"/>
            </a:endParaRPr>
          </a:p>
          <a:p>
            <a:pPr>
              <a:lnSpc>
                <a:spcPts val="1260"/>
              </a:lnSpc>
            </a:pPr>
            <a:r>
              <a:rPr sz="1100" spc="-10" dirty="0">
                <a:latin typeface="Arial"/>
                <a:cs typeface="Arial"/>
              </a:rPr>
              <a:t>35</a:t>
            </a:r>
            <a:r>
              <a:rPr sz="1100" spc="-150" dirty="0">
                <a:latin typeface="Arial"/>
                <a:cs typeface="Arial"/>
              </a:rPr>
              <a:t> </a:t>
            </a:r>
            <a:r>
              <a:rPr sz="1100" i="1" spc="-10" dirty="0">
                <a:latin typeface="Arial"/>
                <a:cs typeface="Arial"/>
              </a:rPr>
              <a:t>weeks</a:t>
            </a:r>
            <a:endParaRPr sz="1100">
              <a:latin typeface="Arial"/>
              <a:cs typeface="Arial"/>
            </a:endParaRPr>
          </a:p>
          <a:p>
            <a:pPr marL="81280">
              <a:lnSpc>
                <a:spcPct val="100000"/>
              </a:lnSpc>
              <a:spcBef>
                <a:spcPts val="165"/>
              </a:spcBef>
            </a:pPr>
            <a:r>
              <a:rPr sz="1100" spc="-5" dirty="0">
                <a:latin typeface="Arial"/>
                <a:cs typeface="Arial"/>
              </a:rPr>
              <a:t>1</a:t>
            </a:r>
            <a:r>
              <a:rPr sz="1100" spc="-5" dirty="0">
                <a:latin typeface="Times New Roman"/>
                <a:cs typeface="Times New Roman"/>
              </a:rPr>
              <a:t>.</a:t>
            </a:r>
            <a:r>
              <a:rPr sz="1100" spc="-5" dirty="0">
                <a:latin typeface="Arial"/>
                <a:cs typeface="Arial"/>
              </a:rPr>
              <a:t>0214</a:t>
            </a:r>
            <a:endParaRPr sz="11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194314" y="3344092"/>
            <a:ext cx="350520" cy="11938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z="600" spc="-5" dirty="0">
                <a:latin typeface="Arial"/>
                <a:cs typeface="Arial"/>
              </a:rPr>
              <a:t>126</a:t>
            </a:fld>
            <a:r>
              <a:rPr sz="600" spc="-95" dirty="0">
                <a:latin typeface="Arial"/>
                <a:cs typeface="Arial"/>
              </a:rPr>
              <a:t> </a:t>
            </a:r>
            <a:r>
              <a:rPr sz="600" spc="-5" dirty="0">
                <a:latin typeface="Arial"/>
                <a:cs typeface="Arial"/>
              </a:rPr>
              <a:t>/</a:t>
            </a:r>
            <a:r>
              <a:rPr sz="600" spc="-95" dirty="0">
                <a:latin typeface="Arial"/>
                <a:cs typeface="Arial"/>
              </a:rPr>
              <a:t> </a:t>
            </a:r>
            <a:r>
              <a:rPr sz="600" spc="-5" dirty="0">
                <a:latin typeface="Arial"/>
                <a:cs typeface="Arial"/>
              </a:rPr>
              <a:t>128</a:t>
            </a:r>
            <a:endParaRPr sz="6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088097" y="2685045"/>
            <a:ext cx="2139315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</a:pPr>
            <a:r>
              <a:rPr sz="1100" spc="-5" dirty="0">
                <a:latin typeface="Arial"/>
                <a:cs typeface="Arial"/>
              </a:rPr>
              <a:t>Estimated </a:t>
            </a:r>
            <a:r>
              <a:rPr sz="1100" spc="-10" dirty="0">
                <a:latin typeface="Arial"/>
                <a:cs typeface="Arial"/>
              </a:rPr>
              <a:t>Duration </a:t>
            </a:r>
            <a:r>
              <a:rPr sz="1100" spc="204" dirty="0">
                <a:latin typeface="Arial"/>
                <a:cs typeface="Arial"/>
              </a:rPr>
              <a:t>=</a:t>
            </a:r>
            <a:r>
              <a:rPr sz="1100" spc="-110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34</a:t>
            </a:r>
            <a:r>
              <a:rPr sz="1100" spc="-5" dirty="0">
                <a:latin typeface="Times New Roman"/>
                <a:cs typeface="Times New Roman"/>
              </a:rPr>
              <a:t>.</a:t>
            </a:r>
            <a:r>
              <a:rPr sz="1100" spc="-5" dirty="0">
                <a:latin typeface="Arial"/>
                <a:cs typeface="Arial"/>
              </a:rPr>
              <a:t>27 </a:t>
            </a:r>
            <a:r>
              <a:rPr sz="1100" i="1" spc="-10" dirty="0">
                <a:latin typeface="Arial"/>
                <a:cs typeface="Arial"/>
              </a:rPr>
              <a:t>weeks</a:t>
            </a:r>
            <a:endParaRPr sz="1100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0"/>
            <a:ext cx="4608195" cy="14414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2286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18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143916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191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5839" y="144691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8366" y="216611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29463" y="288620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31990" y="360540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01587" y="101733"/>
            <a:ext cx="930910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6045" marR="5080" indent="-93980">
              <a:lnSpc>
                <a:spcPct val="157400"/>
              </a:lnSpc>
              <a:spcBef>
                <a:spcPts val="10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Project Cost Management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EVMS 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Worked</a:t>
            </a:r>
            <a:r>
              <a:rPr sz="600" spc="-40" dirty="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Example</a:t>
            </a:r>
            <a:endParaRPr sz="6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0" y="431761"/>
            <a:ext cx="4608195" cy="321945"/>
          </a:xfrm>
          <a:prstGeom prst="rect">
            <a:avLst/>
          </a:prstGeom>
          <a:solidFill>
            <a:srgbClr val="3333B2"/>
          </a:solidFill>
        </p:spPr>
        <p:txBody>
          <a:bodyPr vert="horz" wrap="square" lIns="0" tIns="6223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490"/>
              </a:spcBef>
            </a:pPr>
            <a:r>
              <a:rPr sz="1400" spc="20" dirty="0">
                <a:solidFill>
                  <a:srgbClr val="FFFFFF"/>
                </a:solidFill>
                <a:latin typeface="Arial"/>
                <a:cs typeface="Arial"/>
              </a:rPr>
              <a:t>Some </a:t>
            </a:r>
            <a:r>
              <a:rPr sz="1400" spc="10" dirty="0">
                <a:solidFill>
                  <a:srgbClr val="FFFFFF"/>
                </a:solidFill>
                <a:latin typeface="Arial"/>
                <a:cs typeface="Arial"/>
              </a:rPr>
              <a:t>Alternatives to </a:t>
            </a:r>
            <a:r>
              <a:rPr sz="1400" spc="15" dirty="0">
                <a:solidFill>
                  <a:srgbClr val="FFFFFF"/>
                </a:solidFill>
                <a:latin typeface="Arial"/>
                <a:cs typeface="Arial"/>
              </a:rPr>
              <a:t>the 50-50</a:t>
            </a:r>
            <a:r>
              <a:rPr sz="14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15" dirty="0">
                <a:solidFill>
                  <a:srgbClr val="FFFFFF"/>
                </a:solidFill>
                <a:latin typeface="Arial"/>
                <a:cs typeface="Arial"/>
              </a:rPr>
              <a:t>Rule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95363" y="1072832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95363" y="1615516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95363" y="2158187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95363" y="2872956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347294" y="789683"/>
            <a:ext cx="3881120" cy="2540635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sz="1100" b="1" spc="-5" dirty="0">
                <a:latin typeface="Arial"/>
                <a:cs typeface="Arial"/>
              </a:rPr>
              <a:t>0/100</a:t>
            </a:r>
            <a:r>
              <a:rPr sz="1100" b="1" spc="-10" dirty="0">
                <a:latin typeface="Arial"/>
                <a:cs typeface="Arial"/>
              </a:rPr>
              <a:t> </a:t>
            </a:r>
            <a:r>
              <a:rPr sz="1100" b="1" spc="-5" dirty="0">
                <a:latin typeface="Arial"/>
                <a:cs typeface="Arial"/>
              </a:rPr>
              <a:t>Rule</a:t>
            </a:r>
            <a:endParaRPr sz="1100">
              <a:latin typeface="Arial"/>
              <a:cs typeface="Arial"/>
            </a:endParaRPr>
          </a:p>
          <a:p>
            <a:pPr marL="289560" marR="5080">
              <a:lnSpc>
                <a:spcPct val="102600"/>
              </a:lnSpc>
              <a:spcBef>
                <a:spcPts val="105"/>
              </a:spcBef>
            </a:pPr>
            <a:r>
              <a:rPr sz="1100" spc="-5" dirty="0">
                <a:latin typeface="Arial"/>
                <a:cs typeface="Arial"/>
              </a:rPr>
              <a:t>Usually limited to small work </a:t>
            </a:r>
            <a:r>
              <a:rPr sz="1100" spc="-10" dirty="0">
                <a:latin typeface="Arial"/>
                <a:cs typeface="Arial"/>
              </a:rPr>
              <a:t>packages; no </a:t>
            </a:r>
            <a:r>
              <a:rPr sz="1100" spc="-15" dirty="0">
                <a:latin typeface="Arial"/>
                <a:cs typeface="Arial"/>
              </a:rPr>
              <a:t>value </a:t>
            </a:r>
            <a:r>
              <a:rPr sz="1100" spc="-5" dirty="0">
                <a:latin typeface="Arial"/>
                <a:cs typeface="Arial"/>
              </a:rPr>
              <a:t>is earned  until the task is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complete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1100" b="1" spc="-5" dirty="0">
                <a:latin typeface="Arial"/>
                <a:cs typeface="Arial"/>
              </a:rPr>
              <a:t>Milestone</a:t>
            </a:r>
            <a:endParaRPr sz="1100">
              <a:latin typeface="Arial"/>
              <a:cs typeface="Arial"/>
            </a:endParaRPr>
          </a:p>
          <a:p>
            <a:pPr marL="289560" marR="224790">
              <a:lnSpc>
                <a:spcPct val="102600"/>
              </a:lnSpc>
              <a:spcBef>
                <a:spcPts val="105"/>
              </a:spcBef>
            </a:pPr>
            <a:r>
              <a:rPr sz="1100" spc="-10" dirty="0">
                <a:latin typeface="Arial"/>
                <a:cs typeface="Arial"/>
              </a:rPr>
              <a:t>Used </a:t>
            </a:r>
            <a:r>
              <a:rPr sz="1100" spc="-20" dirty="0">
                <a:latin typeface="Arial"/>
                <a:cs typeface="Arial"/>
              </a:rPr>
              <a:t>for </a:t>
            </a:r>
            <a:r>
              <a:rPr sz="1100" spc="-5" dirty="0">
                <a:latin typeface="Arial"/>
                <a:cs typeface="Arial"/>
              </a:rPr>
              <a:t>long </a:t>
            </a:r>
            <a:r>
              <a:rPr sz="1100" spc="-10" dirty="0">
                <a:latin typeface="Arial"/>
                <a:cs typeface="Arial"/>
              </a:rPr>
              <a:t>duration </a:t>
            </a:r>
            <a:r>
              <a:rPr sz="1100" spc="-5" dirty="0">
                <a:latin typeface="Arial"/>
                <a:cs typeface="Arial"/>
              </a:rPr>
              <a:t>work </a:t>
            </a:r>
            <a:r>
              <a:rPr sz="1100" spc="-10" dirty="0">
                <a:latin typeface="Arial"/>
                <a:cs typeface="Arial"/>
              </a:rPr>
              <a:t>packages. </a:t>
            </a:r>
            <a:r>
              <a:rPr sz="1100" spc="-25" dirty="0">
                <a:latin typeface="Arial"/>
                <a:cs typeface="Arial"/>
              </a:rPr>
              <a:t>Value </a:t>
            </a:r>
            <a:r>
              <a:rPr sz="1100" spc="-5" dirty="0">
                <a:latin typeface="Arial"/>
                <a:cs typeface="Arial"/>
              </a:rPr>
              <a:t>is earned  </a:t>
            </a:r>
            <a:r>
              <a:rPr sz="1100" spc="-10" dirty="0">
                <a:latin typeface="Arial"/>
                <a:cs typeface="Arial"/>
              </a:rPr>
              <a:t>when </a:t>
            </a:r>
            <a:r>
              <a:rPr sz="1100" spc="-5" dirty="0">
                <a:latin typeface="Arial"/>
                <a:cs typeface="Arial"/>
              </a:rPr>
              <a:t>milestones are</a:t>
            </a:r>
            <a:r>
              <a:rPr sz="1100" spc="-10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completed.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100" b="1" spc="-10" dirty="0">
                <a:latin typeface="Arial"/>
                <a:cs typeface="Arial"/>
              </a:rPr>
              <a:t>% </a:t>
            </a:r>
            <a:r>
              <a:rPr sz="1100" b="1" spc="-5" dirty="0">
                <a:latin typeface="Arial"/>
                <a:cs typeface="Arial"/>
              </a:rPr>
              <a:t>complete</a:t>
            </a:r>
            <a:endParaRPr sz="1100">
              <a:latin typeface="Arial"/>
              <a:cs typeface="Arial"/>
            </a:endParaRPr>
          </a:p>
          <a:p>
            <a:pPr marL="289560" marR="148590">
              <a:lnSpc>
                <a:spcPct val="102600"/>
              </a:lnSpc>
              <a:spcBef>
                <a:spcPts val="105"/>
              </a:spcBef>
            </a:pPr>
            <a:r>
              <a:rPr sz="1100" spc="-10" dirty="0">
                <a:latin typeface="Arial"/>
                <a:cs typeface="Arial"/>
              </a:rPr>
              <a:t>Used </a:t>
            </a:r>
            <a:r>
              <a:rPr sz="1100" spc="-20" dirty="0">
                <a:latin typeface="Arial"/>
                <a:cs typeface="Arial"/>
              </a:rPr>
              <a:t>for </a:t>
            </a:r>
            <a:r>
              <a:rPr sz="1100" spc="-5" dirty="0">
                <a:latin typeface="Arial"/>
                <a:cs typeface="Arial"/>
              </a:rPr>
              <a:t>long </a:t>
            </a:r>
            <a:r>
              <a:rPr sz="1100" spc="-10" dirty="0">
                <a:latin typeface="Arial"/>
                <a:cs typeface="Arial"/>
              </a:rPr>
              <a:t>duration </a:t>
            </a:r>
            <a:r>
              <a:rPr sz="1100" spc="-5" dirty="0">
                <a:latin typeface="Arial"/>
                <a:cs typeface="Arial"/>
              </a:rPr>
              <a:t>work </a:t>
            </a:r>
            <a:r>
              <a:rPr sz="1100" spc="-10" dirty="0">
                <a:latin typeface="Arial"/>
                <a:cs typeface="Arial"/>
              </a:rPr>
              <a:t>packages where </a:t>
            </a:r>
            <a:r>
              <a:rPr sz="1100" spc="-5" dirty="0">
                <a:latin typeface="Arial"/>
                <a:cs typeface="Arial"/>
              </a:rPr>
              <a:t>milestones  cannot </a:t>
            </a:r>
            <a:r>
              <a:rPr sz="1100" spc="-10" dirty="0">
                <a:latin typeface="Arial"/>
                <a:cs typeface="Arial"/>
              </a:rPr>
              <a:t>be </a:t>
            </a:r>
            <a:r>
              <a:rPr sz="1100" spc="-5" dirty="0">
                <a:latin typeface="Arial"/>
                <a:cs typeface="Arial"/>
              </a:rPr>
              <a:t>identified. </a:t>
            </a:r>
            <a:r>
              <a:rPr sz="1100" spc="-10" dirty="0">
                <a:latin typeface="Arial"/>
                <a:cs typeface="Arial"/>
              </a:rPr>
              <a:t>% </a:t>
            </a:r>
            <a:r>
              <a:rPr sz="1100" spc="-5" dirty="0">
                <a:latin typeface="Arial"/>
                <a:cs typeface="Arial"/>
              </a:rPr>
              <a:t>complete is determined </a:t>
            </a:r>
            <a:r>
              <a:rPr sz="1100" spc="-20" dirty="0">
                <a:latin typeface="Arial"/>
                <a:cs typeface="Arial"/>
              </a:rPr>
              <a:t>by  </a:t>
            </a:r>
            <a:r>
              <a:rPr sz="1100" spc="-5" dirty="0">
                <a:latin typeface="Arial"/>
                <a:cs typeface="Arial"/>
              </a:rPr>
              <a:t>measurement.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1100" b="1" spc="-10" dirty="0">
                <a:latin typeface="Arial"/>
                <a:cs typeface="Arial"/>
              </a:rPr>
              <a:t>Equivalent </a:t>
            </a:r>
            <a:r>
              <a:rPr sz="1100" b="1" spc="-5" dirty="0">
                <a:latin typeface="Arial"/>
                <a:cs typeface="Arial"/>
              </a:rPr>
              <a:t>Units</a:t>
            </a:r>
            <a:endParaRPr sz="1100">
              <a:latin typeface="Arial"/>
              <a:cs typeface="Arial"/>
            </a:endParaRPr>
          </a:p>
          <a:p>
            <a:pPr marL="289560" marR="130810">
              <a:lnSpc>
                <a:spcPct val="102600"/>
              </a:lnSpc>
              <a:spcBef>
                <a:spcPts val="105"/>
              </a:spcBef>
            </a:pPr>
            <a:r>
              <a:rPr sz="1100" spc="-10" dirty="0">
                <a:latin typeface="Arial"/>
                <a:cs typeface="Arial"/>
              </a:rPr>
              <a:t>Used </a:t>
            </a:r>
            <a:r>
              <a:rPr sz="1100" spc="-20" dirty="0">
                <a:latin typeface="Arial"/>
                <a:cs typeface="Arial"/>
              </a:rPr>
              <a:t>for </a:t>
            </a:r>
            <a:r>
              <a:rPr sz="1100" spc="-5" dirty="0">
                <a:latin typeface="Arial"/>
                <a:cs typeface="Arial"/>
              </a:rPr>
              <a:t>similar-unit work </a:t>
            </a:r>
            <a:r>
              <a:rPr sz="1100" spc="-10" dirty="0">
                <a:latin typeface="Arial"/>
                <a:cs typeface="Arial"/>
              </a:rPr>
              <a:t>packages, where </a:t>
            </a:r>
            <a:r>
              <a:rPr sz="1100" spc="-5" dirty="0">
                <a:latin typeface="Arial"/>
                <a:cs typeface="Arial"/>
              </a:rPr>
              <a:t>earnings are  </a:t>
            </a:r>
            <a:r>
              <a:rPr sz="1100" spc="-10" dirty="0">
                <a:latin typeface="Arial"/>
                <a:cs typeface="Arial"/>
              </a:rPr>
              <a:t>on </a:t>
            </a:r>
            <a:r>
              <a:rPr sz="1100" spc="-5" dirty="0">
                <a:latin typeface="Arial"/>
                <a:cs typeface="Arial"/>
              </a:rPr>
              <a:t>completed units </a:t>
            </a:r>
            <a:r>
              <a:rPr sz="1100" spc="-10" dirty="0">
                <a:latin typeface="Arial"/>
                <a:cs typeface="Arial"/>
              </a:rPr>
              <a:t>rather </a:t>
            </a:r>
            <a:r>
              <a:rPr sz="1100" spc="-5" dirty="0">
                <a:latin typeface="Arial"/>
                <a:cs typeface="Arial"/>
              </a:rPr>
              <a:t>than </a:t>
            </a:r>
            <a:r>
              <a:rPr sz="1100" spc="-15" dirty="0">
                <a:latin typeface="Arial"/>
                <a:cs typeface="Arial"/>
              </a:rPr>
              <a:t>labour. e.g </a:t>
            </a:r>
            <a:r>
              <a:rPr sz="1100" spc="-5" dirty="0">
                <a:latin typeface="Arial"/>
                <a:cs typeface="Arial"/>
              </a:rPr>
              <a:t>kitchen  contractor; </a:t>
            </a:r>
            <a:r>
              <a:rPr sz="1100" spc="-10" dirty="0">
                <a:latin typeface="Arial"/>
                <a:cs typeface="Arial"/>
              </a:rPr>
              <a:t>number </a:t>
            </a:r>
            <a:r>
              <a:rPr sz="1100" spc="-5" dirty="0">
                <a:latin typeface="Arial"/>
                <a:cs typeface="Arial"/>
              </a:rPr>
              <a:t>of kitchen units</a:t>
            </a:r>
            <a:r>
              <a:rPr sz="1100" spc="-10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installed.</a:t>
            </a:r>
            <a:endParaRPr sz="11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194314" y="3344092"/>
            <a:ext cx="350520" cy="11938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z="600" spc="-5" dirty="0">
                <a:latin typeface="Arial"/>
                <a:cs typeface="Arial"/>
              </a:rPr>
              <a:t>127</a:t>
            </a:fld>
            <a:r>
              <a:rPr sz="600" spc="-95" dirty="0">
                <a:latin typeface="Arial"/>
                <a:cs typeface="Arial"/>
              </a:rPr>
              <a:t> </a:t>
            </a:r>
            <a:r>
              <a:rPr sz="600" spc="-5" dirty="0">
                <a:latin typeface="Arial"/>
                <a:cs typeface="Arial"/>
              </a:rPr>
              <a:t>/</a:t>
            </a:r>
            <a:r>
              <a:rPr sz="600" spc="-95" dirty="0">
                <a:latin typeface="Arial"/>
                <a:cs typeface="Arial"/>
              </a:rPr>
              <a:t> </a:t>
            </a:r>
            <a:r>
              <a:rPr sz="600" spc="-5" dirty="0">
                <a:latin typeface="Arial"/>
                <a:cs typeface="Arial"/>
              </a:rPr>
              <a:t>128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0"/>
            <a:ext cx="4608195" cy="14414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2286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18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143916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191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5839" y="144691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8366" y="216611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29463" y="288620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31990" y="360540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01587" y="101733"/>
            <a:ext cx="930910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6045" marR="5080" indent="-93980">
              <a:lnSpc>
                <a:spcPct val="157400"/>
              </a:lnSpc>
              <a:spcBef>
                <a:spcPts val="10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Project Cost Management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EVMS 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Worked</a:t>
            </a:r>
            <a:r>
              <a:rPr sz="600" spc="-40" dirty="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Example</a:t>
            </a:r>
            <a:endParaRPr sz="6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0" y="431761"/>
            <a:ext cx="4608195" cy="321945"/>
          </a:xfrm>
          <a:prstGeom prst="rect">
            <a:avLst/>
          </a:prstGeom>
          <a:solidFill>
            <a:srgbClr val="3333B2"/>
          </a:solidFill>
        </p:spPr>
        <p:txBody>
          <a:bodyPr vert="horz" wrap="square" lIns="0" tIns="6223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490"/>
              </a:spcBef>
            </a:pPr>
            <a:r>
              <a:rPr sz="1400" spc="20" dirty="0">
                <a:solidFill>
                  <a:srgbClr val="FFFFFF"/>
                </a:solidFill>
                <a:latin typeface="Arial"/>
                <a:cs typeface="Arial"/>
              </a:rPr>
              <a:t>Comment </a:t>
            </a:r>
            <a:r>
              <a:rPr sz="1400" spc="15" dirty="0">
                <a:solidFill>
                  <a:srgbClr val="FFFFFF"/>
                </a:solidFill>
                <a:latin typeface="Arial"/>
                <a:cs typeface="Arial"/>
              </a:rPr>
              <a:t>on</a:t>
            </a:r>
            <a:r>
              <a:rPr sz="14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25" dirty="0">
                <a:solidFill>
                  <a:srgbClr val="FFFFFF"/>
                </a:solidFill>
                <a:latin typeface="Arial"/>
                <a:cs typeface="Arial"/>
              </a:rPr>
              <a:t>EVM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95363" y="893851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95363" y="1237996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95363" y="1582153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95363" y="1926297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95363" y="2270455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95363" y="2614599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347294" y="815059"/>
            <a:ext cx="3876040" cy="2607310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289560" marR="219710">
              <a:lnSpc>
                <a:spcPct val="102600"/>
              </a:lnSpc>
              <a:spcBef>
                <a:spcPts val="55"/>
              </a:spcBef>
            </a:pPr>
            <a:r>
              <a:rPr sz="1100" spc="-10" dirty="0">
                <a:latin typeface="Arial"/>
                <a:cs typeface="Arial"/>
              </a:rPr>
              <a:t>EVM </a:t>
            </a:r>
            <a:r>
              <a:rPr sz="1100" spc="-5" dirty="0">
                <a:latin typeface="Arial"/>
                <a:cs typeface="Arial"/>
              </a:rPr>
              <a:t>works best </a:t>
            </a:r>
            <a:r>
              <a:rPr sz="1100" spc="-10" dirty="0">
                <a:latin typeface="Arial"/>
                <a:cs typeface="Arial"/>
              </a:rPr>
              <a:t>when </a:t>
            </a:r>
            <a:r>
              <a:rPr sz="1100" spc="-5" dirty="0">
                <a:latin typeface="Arial"/>
                <a:cs typeface="Arial"/>
              </a:rPr>
              <a:t>applied to the top </a:t>
            </a:r>
            <a:r>
              <a:rPr sz="1100" spc="-10" dirty="0">
                <a:latin typeface="Arial"/>
                <a:cs typeface="Arial"/>
              </a:rPr>
              <a:t>4 </a:t>
            </a:r>
            <a:r>
              <a:rPr sz="1100" spc="-15" dirty="0">
                <a:latin typeface="Arial"/>
                <a:cs typeface="Arial"/>
              </a:rPr>
              <a:t>levels </a:t>
            </a:r>
            <a:r>
              <a:rPr sz="1100" spc="-5" dirty="0">
                <a:latin typeface="Arial"/>
                <a:cs typeface="Arial"/>
              </a:rPr>
              <a:t>of the  </a:t>
            </a:r>
            <a:r>
              <a:rPr sz="1100" spc="-15" dirty="0">
                <a:latin typeface="Arial"/>
                <a:cs typeface="Arial"/>
              </a:rPr>
              <a:t>WBS.</a:t>
            </a:r>
            <a:endParaRPr sz="1100">
              <a:latin typeface="Arial"/>
              <a:cs typeface="Arial"/>
            </a:endParaRPr>
          </a:p>
          <a:p>
            <a:pPr marL="289560" marR="271780">
              <a:lnSpc>
                <a:spcPct val="102699"/>
              </a:lnSpc>
            </a:pPr>
            <a:r>
              <a:rPr sz="1100" spc="-5" dirty="0">
                <a:latin typeface="Arial"/>
                <a:cs typeface="Arial"/>
              </a:rPr>
              <a:t>Unless the </a:t>
            </a:r>
            <a:r>
              <a:rPr sz="1100" spc="-10" dirty="0">
                <a:latin typeface="Arial"/>
                <a:cs typeface="Arial"/>
              </a:rPr>
              <a:t>model </a:t>
            </a:r>
            <a:r>
              <a:rPr sz="1100" spc="-5" dirty="0">
                <a:latin typeface="Arial"/>
                <a:cs typeface="Arial"/>
              </a:rPr>
              <a:t>is </a:t>
            </a:r>
            <a:r>
              <a:rPr sz="1100" spc="-10" dirty="0">
                <a:latin typeface="Arial"/>
                <a:cs typeface="Arial"/>
              </a:rPr>
              <a:t>linked </a:t>
            </a:r>
            <a:r>
              <a:rPr sz="1100" spc="-5" dirty="0">
                <a:latin typeface="Arial"/>
                <a:cs typeface="Arial"/>
              </a:rPr>
              <a:t>to the project </a:t>
            </a:r>
            <a:r>
              <a:rPr sz="1100" spc="-10" dirty="0">
                <a:latin typeface="Arial"/>
                <a:cs typeface="Arial"/>
              </a:rPr>
              <a:t>schedule, </a:t>
            </a:r>
            <a:r>
              <a:rPr sz="1100" spc="-5" dirty="0">
                <a:latin typeface="Arial"/>
                <a:cs typeface="Arial"/>
              </a:rPr>
              <a:t>the  determination of </a:t>
            </a:r>
            <a:r>
              <a:rPr sz="1100" spc="-10" dirty="0">
                <a:latin typeface="Arial"/>
                <a:cs typeface="Arial"/>
              </a:rPr>
              <a:t>PV </a:t>
            </a:r>
            <a:r>
              <a:rPr sz="1100" spc="-5" dirty="0">
                <a:latin typeface="Arial"/>
                <a:cs typeface="Arial"/>
              </a:rPr>
              <a:t>can </a:t>
            </a:r>
            <a:r>
              <a:rPr sz="1100" spc="-10" dirty="0">
                <a:latin typeface="Arial"/>
                <a:cs typeface="Arial"/>
              </a:rPr>
              <a:t>be</a:t>
            </a:r>
            <a:r>
              <a:rPr sz="1100" spc="-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problematic.</a:t>
            </a:r>
            <a:endParaRPr sz="1100">
              <a:latin typeface="Arial"/>
              <a:cs typeface="Arial"/>
            </a:endParaRPr>
          </a:p>
          <a:p>
            <a:pPr marL="289560" marR="413384">
              <a:lnSpc>
                <a:spcPct val="102600"/>
              </a:lnSpc>
            </a:pPr>
            <a:r>
              <a:rPr sz="1100" spc="-10" dirty="0">
                <a:latin typeface="Arial"/>
                <a:cs typeface="Arial"/>
              </a:rPr>
              <a:t>EVM </a:t>
            </a:r>
            <a:r>
              <a:rPr sz="1100" spc="-5" dirty="0">
                <a:latin typeface="Arial"/>
                <a:cs typeface="Arial"/>
              </a:rPr>
              <a:t>will only highlight issues in relation to cost </a:t>
            </a:r>
            <a:r>
              <a:rPr sz="1100" spc="-10" dirty="0">
                <a:latin typeface="Arial"/>
                <a:cs typeface="Arial"/>
              </a:rPr>
              <a:t>and  schedule.</a:t>
            </a:r>
            <a:endParaRPr sz="1100">
              <a:latin typeface="Arial"/>
              <a:cs typeface="Arial"/>
            </a:endParaRPr>
          </a:p>
          <a:p>
            <a:pPr marL="289560" marR="367665">
              <a:lnSpc>
                <a:spcPct val="102600"/>
              </a:lnSpc>
            </a:pPr>
            <a:r>
              <a:rPr sz="1100" spc="-10" dirty="0">
                <a:latin typeface="Arial"/>
                <a:cs typeface="Arial"/>
              </a:rPr>
              <a:t>EVM </a:t>
            </a:r>
            <a:r>
              <a:rPr sz="1100" spc="-5" dirty="0">
                <a:latin typeface="Arial"/>
                <a:cs typeface="Arial"/>
              </a:rPr>
              <a:t>will not highlight issues </a:t>
            </a:r>
            <a:r>
              <a:rPr sz="1100" spc="-10" dirty="0">
                <a:latin typeface="Arial"/>
                <a:cs typeface="Arial"/>
              </a:rPr>
              <a:t>on </a:t>
            </a:r>
            <a:r>
              <a:rPr sz="1100" spc="-20" dirty="0">
                <a:latin typeface="Arial"/>
                <a:cs typeface="Arial"/>
              </a:rPr>
              <a:t>quality, </a:t>
            </a:r>
            <a:r>
              <a:rPr sz="1100" spc="-15" dirty="0">
                <a:latin typeface="Arial"/>
                <a:cs typeface="Arial"/>
              </a:rPr>
              <a:t>deliverables,  </a:t>
            </a:r>
            <a:r>
              <a:rPr sz="1100" spc="-10" dirty="0">
                <a:latin typeface="Arial"/>
                <a:cs typeface="Arial"/>
              </a:rPr>
              <a:t>scope, </a:t>
            </a:r>
            <a:r>
              <a:rPr sz="1100" spc="-5" dirty="0">
                <a:latin typeface="Arial"/>
                <a:cs typeface="Arial"/>
              </a:rPr>
              <a:t>etc.</a:t>
            </a:r>
            <a:endParaRPr sz="1100">
              <a:latin typeface="Arial"/>
              <a:cs typeface="Arial"/>
            </a:endParaRPr>
          </a:p>
          <a:p>
            <a:pPr marL="289560" marR="5080">
              <a:lnSpc>
                <a:spcPct val="102600"/>
              </a:lnSpc>
            </a:pPr>
            <a:r>
              <a:rPr sz="1100" spc="-10" dirty="0">
                <a:latin typeface="Arial"/>
                <a:cs typeface="Arial"/>
              </a:rPr>
              <a:t>WIP </a:t>
            </a:r>
            <a:r>
              <a:rPr sz="1100" spc="-5" dirty="0">
                <a:latin typeface="Arial"/>
                <a:cs typeface="Arial"/>
              </a:rPr>
              <a:t>(and thus EV) can </a:t>
            </a:r>
            <a:r>
              <a:rPr sz="1100" spc="-10" dirty="0">
                <a:latin typeface="Arial"/>
                <a:cs typeface="Arial"/>
              </a:rPr>
              <a:t>be </a:t>
            </a:r>
            <a:r>
              <a:rPr sz="1100" spc="-5" dirty="0">
                <a:latin typeface="Arial"/>
                <a:cs typeface="Arial"/>
              </a:rPr>
              <a:t>calculated in </a:t>
            </a:r>
            <a:r>
              <a:rPr sz="1100" spc="-10" dirty="0">
                <a:latin typeface="Arial"/>
                <a:cs typeface="Arial"/>
              </a:rPr>
              <a:t>a number </a:t>
            </a:r>
            <a:r>
              <a:rPr sz="1100" spc="-5" dirty="0">
                <a:latin typeface="Arial"/>
                <a:cs typeface="Arial"/>
              </a:rPr>
              <a:t>of </a:t>
            </a:r>
            <a:r>
              <a:rPr sz="1100" spc="-20" dirty="0">
                <a:latin typeface="Arial"/>
                <a:cs typeface="Arial"/>
              </a:rPr>
              <a:t>ways;  </a:t>
            </a:r>
            <a:r>
              <a:rPr sz="1100" spc="-15" dirty="0">
                <a:latin typeface="Arial"/>
                <a:cs typeface="Arial"/>
              </a:rPr>
              <a:t>leaves </a:t>
            </a:r>
            <a:r>
              <a:rPr sz="1100" spc="-5" dirty="0">
                <a:latin typeface="Arial"/>
                <a:cs typeface="Arial"/>
              </a:rPr>
              <a:t>the system </a:t>
            </a:r>
            <a:r>
              <a:rPr sz="1100" spc="-10" dirty="0">
                <a:latin typeface="Arial"/>
                <a:cs typeface="Arial"/>
              </a:rPr>
              <a:t>open </a:t>
            </a:r>
            <a:r>
              <a:rPr sz="1100" spc="-5" dirty="0">
                <a:latin typeface="Arial"/>
                <a:cs typeface="Arial"/>
              </a:rPr>
              <a:t>to</a:t>
            </a:r>
            <a:r>
              <a:rPr sz="1100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manipulation.</a:t>
            </a:r>
            <a:endParaRPr sz="1100">
              <a:latin typeface="Arial"/>
              <a:cs typeface="Arial"/>
            </a:endParaRPr>
          </a:p>
          <a:p>
            <a:pPr marL="289560" marR="213360">
              <a:lnSpc>
                <a:spcPct val="102600"/>
              </a:lnSpc>
            </a:pPr>
            <a:r>
              <a:rPr sz="1100" spc="-20" dirty="0">
                <a:latin typeface="Arial"/>
                <a:cs typeface="Arial"/>
              </a:rPr>
              <a:t>EAC </a:t>
            </a:r>
            <a:r>
              <a:rPr sz="1100" spc="-10" dirty="0">
                <a:latin typeface="Arial"/>
                <a:cs typeface="Arial"/>
              </a:rPr>
              <a:t>and ETC </a:t>
            </a:r>
            <a:r>
              <a:rPr sz="1100" spc="-5" dirty="0">
                <a:latin typeface="Arial"/>
                <a:cs typeface="Arial"/>
              </a:rPr>
              <a:t>predictions </a:t>
            </a:r>
            <a:r>
              <a:rPr sz="1100" spc="-10" dirty="0">
                <a:latin typeface="Arial"/>
                <a:cs typeface="Arial"/>
              </a:rPr>
              <a:t>likely </a:t>
            </a:r>
            <a:r>
              <a:rPr sz="1100" spc="-5" dirty="0">
                <a:latin typeface="Arial"/>
                <a:cs typeface="Arial"/>
              </a:rPr>
              <a:t>to </a:t>
            </a:r>
            <a:r>
              <a:rPr sz="1100" spc="-10" dirty="0">
                <a:latin typeface="Arial"/>
                <a:cs typeface="Arial"/>
              </a:rPr>
              <a:t>be inaccurate due </a:t>
            </a:r>
            <a:r>
              <a:rPr sz="1100" spc="-5" dirty="0">
                <a:latin typeface="Arial"/>
                <a:cs typeface="Arial"/>
              </a:rPr>
              <a:t>to  </a:t>
            </a:r>
            <a:r>
              <a:rPr sz="1100" spc="-10" dirty="0">
                <a:latin typeface="Arial"/>
                <a:cs typeface="Arial"/>
              </a:rPr>
              <a:t>unforeseen </a:t>
            </a:r>
            <a:r>
              <a:rPr sz="1100" spc="-5" dirty="0">
                <a:latin typeface="Arial"/>
                <a:cs typeface="Arial"/>
              </a:rPr>
              <a:t>future </a:t>
            </a:r>
            <a:r>
              <a:rPr sz="1100" spc="-20" dirty="0">
                <a:latin typeface="Arial"/>
                <a:cs typeface="Arial"/>
              </a:rPr>
              <a:t>for </a:t>
            </a:r>
            <a:r>
              <a:rPr sz="1100" spc="-10" dirty="0">
                <a:latin typeface="Arial"/>
                <a:cs typeface="Arial"/>
              </a:rPr>
              <a:t>variances. </a:t>
            </a:r>
            <a:r>
              <a:rPr sz="1100" spc="-20" dirty="0">
                <a:latin typeface="Arial"/>
                <a:cs typeface="Arial"/>
              </a:rPr>
              <a:t>EAC </a:t>
            </a:r>
            <a:r>
              <a:rPr sz="1100" spc="-10" dirty="0">
                <a:latin typeface="Arial"/>
                <a:cs typeface="Arial"/>
              </a:rPr>
              <a:t>and ETC </a:t>
            </a:r>
            <a:r>
              <a:rPr sz="1100" spc="-5" dirty="0">
                <a:latin typeface="Arial"/>
                <a:cs typeface="Arial"/>
              </a:rPr>
              <a:t>are  </a:t>
            </a:r>
            <a:r>
              <a:rPr sz="1100" spc="-10" dirty="0">
                <a:latin typeface="Arial"/>
                <a:cs typeface="Arial"/>
              </a:rPr>
              <a:t>indicative </a:t>
            </a:r>
            <a:r>
              <a:rPr sz="1100" spc="-30" dirty="0">
                <a:latin typeface="Arial"/>
                <a:cs typeface="Arial"/>
              </a:rPr>
              <a:t>only.</a:t>
            </a:r>
            <a:endParaRPr sz="1100">
              <a:latin typeface="Arial"/>
              <a:cs typeface="Arial"/>
            </a:endParaRPr>
          </a:p>
          <a:p>
            <a:pPr marL="12700" marR="404495">
              <a:lnSpc>
                <a:spcPct val="102600"/>
              </a:lnSpc>
              <a:spcBef>
                <a:spcPts val="50"/>
              </a:spcBef>
            </a:pPr>
            <a:r>
              <a:rPr sz="1100" b="1" spc="-5" dirty="0">
                <a:latin typeface="Arial"/>
                <a:cs typeface="Arial"/>
              </a:rPr>
              <a:t>In </a:t>
            </a:r>
            <a:r>
              <a:rPr sz="1100" b="1" spc="-20" dirty="0">
                <a:latin typeface="Arial"/>
                <a:cs typeface="Arial"/>
              </a:rPr>
              <a:t>summary, </a:t>
            </a:r>
            <a:r>
              <a:rPr sz="1100" b="1" spc="-10" dirty="0">
                <a:latin typeface="Arial"/>
                <a:cs typeface="Arial"/>
              </a:rPr>
              <a:t>EVM </a:t>
            </a:r>
            <a:r>
              <a:rPr sz="1100" b="1" spc="-5" dirty="0">
                <a:latin typeface="Arial"/>
                <a:cs typeface="Arial"/>
              </a:rPr>
              <a:t>is very useful. </a:t>
            </a:r>
            <a:r>
              <a:rPr sz="1100" b="1" spc="-20" dirty="0">
                <a:latin typeface="Arial"/>
                <a:cs typeface="Arial"/>
              </a:rPr>
              <a:t>However, </a:t>
            </a:r>
            <a:r>
              <a:rPr sz="1100" b="1" spc="-5" dirty="0">
                <a:latin typeface="Arial"/>
                <a:cs typeface="Arial"/>
              </a:rPr>
              <a:t>it </a:t>
            </a:r>
            <a:r>
              <a:rPr sz="1100" b="1" spc="-15" dirty="0">
                <a:latin typeface="Arial"/>
                <a:cs typeface="Arial"/>
              </a:rPr>
              <a:t>must </a:t>
            </a:r>
            <a:r>
              <a:rPr sz="1100" b="1" spc="-10" dirty="0">
                <a:latin typeface="Arial"/>
                <a:cs typeface="Arial"/>
              </a:rPr>
              <a:t>be  </a:t>
            </a:r>
            <a:r>
              <a:rPr sz="1100" b="1" spc="-5" dirty="0">
                <a:latin typeface="Arial"/>
                <a:cs typeface="Arial"/>
              </a:rPr>
              <a:t>treated with</a:t>
            </a:r>
            <a:r>
              <a:rPr sz="1100" b="1" spc="-10" dirty="0">
                <a:latin typeface="Arial"/>
                <a:cs typeface="Arial"/>
              </a:rPr>
              <a:t> </a:t>
            </a:r>
            <a:r>
              <a:rPr sz="1100" b="1" spc="-5" dirty="0">
                <a:latin typeface="Arial"/>
                <a:cs typeface="Arial"/>
              </a:rPr>
              <a:t>caution.</a:t>
            </a:r>
            <a:endParaRPr sz="11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219714" y="3340524"/>
            <a:ext cx="32512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5" dirty="0">
                <a:latin typeface="Arial"/>
                <a:cs typeface="Arial"/>
              </a:rPr>
              <a:t>128</a:t>
            </a:r>
            <a:r>
              <a:rPr sz="600" spc="-95" dirty="0">
                <a:latin typeface="Arial"/>
                <a:cs typeface="Arial"/>
              </a:rPr>
              <a:t> </a:t>
            </a:r>
            <a:r>
              <a:rPr sz="600" spc="-5" dirty="0">
                <a:latin typeface="Arial"/>
                <a:cs typeface="Arial"/>
              </a:rPr>
              <a:t>/</a:t>
            </a:r>
            <a:r>
              <a:rPr sz="600" spc="-95" dirty="0">
                <a:latin typeface="Arial"/>
                <a:cs typeface="Arial"/>
              </a:rPr>
              <a:t> </a:t>
            </a:r>
            <a:r>
              <a:rPr sz="600" spc="-5" dirty="0">
                <a:latin typeface="Arial"/>
                <a:cs typeface="Arial"/>
              </a:rPr>
              <a:t>128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0"/>
            <a:ext cx="4608195" cy="14414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2286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18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143916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191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5839" y="144691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8366" y="216611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29463" y="288620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31990" y="360540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01587" y="101733"/>
            <a:ext cx="903605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6045" marR="5080" indent="-93980">
              <a:lnSpc>
                <a:spcPct val="157400"/>
              </a:lnSpc>
              <a:spcBef>
                <a:spcPts val="10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Project Cost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Management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Introduction</a:t>
            </a:r>
            <a:endParaRPr sz="6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0" y="431761"/>
            <a:ext cx="4608195" cy="321945"/>
          </a:xfrm>
          <a:prstGeom prst="rect">
            <a:avLst/>
          </a:prstGeom>
          <a:solidFill>
            <a:srgbClr val="3333B2"/>
          </a:solidFill>
        </p:spPr>
        <p:txBody>
          <a:bodyPr vert="horz" wrap="square" lIns="0" tIns="6223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490"/>
              </a:spcBef>
            </a:pPr>
            <a:r>
              <a:rPr sz="1400" spc="15" dirty="0">
                <a:solidFill>
                  <a:srgbClr val="FFFFFF"/>
                </a:solidFill>
                <a:latin typeface="Arial"/>
                <a:cs typeface="Arial"/>
              </a:rPr>
              <a:t>Estimate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15" dirty="0">
                <a:solidFill>
                  <a:srgbClr val="FFFFFF"/>
                </a:solidFill>
                <a:latin typeface="Arial"/>
                <a:cs typeface="Arial"/>
              </a:rPr>
              <a:t>Costs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95363" y="1116812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95363" y="1326845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95363" y="1918982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95363" y="2129015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95363" y="2490876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78738" y="2826131"/>
            <a:ext cx="66675" cy="66675"/>
          </a:xfrm>
          <a:custGeom>
            <a:avLst/>
            <a:gdLst/>
            <a:ahLst/>
            <a:cxnLst/>
            <a:rect l="l" t="t" r="r" b="b"/>
            <a:pathLst>
              <a:path w="66675" h="66675">
                <a:moveTo>
                  <a:pt x="0" y="66167"/>
                </a:moveTo>
                <a:lnTo>
                  <a:pt x="66167" y="66167"/>
                </a:lnTo>
                <a:lnTo>
                  <a:pt x="66167" y="0"/>
                </a:lnTo>
                <a:lnTo>
                  <a:pt x="0" y="0"/>
                </a:lnTo>
                <a:lnTo>
                  <a:pt x="0" y="66167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95363" y="3181705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347294" y="784210"/>
            <a:ext cx="3790950" cy="2510790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34"/>
              </a:spcBef>
            </a:pPr>
            <a:r>
              <a:rPr sz="1100" b="1" spc="-10" dirty="0">
                <a:latin typeface="Arial"/>
                <a:cs typeface="Arial"/>
              </a:rPr>
              <a:t>Cost </a:t>
            </a:r>
            <a:r>
              <a:rPr sz="1100" b="1" spc="-5" dirty="0">
                <a:latin typeface="Arial"/>
                <a:cs typeface="Arial"/>
              </a:rPr>
              <a:t>Estimating is not the </a:t>
            </a:r>
            <a:r>
              <a:rPr sz="1100" b="1" spc="-10" dirty="0">
                <a:latin typeface="Arial"/>
                <a:cs typeface="Arial"/>
              </a:rPr>
              <a:t>same as</a:t>
            </a:r>
            <a:r>
              <a:rPr sz="1100" b="1" spc="-5" dirty="0">
                <a:latin typeface="Arial"/>
                <a:cs typeface="Arial"/>
              </a:rPr>
              <a:t> Pricing</a:t>
            </a:r>
            <a:endParaRPr sz="1100">
              <a:latin typeface="Arial"/>
              <a:cs typeface="Arial"/>
            </a:endParaRPr>
          </a:p>
          <a:p>
            <a:pPr marL="289560">
              <a:lnSpc>
                <a:spcPct val="100000"/>
              </a:lnSpc>
              <a:spcBef>
                <a:spcPts val="334"/>
              </a:spcBef>
            </a:pPr>
            <a:r>
              <a:rPr sz="1100" spc="-5" dirty="0">
                <a:latin typeface="Arial"/>
                <a:cs typeface="Arial"/>
              </a:rPr>
              <a:t>Pricing is concerned with what </a:t>
            </a:r>
            <a:r>
              <a:rPr sz="1100" spc="-15" dirty="0">
                <a:latin typeface="Arial"/>
                <a:cs typeface="Arial"/>
              </a:rPr>
              <a:t>you </a:t>
            </a:r>
            <a:r>
              <a:rPr sz="1100" spc="-5" dirty="0">
                <a:latin typeface="Arial"/>
                <a:cs typeface="Arial"/>
              </a:rPr>
              <a:t>should </a:t>
            </a:r>
            <a:r>
              <a:rPr sz="1100" spc="-20" dirty="0">
                <a:latin typeface="Arial"/>
                <a:cs typeface="Arial"/>
              </a:rPr>
              <a:t>pay</a:t>
            </a:r>
            <a:endParaRPr sz="1100">
              <a:latin typeface="Arial"/>
              <a:cs typeface="Arial"/>
            </a:endParaRPr>
          </a:p>
          <a:p>
            <a:pPr marL="289560" marR="209550">
              <a:lnSpc>
                <a:spcPct val="102600"/>
              </a:lnSpc>
              <a:spcBef>
                <a:spcPts val="295"/>
              </a:spcBef>
            </a:pPr>
            <a:r>
              <a:rPr sz="1100" spc="-5" dirty="0">
                <a:latin typeface="Arial"/>
                <a:cs typeface="Arial"/>
              </a:rPr>
              <a:t>Cost estimating is concerned with what </a:t>
            </a:r>
            <a:r>
              <a:rPr sz="1100" spc="-10" dirty="0">
                <a:latin typeface="Arial"/>
                <a:cs typeface="Arial"/>
              </a:rPr>
              <a:t>an </a:t>
            </a:r>
            <a:r>
              <a:rPr sz="1100" spc="-5" dirty="0">
                <a:latin typeface="Arial"/>
                <a:cs typeface="Arial"/>
              </a:rPr>
              <a:t>activity will  actually cost the </a:t>
            </a:r>
            <a:r>
              <a:rPr sz="1100" spc="-10" dirty="0">
                <a:latin typeface="Arial"/>
                <a:cs typeface="Arial"/>
              </a:rPr>
              <a:t>performing </a:t>
            </a:r>
            <a:r>
              <a:rPr sz="1100" spc="-5" dirty="0">
                <a:latin typeface="Arial"/>
                <a:cs typeface="Arial"/>
              </a:rPr>
              <a:t>organisation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sz="1100" b="1" spc="-5" dirty="0">
                <a:latin typeface="Arial"/>
                <a:cs typeface="Arial"/>
              </a:rPr>
              <a:t>Inputs</a:t>
            </a:r>
            <a:endParaRPr sz="1100">
              <a:latin typeface="Arial"/>
              <a:cs typeface="Arial"/>
            </a:endParaRPr>
          </a:p>
          <a:p>
            <a:pPr marL="289560">
              <a:lnSpc>
                <a:spcPct val="100000"/>
              </a:lnSpc>
              <a:spcBef>
                <a:spcPts val="335"/>
              </a:spcBef>
            </a:pPr>
            <a:r>
              <a:rPr sz="1100" spc="-10" dirty="0">
                <a:latin typeface="Arial"/>
                <a:cs typeface="Arial"/>
              </a:rPr>
              <a:t>As </a:t>
            </a:r>
            <a:r>
              <a:rPr sz="1100" spc="-5" dirty="0">
                <a:latin typeface="Arial"/>
                <a:cs typeface="Arial"/>
              </a:rPr>
              <a:t>per </a:t>
            </a:r>
            <a:r>
              <a:rPr sz="1100" spc="-10" dirty="0">
                <a:latin typeface="Arial"/>
                <a:cs typeface="Arial"/>
              </a:rPr>
              <a:t>book</a:t>
            </a:r>
            <a:endParaRPr sz="1100">
              <a:latin typeface="Arial"/>
              <a:cs typeface="Arial"/>
            </a:endParaRPr>
          </a:p>
          <a:p>
            <a:pPr marL="289560" marR="601980">
              <a:lnSpc>
                <a:spcPct val="102600"/>
              </a:lnSpc>
              <a:spcBef>
                <a:spcPts val="300"/>
              </a:spcBef>
            </a:pPr>
            <a:r>
              <a:rPr sz="1100" dirty="0">
                <a:latin typeface="Arial"/>
                <a:cs typeface="Arial"/>
              </a:rPr>
              <a:t>Enterprise </a:t>
            </a:r>
            <a:r>
              <a:rPr sz="1100" spc="-10" dirty="0">
                <a:latin typeface="Arial"/>
                <a:cs typeface="Arial"/>
              </a:rPr>
              <a:t>Environmental </a:t>
            </a:r>
            <a:r>
              <a:rPr sz="1100" spc="-15" dirty="0">
                <a:latin typeface="Arial"/>
                <a:cs typeface="Arial"/>
              </a:rPr>
              <a:t>Factors </a:t>
            </a:r>
            <a:r>
              <a:rPr sz="1100" spc="-10" dirty="0">
                <a:latin typeface="Arial"/>
                <a:cs typeface="Arial"/>
              </a:rPr>
              <a:t>(Marketplace  </a:t>
            </a:r>
            <a:r>
              <a:rPr sz="1100" spc="-5" dirty="0">
                <a:latin typeface="Arial"/>
                <a:cs typeface="Arial"/>
              </a:rPr>
              <a:t>Conditions)</a:t>
            </a:r>
            <a:endParaRPr sz="1100">
              <a:latin typeface="Arial"/>
              <a:cs typeface="Arial"/>
            </a:endParaRPr>
          </a:p>
          <a:p>
            <a:pPr marL="289560" marR="5080">
              <a:lnSpc>
                <a:spcPts val="1200"/>
              </a:lnSpc>
              <a:spcBef>
                <a:spcPts val="315"/>
              </a:spcBef>
            </a:pPr>
            <a:r>
              <a:rPr sz="1100" spc="-10" dirty="0">
                <a:latin typeface="Arial"/>
                <a:cs typeface="Arial"/>
              </a:rPr>
              <a:t>What </a:t>
            </a:r>
            <a:r>
              <a:rPr sz="1100" spc="-5" dirty="0">
                <a:latin typeface="Arial"/>
                <a:cs typeface="Arial"/>
              </a:rPr>
              <a:t>is </a:t>
            </a:r>
            <a:r>
              <a:rPr sz="1100" spc="-15" dirty="0">
                <a:latin typeface="Arial"/>
                <a:cs typeface="Arial"/>
              </a:rPr>
              <a:t>available, </a:t>
            </a:r>
            <a:r>
              <a:rPr sz="1100" spc="-5" dirty="0">
                <a:latin typeface="Arial"/>
                <a:cs typeface="Arial"/>
              </a:rPr>
              <a:t>from </a:t>
            </a:r>
            <a:r>
              <a:rPr sz="1100" spc="-10" dirty="0">
                <a:latin typeface="Arial"/>
                <a:cs typeface="Arial"/>
              </a:rPr>
              <a:t>whom, and </a:t>
            </a:r>
            <a:r>
              <a:rPr sz="1100" spc="-5" dirty="0">
                <a:latin typeface="Arial"/>
                <a:cs typeface="Arial"/>
              </a:rPr>
              <a:t>under what </a:t>
            </a:r>
            <a:r>
              <a:rPr sz="1100" dirty="0">
                <a:latin typeface="Arial"/>
                <a:cs typeface="Arial"/>
              </a:rPr>
              <a:t>terms </a:t>
            </a:r>
            <a:r>
              <a:rPr sz="1100" spc="-10" dirty="0">
                <a:latin typeface="Arial"/>
                <a:cs typeface="Arial"/>
              </a:rPr>
              <a:t>and  </a:t>
            </a:r>
            <a:r>
              <a:rPr sz="1100" spc="-5" dirty="0">
                <a:latin typeface="Arial"/>
                <a:cs typeface="Arial"/>
              </a:rPr>
              <a:t>conditions</a:t>
            </a:r>
            <a:endParaRPr sz="1100">
              <a:latin typeface="Arial"/>
              <a:cs typeface="Arial"/>
            </a:endParaRPr>
          </a:p>
          <a:p>
            <a:pPr marL="566420" marR="43180">
              <a:lnSpc>
                <a:spcPct val="100000"/>
              </a:lnSpc>
              <a:spcBef>
                <a:spcPts val="150"/>
              </a:spcBef>
            </a:pPr>
            <a:r>
              <a:rPr sz="1000" spc="-5" dirty="0">
                <a:latin typeface="Arial"/>
                <a:cs typeface="Arial"/>
              </a:rPr>
              <a:t>Published Commercial Information. </a:t>
            </a:r>
            <a:r>
              <a:rPr sz="1000" spc="-15" dirty="0">
                <a:latin typeface="Arial"/>
                <a:cs typeface="Arial"/>
              </a:rPr>
              <a:t>May </a:t>
            </a:r>
            <a:r>
              <a:rPr sz="1000" spc="-5" dirty="0">
                <a:latin typeface="Arial"/>
                <a:cs typeface="Arial"/>
              </a:rPr>
              <a:t>be an electronic  database (CSO) or printed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(SPON)</a:t>
            </a:r>
            <a:endParaRPr sz="1000">
              <a:latin typeface="Arial"/>
              <a:cs typeface="Arial"/>
            </a:endParaRPr>
          </a:p>
          <a:p>
            <a:pPr marL="289560">
              <a:lnSpc>
                <a:spcPct val="100000"/>
              </a:lnSpc>
              <a:spcBef>
                <a:spcPts val="350"/>
              </a:spcBef>
            </a:pPr>
            <a:r>
              <a:rPr sz="1100" spc="-10" dirty="0">
                <a:latin typeface="Arial"/>
                <a:cs typeface="Arial"/>
              </a:rPr>
              <a:t>Information on </a:t>
            </a:r>
            <a:r>
              <a:rPr sz="1100" spc="-5" dirty="0">
                <a:latin typeface="Arial"/>
                <a:cs typeface="Arial"/>
              </a:rPr>
              <a:t>skills </a:t>
            </a:r>
            <a:r>
              <a:rPr sz="1100" spc="-10" dirty="0">
                <a:latin typeface="Arial"/>
                <a:cs typeface="Arial"/>
              </a:rPr>
              <a:t>and </a:t>
            </a:r>
            <a:r>
              <a:rPr sz="1100" spc="-5" dirty="0">
                <a:latin typeface="Arial"/>
                <a:cs typeface="Arial"/>
              </a:rPr>
              <a:t>labour</a:t>
            </a:r>
            <a:r>
              <a:rPr sz="1100" spc="5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costs</a:t>
            </a:r>
            <a:endParaRPr sz="1100">
              <a:latin typeface="Arial"/>
              <a:cs typeface="Arial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5" dirty="0"/>
              <a:t>13</a:t>
            </a:fld>
            <a:r>
              <a:rPr spc="-95" dirty="0"/>
              <a:t> </a:t>
            </a:r>
            <a:r>
              <a:rPr spc="-5" dirty="0"/>
              <a:t>/</a:t>
            </a:r>
            <a:r>
              <a:rPr spc="-95" dirty="0"/>
              <a:t> </a:t>
            </a:r>
            <a:r>
              <a:rPr spc="-5" dirty="0"/>
              <a:t>128</a:t>
            </a: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0"/>
            <a:ext cx="4608195" cy="14414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2286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18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143916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191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5839" y="144691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8366" y="216611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29463" y="288620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31990" y="360540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0" y="431761"/>
            <a:ext cx="4608195" cy="321945"/>
          </a:xfrm>
          <a:custGeom>
            <a:avLst/>
            <a:gdLst/>
            <a:ahLst/>
            <a:cxnLst/>
            <a:rect l="l" t="t" r="r" b="b"/>
            <a:pathLst>
              <a:path w="4608195" h="321945">
                <a:moveTo>
                  <a:pt x="0" y="321500"/>
                </a:moveTo>
                <a:lnTo>
                  <a:pt x="4608004" y="321500"/>
                </a:lnTo>
                <a:lnTo>
                  <a:pt x="4608004" y="0"/>
                </a:lnTo>
                <a:lnTo>
                  <a:pt x="0" y="0"/>
                </a:lnTo>
                <a:lnTo>
                  <a:pt x="0" y="321500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95363" y="1070737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95363" y="1248587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95363" y="1615020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95363" y="1792871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95363" y="1970722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95363" y="2337155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95363" y="2687078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95363" y="3209074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108000" y="101733"/>
            <a:ext cx="4152900" cy="3220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9390" marR="3161030" indent="-93980">
              <a:lnSpc>
                <a:spcPct val="157400"/>
              </a:lnSpc>
              <a:spcBef>
                <a:spcPts val="10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Project Cost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Management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Introduction</a:t>
            </a:r>
            <a:endParaRPr sz="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600">
              <a:latin typeface="Arial"/>
              <a:cs typeface="Arial"/>
            </a:endParaRPr>
          </a:p>
          <a:p>
            <a:pPr>
              <a:lnSpc>
                <a:spcPct val="100000"/>
              </a:lnSpc>
              <a:tabLst>
                <a:tab pos="1228725" algn="l"/>
              </a:tabLst>
            </a:pPr>
            <a:r>
              <a:rPr sz="1400" spc="15" dirty="0">
                <a:solidFill>
                  <a:srgbClr val="FFFFFF"/>
                </a:solidFill>
                <a:latin typeface="Arial"/>
                <a:cs typeface="Arial"/>
              </a:rPr>
              <a:t>Inputs	Organisational Process</a:t>
            </a:r>
            <a:r>
              <a:rPr sz="14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15" dirty="0">
                <a:solidFill>
                  <a:srgbClr val="FFFFFF"/>
                </a:solidFill>
                <a:latin typeface="Arial"/>
                <a:cs typeface="Arial"/>
              </a:rPr>
              <a:t>Assets</a:t>
            </a:r>
            <a:endParaRPr sz="1400">
              <a:latin typeface="Arial"/>
              <a:cs typeface="Arial"/>
            </a:endParaRPr>
          </a:p>
          <a:p>
            <a:pPr marL="251460">
              <a:lnSpc>
                <a:spcPct val="100000"/>
              </a:lnSpc>
              <a:spcBef>
                <a:spcPts val="885"/>
              </a:spcBef>
            </a:pPr>
            <a:r>
              <a:rPr sz="1100" b="1" spc="-10" dirty="0">
                <a:latin typeface="Arial"/>
                <a:cs typeface="Arial"/>
              </a:rPr>
              <a:t>Cost </a:t>
            </a:r>
            <a:r>
              <a:rPr sz="1100" b="1" spc="-5" dirty="0">
                <a:latin typeface="Arial"/>
                <a:cs typeface="Arial"/>
              </a:rPr>
              <a:t>Estimating </a:t>
            </a:r>
            <a:r>
              <a:rPr sz="1100" b="1" spc="-10" dirty="0">
                <a:latin typeface="Arial"/>
                <a:cs typeface="Arial"/>
              </a:rPr>
              <a:t>Policies</a:t>
            </a:r>
            <a:endParaRPr sz="1100">
              <a:latin typeface="Arial"/>
              <a:cs typeface="Arial"/>
            </a:endParaRPr>
          </a:p>
          <a:p>
            <a:pPr marL="528955" marR="414020">
              <a:lnSpc>
                <a:spcPct val="106100"/>
              </a:lnSpc>
              <a:spcBef>
                <a:spcPts val="40"/>
              </a:spcBef>
            </a:pPr>
            <a:r>
              <a:rPr sz="1100" spc="-5" dirty="0">
                <a:latin typeface="Arial"/>
                <a:cs typeface="Arial"/>
              </a:rPr>
              <a:t>Predefined approaches </a:t>
            </a:r>
            <a:r>
              <a:rPr sz="1100" spc="-10" dirty="0">
                <a:latin typeface="Arial"/>
                <a:cs typeface="Arial"/>
              </a:rPr>
              <a:t>and </a:t>
            </a:r>
            <a:r>
              <a:rPr sz="1100" spc="-5" dirty="0">
                <a:latin typeface="Arial"/>
                <a:cs typeface="Arial"/>
              </a:rPr>
              <a:t>rules </a:t>
            </a:r>
            <a:r>
              <a:rPr sz="1100" spc="-20" dirty="0">
                <a:latin typeface="Arial"/>
                <a:cs typeface="Arial"/>
              </a:rPr>
              <a:t>for </a:t>
            </a:r>
            <a:r>
              <a:rPr sz="1100" spc="-5" dirty="0">
                <a:latin typeface="Arial"/>
                <a:cs typeface="Arial"/>
              </a:rPr>
              <a:t>cost estimating  </a:t>
            </a:r>
            <a:r>
              <a:rPr sz="1100" spc="-20" dirty="0">
                <a:latin typeface="Arial"/>
                <a:cs typeface="Arial"/>
              </a:rPr>
              <a:t>Typically </a:t>
            </a:r>
            <a:r>
              <a:rPr sz="1100" spc="-10" dirty="0">
                <a:latin typeface="Arial"/>
                <a:cs typeface="Arial"/>
              </a:rPr>
              <a:t>generated </a:t>
            </a:r>
            <a:r>
              <a:rPr sz="1100" spc="-20" dirty="0">
                <a:latin typeface="Arial"/>
                <a:cs typeface="Arial"/>
              </a:rPr>
              <a:t>by </a:t>
            </a:r>
            <a:r>
              <a:rPr sz="1100" spc="-5" dirty="0">
                <a:latin typeface="Arial"/>
                <a:cs typeface="Arial"/>
              </a:rPr>
              <a:t>finance department or</a:t>
            </a:r>
            <a:r>
              <a:rPr sz="1100" spc="3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PMO</a:t>
            </a:r>
            <a:endParaRPr sz="1100">
              <a:latin typeface="Arial"/>
              <a:cs typeface="Arial"/>
            </a:endParaRPr>
          </a:p>
          <a:p>
            <a:pPr marL="251460">
              <a:lnSpc>
                <a:spcPct val="100000"/>
              </a:lnSpc>
              <a:spcBef>
                <a:spcPts val="125"/>
              </a:spcBef>
            </a:pPr>
            <a:r>
              <a:rPr sz="1100" b="1" spc="-10" dirty="0">
                <a:latin typeface="Arial"/>
                <a:cs typeface="Arial"/>
              </a:rPr>
              <a:t>Cost </a:t>
            </a:r>
            <a:r>
              <a:rPr sz="1100" b="1" spc="-5" dirty="0">
                <a:latin typeface="Arial"/>
                <a:cs typeface="Arial"/>
              </a:rPr>
              <a:t>Estimating </a:t>
            </a:r>
            <a:r>
              <a:rPr sz="1100" b="1" spc="-15" dirty="0">
                <a:latin typeface="Arial"/>
                <a:cs typeface="Arial"/>
              </a:rPr>
              <a:t>Templates</a:t>
            </a:r>
            <a:endParaRPr sz="1100">
              <a:latin typeface="Arial"/>
              <a:cs typeface="Arial"/>
            </a:endParaRPr>
          </a:p>
          <a:p>
            <a:pPr marL="528955">
              <a:lnSpc>
                <a:spcPct val="100000"/>
              </a:lnSpc>
              <a:spcBef>
                <a:spcPts val="120"/>
              </a:spcBef>
            </a:pPr>
            <a:r>
              <a:rPr sz="1100" spc="-5" dirty="0">
                <a:latin typeface="Arial"/>
                <a:cs typeface="Arial"/>
              </a:rPr>
              <a:t>Standardised </a:t>
            </a:r>
            <a:r>
              <a:rPr sz="1100" spc="-10" dirty="0">
                <a:latin typeface="Arial"/>
                <a:cs typeface="Arial"/>
              </a:rPr>
              <a:t>forms and</a:t>
            </a:r>
            <a:r>
              <a:rPr sz="1100" spc="-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methods</a:t>
            </a:r>
            <a:endParaRPr sz="1100">
              <a:latin typeface="Arial"/>
              <a:cs typeface="Arial"/>
            </a:endParaRPr>
          </a:p>
          <a:p>
            <a:pPr marL="528955" marR="180975">
              <a:lnSpc>
                <a:spcPct val="106100"/>
              </a:lnSpc>
            </a:pPr>
            <a:r>
              <a:rPr sz="1100" spc="-10" dirty="0">
                <a:latin typeface="Arial"/>
                <a:cs typeface="Arial"/>
              </a:rPr>
              <a:t>Can be </a:t>
            </a:r>
            <a:r>
              <a:rPr sz="1100" spc="-5" dirty="0">
                <a:latin typeface="Arial"/>
                <a:cs typeface="Arial"/>
              </a:rPr>
              <a:t>restrictive; </a:t>
            </a:r>
            <a:r>
              <a:rPr sz="1100" spc="-15" dirty="0">
                <a:latin typeface="Arial"/>
                <a:cs typeface="Arial"/>
              </a:rPr>
              <a:t>but </a:t>
            </a:r>
            <a:r>
              <a:rPr sz="1100" spc="-5" dirty="0">
                <a:latin typeface="Arial"/>
                <a:cs typeface="Arial"/>
              </a:rPr>
              <a:t>lessen the </a:t>
            </a:r>
            <a:r>
              <a:rPr sz="1100" spc="-10" dirty="0">
                <a:latin typeface="Arial"/>
                <a:cs typeface="Arial"/>
              </a:rPr>
              <a:t>likelihood </a:t>
            </a:r>
            <a:r>
              <a:rPr sz="1100" spc="-5" dirty="0">
                <a:latin typeface="Arial"/>
                <a:cs typeface="Arial"/>
              </a:rPr>
              <a:t>of omissions  </a:t>
            </a:r>
            <a:r>
              <a:rPr sz="1100" spc="-20" dirty="0">
                <a:latin typeface="Arial"/>
                <a:cs typeface="Arial"/>
              </a:rPr>
              <a:t>For </a:t>
            </a:r>
            <a:r>
              <a:rPr sz="1100" spc="-5" dirty="0">
                <a:latin typeface="Arial"/>
                <a:cs typeface="Arial"/>
              </a:rPr>
              <a:t>best </a:t>
            </a:r>
            <a:r>
              <a:rPr sz="1100" spc="-10" dirty="0">
                <a:latin typeface="Arial"/>
                <a:cs typeface="Arial"/>
              </a:rPr>
              <a:t>effect, </a:t>
            </a:r>
            <a:r>
              <a:rPr sz="1100" spc="-15" dirty="0">
                <a:latin typeface="Arial"/>
                <a:cs typeface="Arial"/>
              </a:rPr>
              <a:t>they </a:t>
            </a:r>
            <a:r>
              <a:rPr sz="1100" spc="-10" dirty="0">
                <a:latin typeface="Arial"/>
                <a:cs typeface="Arial"/>
              </a:rPr>
              <a:t>need </a:t>
            </a:r>
            <a:r>
              <a:rPr sz="1100" spc="-5" dirty="0">
                <a:latin typeface="Arial"/>
                <a:cs typeface="Arial"/>
              </a:rPr>
              <a:t>to </a:t>
            </a:r>
            <a:r>
              <a:rPr sz="1100" spc="-10" dirty="0">
                <a:latin typeface="Arial"/>
                <a:cs typeface="Arial"/>
              </a:rPr>
              <a:t>be</a:t>
            </a:r>
            <a:r>
              <a:rPr sz="1100" spc="30" dirty="0">
                <a:latin typeface="Arial"/>
                <a:cs typeface="Arial"/>
              </a:rPr>
              <a:t> </a:t>
            </a:r>
            <a:r>
              <a:rPr sz="1100" spc="-15" dirty="0">
                <a:latin typeface="Arial"/>
                <a:cs typeface="Arial"/>
              </a:rPr>
              <a:t>flexible</a:t>
            </a:r>
            <a:endParaRPr sz="1100">
              <a:latin typeface="Arial"/>
              <a:cs typeface="Arial"/>
            </a:endParaRPr>
          </a:p>
          <a:p>
            <a:pPr marL="251460">
              <a:lnSpc>
                <a:spcPct val="100000"/>
              </a:lnSpc>
              <a:spcBef>
                <a:spcPts val="125"/>
              </a:spcBef>
            </a:pPr>
            <a:r>
              <a:rPr sz="1100" b="1" spc="-5" dirty="0">
                <a:latin typeface="Arial"/>
                <a:cs typeface="Arial"/>
              </a:rPr>
              <a:t>Historical</a:t>
            </a:r>
            <a:r>
              <a:rPr sz="1100" b="1" spc="-10" dirty="0">
                <a:latin typeface="Arial"/>
                <a:cs typeface="Arial"/>
              </a:rPr>
              <a:t> Information</a:t>
            </a:r>
            <a:endParaRPr sz="1100">
              <a:latin typeface="Arial"/>
              <a:cs typeface="Arial"/>
            </a:endParaRPr>
          </a:p>
          <a:p>
            <a:pPr marL="528955" marR="142240">
              <a:lnSpc>
                <a:spcPct val="102600"/>
              </a:lnSpc>
              <a:spcBef>
                <a:spcPts val="90"/>
              </a:spcBef>
            </a:pPr>
            <a:r>
              <a:rPr sz="1100" spc="-10" dirty="0">
                <a:latin typeface="Arial"/>
                <a:cs typeface="Arial"/>
              </a:rPr>
              <a:t>The performing </a:t>
            </a:r>
            <a:r>
              <a:rPr sz="1100" spc="-5" dirty="0">
                <a:latin typeface="Arial"/>
                <a:cs typeface="Arial"/>
              </a:rPr>
              <a:t>organisations </a:t>
            </a:r>
            <a:r>
              <a:rPr sz="1100" spc="-10" dirty="0">
                <a:latin typeface="Arial"/>
                <a:cs typeface="Arial"/>
              </a:rPr>
              <a:t>experiences </a:t>
            </a:r>
            <a:r>
              <a:rPr sz="1100" spc="-20" dirty="0">
                <a:latin typeface="Arial"/>
                <a:cs typeface="Arial"/>
              </a:rPr>
              <a:t>may </a:t>
            </a:r>
            <a:r>
              <a:rPr sz="1100" spc="-5" dirty="0">
                <a:latin typeface="Arial"/>
                <a:cs typeface="Arial"/>
              </a:rPr>
              <a:t>influence  costing</a:t>
            </a:r>
            <a:endParaRPr sz="1100">
              <a:latin typeface="Arial"/>
              <a:cs typeface="Arial"/>
            </a:endParaRPr>
          </a:p>
          <a:p>
            <a:pPr marL="528955" marR="5080">
              <a:lnSpc>
                <a:spcPct val="102600"/>
              </a:lnSpc>
              <a:spcBef>
                <a:spcPts val="45"/>
              </a:spcBef>
            </a:pPr>
            <a:r>
              <a:rPr sz="1100" spc="-5" dirty="0">
                <a:latin typeface="Arial"/>
                <a:cs typeface="Arial"/>
              </a:rPr>
              <a:t>Files from </a:t>
            </a:r>
            <a:r>
              <a:rPr sz="1100" spc="-10" dirty="0">
                <a:latin typeface="Arial"/>
                <a:cs typeface="Arial"/>
              </a:rPr>
              <a:t>previous </a:t>
            </a:r>
            <a:r>
              <a:rPr sz="1100" spc="-5" dirty="0">
                <a:latin typeface="Arial"/>
                <a:cs typeface="Arial"/>
              </a:rPr>
              <a:t>projects of </a:t>
            </a:r>
            <a:r>
              <a:rPr sz="1100" spc="-10" dirty="0">
                <a:latin typeface="Arial"/>
                <a:cs typeface="Arial"/>
              </a:rPr>
              <a:t>a </a:t>
            </a:r>
            <a:r>
              <a:rPr sz="1100" spc="-5" dirty="0">
                <a:latin typeface="Arial"/>
                <a:cs typeface="Arial"/>
              </a:rPr>
              <a:t>similar nature can </a:t>
            </a:r>
            <a:r>
              <a:rPr sz="1100" spc="-10" dirty="0">
                <a:latin typeface="Arial"/>
                <a:cs typeface="Arial"/>
              </a:rPr>
              <a:t>be  </a:t>
            </a:r>
            <a:r>
              <a:rPr sz="1100" spc="-15" dirty="0">
                <a:latin typeface="Arial"/>
                <a:cs typeface="Arial"/>
              </a:rPr>
              <a:t>reviewed </a:t>
            </a:r>
            <a:r>
              <a:rPr sz="1100" spc="-20" dirty="0">
                <a:latin typeface="Arial"/>
                <a:cs typeface="Arial"/>
              </a:rPr>
              <a:t>for </a:t>
            </a:r>
            <a:r>
              <a:rPr sz="1100" spc="-5" dirty="0">
                <a:latin typeface="Arial"/>
                <a:cs typeface="Arial"/>
              </a:rPr>
              <a:t>costing techniques </a:t>
            </a:r>
            <a:r>
              <a:rPr sz="1100" spc="-10" dirty="0">
                <a:latin typeface="Arial"/>
                <a:cs typeface="Arial"/>
              </a:rPr>
              <a:t>and validation </a:t>
            </a:r>
            <a:r>
              <a:rPr sz="1100" spc="-5" dirty="0">
                <a:latin typeface="Arial"/>
                <a:cs typeface="Arial"/>
              </a:rPr>
              <a:t>of estimated  costs</a:t>
            </a:r>
            <a:endParaRPr sz="1100">
              <a:latin typeface="Arial"/>
              <a:cs typeface="Arial"/>
            </a:endParaRPr>
          </a:p>
          <a:p>
            <a:pPr marL="528955">
              <a:lnSpc>
                <a:spcPct val="100000"/>
              </a:lnSpc>
              <a:spcBef>
                <a:spcPts val="80"/>
              </a:spcBef>
            </a:pPr>
            <a:r>
              <a:rPr sz="1100" spc="-5" dirty="0">
                <a:latin typeface="Arial"/>
                <a:cs typeface="Arial"/>
              </a:rPr>
              <a:t>Project </a:t>
            </a:r>
            <a:r>
              <a:rPr sz="1100" spc="-40" dirty="0">
                <a:latin typeface="Arial"/>
                <a:cs typeface="Arial"/>
              </a:rPr>
              <a:t>Team</a:t>
            </a:r>
            <a:r>
              <a:rPr sz="1100" spc="-10" dirty="0">
                <a:latin typeface="Arial"/>
                <a:cs typeface="Arial"/>
              </a:rPr>
              <a:t> Knowledge</a:t>
            </a:r>
            <a:endParaRPr sz="1100">
              <a:latin typeface="Arial"/>
              <a:cs typeface="Arial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5" dirty="0"/>
              <a:t>14</a:t>
            </a:fld>
            <a:r>
              <a:rPr spc="-95" dirty="0"/>
              <a:t> </a:t>
            </a:r>
            <a:r>
              <a:rPr spc="-5" dirty="0"/>
              <a:t>/</a:t>
            </a:r>
            <a:r>
              <a:rPr spc="-95" dirty="0"/>
              <a:t> </a:t>
            </a:r>
            <a:r>
              <a:rPr spc="-5" dirty="0"/>
              <a:t>128</a:t>
            </a: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0"/>
            <a:ext cx="4608195" cy="14414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2286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18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143916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191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5839" y="144691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8366" y="216611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29463" y="288620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31990" y="360540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01587" y="101733"/>
            <a:ext cx="903605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6045" marR="5080" indent="-93980">
              <a:lnSpc>
                <a:spcPct val="157400"/>
              </a:lnSpc>
              <a:spcBef>
                <a:spcPts val="10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Project Cost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Management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Introduction</a:t>
            </a:r>
            <a:endParaRPr sz="6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0" y="431761"/>
            <a:ext cx="4608195" cy="321945"/>
          </a:xfrm>
          <a:custGeom>
            <a:avLst/>
            <a:gdLst/>
            <a:ahLst/>
            <a:cxnLst/>
            <a:rect l="l" t="t" r="r" b="b"/>
            <a:pathLst>
              <a:path w="4608195" h="321945">
                <a:moveTo>
                  <a:pt x="0" y="321500"/>
                </a:moveTo>
                <a:lnTo>
                  <a:pt x="4608004" y="321500"/>
                </a:lnTo>
                <a:lnTo>
                  <a:pt x="4608004" y="0"/>
                </a:lnTo>
                <a:lnTo>
                  <a:pt x="0" y="0"/>
                </a:lnTo>
                <a:lnTo>
                  <a:pt x="0" y="321500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08000" y="477339"/>
            <a:ext cx="50927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5"/>
              </a:spcBef>
            </a:pPr>
            <a:r>
              <a:rPr sz="1400" spc="15" dirty="0">
                <a:solidFill>
                  <a:srgbClr val="FFFFFF"/>
                </a:solidFill>
                <a:latin typeface="Arial"/>
                <a:cs typeface="Arial"/>
              </a:rPr>
              <a:t>Inputs</a:t>
            </a:r>
            <a:endParaRPr sz="14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564481" y="477339"/>
            <a:ext cx="2493645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5"/>
              </a:spcBef>
            </a:pPr>
            <a:r>
              <a:rPr sz="1400" spc="15" dirty="0">
                <a:solidFill>
                  <a:srgbClr val="FFFFFF"/>
                </a:solidFill>
                <a:latin typeface="Arial"/>
                <a:cs typeface="Arial"/>
              </a:rPr>
              <a:t>Organisational Process</a:t>
            </a:r>
            <a:r>
              <a:rPr sz="14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15" dirty="0">
                <a:solidFill>
                  <a:srgbClr val="FFFFFF"/>
                </a:solidFill>
                <a:latin typeface="Arial"/>
                <a:cs typeface="Arial"/>
              </a:rPr>
              <a:t>Assets</a:t>
            </a:r>
            <a:endParaRPr sz="14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95363" y="1434439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95363" y="1624228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78738" y="1959483"/>
            <a:ext cx="66675" cy="66675"/>
          </a:xfrm>
          <a:custGeom>
            <a:avLst/>
            <a:gdLst/>
            <a:ahLst/>
            <a:cxnLst/>
            <a:rect l="l" t="t" r="r" b="b"/>
            <a:pathLst>
              <a:path w="66675" h="66675">
                <a:moveTo>
                  <a:pt x="0" y="66167"/>
                </a:moveTo>
                <a:lnTo>
                  <a:pt x="66167" y="66167"/>
                </a:lnTo>
                <a:lnTo>
                  <a:pt x="66167" y="0"/>
                </a:lnTo>
                <a:lnTo>
                  <a:pt x="0" y="0"/>
                </a:lnTo>
                <a:lnTo>
                  <a:pt x="0" y="66167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78738" y="2111311"/>
            <a:ext cx="66675" cy="66675"/>
          </a:xfrm>
          <a:custGeom>
            <a:avLst/>
            <a:gdLst/>
            <a:ahLst/>
            <a:cxnLst/>
            <a:rect l="l" t="t" r="r" b="b"/>
            <a:pathLst>
              <a:path w="66675" h="66675">
                <a:moveTo>
                  <a:pt x="0" y="66166"/>
                </a:moveTo>
                <a:lnTo>
                  <a:pt x="66167" y="66166"/>
                </a:lnTo>
                <a:lnTo>
                  <a:pt x="66167" y="0"/>
                </a:lnTo>
                <a:lnTo>
                  <a:pt x="0" y="0"/>
                </a:lnTo>
                <a:lnTo>
                  <a:pt x="0" y="66166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95363" y="2676931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347294" y="1101837"/>
            <a:ext cx="3912235" cy="1688464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34"/>
              </a:spcBef>
            </a:pPr>
            <a:r>
              <a:rPr sz="1100" b="1" spc="-10" dirty="0">
                <a:latin typeface="Arial"/>
                <a:cs typeface="Arial"/>
              </a:rPr>
              <a:t>Lessons Learned</a:t>
            </a:r>
            <a:endParaRPr sz="1100">
              <a:latin typeface="Arial"/>
              <a:cs typeface="Arial"/>
            </a:endParaRPr>
          </a:p>
          <a:p>
            <a:pPr marL="289560" indent="38100">
              <a:lnSpc>
                <a:spcPct val="100000"/>
              </a:lnSpc>
              <a:spcBef>
                <a:spcPts val="334"/>
              </a:spcBef>
            </a:pPr>
            <a:r>
              <a:rPr sz="1100" spc="-5" dirty="0">
                <a:latin typeface="Arial"/>
                <a:cs typeface="Arial"/>
              </a:rPr>
              <a:t>Lessons learned from </a:t>
            </a:r>
            <a:r>
              <a:rPr sz="1100" spc="-10" dirty="0">
                <a:latin typeface="Arial"/>
                <a:cs typeface="Arial"/>
              </a:rPr>
              <a:t>previous </a:t>
            </a:r>
            <a:r>
              <a:rPr sz="1100" spc="-5" dirty="0">
                <a:latin typeface="Arial"/>
                <a:cs typeface="Arial"/>
              </a:rPr>
              <a:t>projects of </a:t>
            </a:r>
            <a:r>
              <a:rPr sz="1100" spc="-10" dirty="0">
                <a:latin typeface="Arial"/>
                <a:cs typeface="Arial"/>
              </a:rPr>
              <a:t>a </a:t>
            </a:r>
            <a:r>
              <a:rPr sz="1100" spc="-5" dirty="0">
                <a:latin typeface="Arial"/>
                <a:cs typeface="Arial"/>
              </a:rPr>
              <a:t>similar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nature</a:t>
            </a:r>
            <a:endParaRPr sz="1100">
              <a:latin typeface="Arial"/>
              <a:cs typeface="Arial"/>
            </a:endParaRPr>
          </a:p>
          <a:p>
            <a:pPr marL="289560" marR="5080">
              <a:lnSpc>
                <a:spcPts val="1200"/>
              </a:lnSpc>
              <a:spcBef>
                <a:spcPts val="310"/>
              </a:spcBef>
            </a:pPr>
            <a:r>
              <a:rPr sz="1100" spc="-5" dirty="0">
                <a:latin typeface="Arial"/>
                <a:cs typeface="Arial"/>
              </a:rPr>
              <a:t>Project </a:t>
            </a:r>
            <a:r>
              <a:rPr sz="1100" spc="-10" dirty="0">
                <a:latin typeface="Arial"/>
                <a:cs typeface="Arial"/>
              </a:rPr>
              <a:t>Scope </a:t>
            </a:r>
            <a:r>
              <a:rPr sz="1100" spc="-5" dirty="0">
                <a:latin typeface="Arial"/>
                <a:cs typeface="Arial"/>
              </a:rPr>
              <a:t>Statement: Includes </a:t>
            </a:r>
            <a:r>
              <a:rPr sz="1100" spc="-10" dirty="0">
                <a:latin typeface="Arial"/>
                <a:cs typeface="Arial"/>
              </a:rPr>
              <a:t>information </a:t>
            </a:r>
            <a:r>
              <a:rPr sz="1100" spc="-5" dirty="0">
                <a:latin typeface="Arial"/>
                <a:cs typeface="Arial"/>
              </a:rPr>
              <a:t>that is </a:t>
            </a:r>
            <a:r>
              <a:rPr sz="1100" spc="-10" dirty="0">
                <a:latin typeface="Arial"/>
                <a:cs typeface="Arial"/>
              </a:rPr>
              <a:t>likely  </a:t>
            </a:r>
            <a:r>
              <a:rPr sz="1100" spc="-5" dirty="0">
                <a:latin typeface="Arial"/>
                <a:cs typeface="Arial"/>
              </a:rPr>
              <a:t>to impact cost</a:t>
            </a:r>
            <a:r>
              <a:rPr sz="1100" spc="-10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estimates</a:t>
            </a:r>
            <a:endParaRPr sz="1100">
              <a:latin typeface="Arial"/>
              <a:cs typeface="Arial"/>
            </a:endParaRPr>
          </a:p>
          <a:p>
            <a:pPr marL="566420">
              <a:lnSpc>
                <a:spcPts val="1200"/>
              </a:lnSpc>
              <a:spcBef>
                <a:spcPts val="155"/>
              </a:spcBef>
            </a:pPr>
            <a:r>
              <a:rPr sz="1000" spc="-5" dirty="0">
                <a:latin typeface="Arial"/>
                <a:cs typeface="Arial"/>
              </a:rPr>
              <a:t>Constraints, Assumptions, Requirements,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Etc.</a:t>
            </a:r>
            <a:endParaRPr sz="1000">
              <a:latin typeface="Arial"/>
              <a:cs typeface="Arial"/>
            </a:endParaRPr>
          </a:p>
          <a:p>
            <a:pPr marL="566420" marR="146050">
              <a:lnSpc>
                <a:spcPts val="1200"/>
              </a:lnSpc>
              <a:spcBef>
                <a:spcPts val="35"/>
              </a:spcBef>
            </a:pPr>
            <a:r>
              <a:rPr sz="1000" spc="-5" dirty="0">
                <a:latin typeface="Arial"/>
                <a:cs typeface="Arial"/>
              </a:rPr>
              <a:t>Also contains </a:t>
            </a:r>
            <a:r>
              <a:rPr sz="1000" spc="-10" dirty="0">
                <a:latin typeface="Arial"/>
                <a:cs typeface="Arial"/>
              </a:rPr>
              <a:t>deliverables </a:t>
            </a:r>
            <a:r>
              <a:rPr sz="1000" spc="-5" dirty="0">
                <a:latin typeface="Arial"/>
                <a:cs typeface="Arial"/>
              </a:rPr>
              <a:t>and acceptance </a:t>
            </a:r>
            <a:r>
              <a:rPr sz="1000" dirty="0">
                <a:latin typeface="Arial"/>
                <a:cs typeface="Arial"/>
              </a:rPr>
              <a:t>criteria: </a:t>
            </a:r>
            <a:r>
              <a:rPr sz="1000" spc="-5" dirty="0">
                <a:latin typeface="Arial"/>
                <a:cs typeface="Arial"/>
              </a:rPr>
              <a:t>these  must be considered when estimating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cost.</a:t>
            </a:r>
            <a:endParaRPr sz="1000">
              <a:latin typeface="Arial"/>
              <a:cs typeface="Arial"/>
            </a:endParaRPr>
          </a:p>
          <a:p>
            <a:pPr marR="1829435" algn="r">
              <a:lnSpc>
                <a:spcPct val="100000"/>
              </a:lnSpc>
              <a:spcBef>
                <a:spcPts val="310"/>
              </a:spcBef>
            </a:pPr>
            <a:r>
              <a:rPr sz="1100" b="1" spc="-15" dirty="0">
                <a:latin typeface="Arial"/>
                <a:cs typeface="Arial"/>
              </a:rPr>
              <a:t>Technical </a:t>
            </a:r>
            <a:r>
              <a:rPr sz="1100" b="1" spc="-5" dirty="0">
                <a:latin typeface="Arial"/>
                <a:cs typeface="Arial"/>
              </a:rPr>
              <a:t>Issues </a:t>
            </a:r>
            <a:r>
              <a:rPr sz="1100" b="1" spc="-10" dirty="0">
                <a:latin typeface="Arial"/>
                <a:cs typeface="Arial"/>
              </a:rPr>
              <a:t>and</a:t>
            </a:r>
            <a:r>
              <a:rPr sz="1100" b="1" spc="-35" dirty="0">
                <a:latin typeface="Arial"/>
                <a:cs typeface="Arial"/>
              </a:rPr>
              <a:t> </a:t>
            </a:r>
            <a:r>
              <a:rPr sz="1100" b="1" spc="-10" dirty="0">
                <a:latin typeface="Arial"/>
                <a:cs typeface="Arial"/>
              </a:rPr>
              <a:t>Concerns</a:t>
            </a:r>
            <a:endParaRPr sz="1100">
              <a:latin typeface="Arial"/>
              <a:cs typeface="Arial"/>
            </a:endParaRPr>
          </a:p>
          <a:p>
            <a:pPr marR="1853564" algn="r">
              <a:lnSpc>
                <a:spcPct val="100000"/>
              </a:lnSpc>
              <a:spcBef>
                <a:spcPts val="335"/>
              </a:spcBef>
            </a:pPr>
            <a:r>
              <a:rPr sz="1100" spc="-5" dirty="0">
                <a:latin typeface="Arial"/>
                <a:cs typeface="Arial"/>
              </a:rPr>
              <a:t>again, </a:t>
            </a:r>
            <a:r>
              <a:rPr sz="1100" spc="-10" dirty="0">
                <a:latin typeface="Arial"/>
                <a:cs typeface="Arial"/>
              </a:rPr>
              <a:t>likely </a:t>
            </a:r>
            <a:r>
              <a:rPr sz="1100" spc="-5" dirty="0">
                <a:latin typeface="Arial"/>
                <a:cs typeface="Arial"/>
              </a:rPr>
              <a:t>to influence</a:t>
            </a:r>
            <a:r>
              <a:rPr sz="1100" spc="-70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cost</a:t>
            </a:r>
            <a:endParaRPr sz="1100">
              <a:latin typeface="Arial"/>
              <a:cs typeface="Arial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5" dirty="0"/>
              <a:t>15</a:t>
            </a:fld>
            <a:r>
              <a:rPr spc="-95" dirty="0"/>
              <a:t> </a:t>
            </a:r>
            <a:r>
              <a:rPr spc="-5" dirty="0"/>
              <a:t>/</a:t>
            </a:r>
            <a:r>
              <a:rPr spc="-95" dirty="0"/>
              <a:t> </a:t>
            </a:r>
            <a:r>
              <a:rPr spc="-5" dirty="0"/>
              <a:t>128</a:t>
            </a: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0"/>
            <a:ext cx="4608195" cy="14414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2286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18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143916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191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5839" y="144691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8366" y="216611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29463" y="288620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31990" y="360540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01587" y="101733"/>
            <a:ext cx="903605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6045" marR="5080" indent="-93980">
              <a:lnSpc>
                <a:spcPct val="157400"/>
              </a:lnSpc>
              <a:spcBef>
                <a:spcPts val="10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Project Cost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Management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Introduction</a:t>
            </a:r>
            <a:endParaRPr sz="6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0" y="431761"/>
            <a:ext cx="4608195" cy="321945"/>
          </a:xfrm>
          <a:custGeom>
            <a:avLst/>
            <a:gdLst/>
            <a:ahLst/>
            <a:cxnLst/>
            <a:rect l="l" t="t" r="r" b="b"/>
            <a:pathLst>
              <a:path w="4608195" h="321945">
                <a:moveTo>
                  <a:pt x="0" y="321500"/>
                </a:moveTo>
                <a:lnTo>
                  <a:pt x="4608004" y="321500"/>
                </a:lnTo>
                <a:lnTo>
                  <a:pt x="4608004" y="0"/>
                </a:lnTo>
                <a:lnTo>
                  <a:pt x="0" y="0"/>
                </a:lnTo>
                <a:lnTo>
                  <a:pt x="0" y="321500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08000" y="477339"/>
            <a:ext cx="50927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5"/>
              </a:spcBef>
            </a:pPr>
            <a:r>
              <a:rPr sz="1400" spc="15" dirty="0">
                <a:solidFill>
                  <a:srgbClr val="FFFFFF"/>
                </a:solidFill>
                <a:latin typeface="Arial"/>
                <a:cs typeface="Arial"/>
              </a:rPr>
              <a:t>Inputs</a:t>
            </a:r>
            <a:endParaRPr sz="14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300191" y="477339"/>
            <a:ext cx="1390015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5"/>
              </a:spcBef>
            </a:pPr>
            <a:r>
              <a:rPr sz="1400" spc="15" dirty="0">
                <a:solidFill>
                  <a:srgbClr val="FFFFFF"/>
                </a:solidFill>
                <a:latin typeface="Arial"/>
                <a:cs typeface="Arial"/>
              </a:rPr>
              <a:t>Project</a:t>
            </a:r>
            <a:r>
              <a:rPr sz="14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15" dirty="0">
                <a:solidFill>
                  <a:srgbClr val="FFFFFF"/>
                </a:solidFill>
                <a:latin typeface="Arial"/>
                <a:cs typeface="Arial"/>
              </a:rPr>
              <a:t>Schedule</a:t>
            </a:r>
            <a:endParaRPr sz="14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95363" y="1174508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95363" y="1728685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95363" y="2110790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95363" y="2664980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624395" y="1095716"/>
            <a:ext cx="3610610" cy="1854200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5080">
              <a:lnSpc>
                <a:spcPct val="102600"/>
              </a:lnSpc>
              <a:spcBef>
                <a:spcPts val="55"/>
              </a:spcBef>
            </a:pPr>
            <a:r>
              <a:rPr sz="1100" spc="-10" dirty="0">
                <a:latin typeface="Arial"/>
                <a:cs typeface="Arial"/>
              </a:rPr>
              <a:t>The </a:t>
            </a:r>
            <a:r>
              <a:rPr sz="1100" spc="-5" dirty="0">
                <a:latin typeface="Arial"/>
                <a:cs typeface="Arial"/>
              </a:rPr>
              <a:t>types </a:t>
            </a:r>
            <a:r>
              <a:rPr sz="1100" spc="-10" dirty="0">
                <a:latin typeface="Arial"/>
                <a:cs typeface="Arial"/>
              </a:rPr>
              <a:t>and </a:t>
            </a:r>
            <a:r>
              <a:rPr sz="1100" spc="-5" dirty="0">
                <a:latin typeface="Arial"/>
                <a:cs typeface="Arial"/>
              </a:rPr>
              <a:t>quantities of </a:t>
            </a:r>
            <a:r>
              <a:rPr sz="1100" spc="-10" dirty="0">
                <a:latin typeface="Arial"/>
                <a:cs typeface="Arial"/>
              </a:rPr>
              <a:t>resources, and </a:t>
            </a:r>
            <a:r>
              <a:rPr sz="1100" spc="-5" dirty="0">
                <a:latin typeface="Arial"/>
                <a:cs typeface="Arial"/>
              </a:rPr>
              <a:t>the </a:t>
            </a:r>
            <a:r>
              <a:rPr sz="1100" spc="-10" dirty="0">
                <a:latin typeface="Arial"/>
                <a:cs typeface="Arial"/>
              </a:rPr>
              <a:t>amount </a:t>
            </a:r>
            <a:r>
              <a:rPr sz="1100" spc="-5" dirty="0">
                <a:latin typeface="Arial"/>
                <a:cs typeface="Arial"/>
              </a:rPr>
              <a:t>of  time </a:t>
            </a:r>
            <a:r>
              <a:rPr sz="1100" spc="-15" dirty="0">
                <a:latin typeface="Arial"/>
                <a:cs typeface="Arial"/>
              </a:rPr>
              <a:t>they </a:t>
            </a:r>
            <a:r>
              <a:rPr sz="1100" spc="-5" dirty="0">
                <a:latin typeface="Arial"/>
                <a:cs typeface="Arial"/>
              </a:rPr>
              <a:t>are applied clearly </a:t>
            </a:r>
            <a:r>
              <a:rPr sz="1100" spc="-15" dirty="0">
                <a:latin typeface="Arial"/>
                <a:cs typeface="Arial"/>
              </a:rPr>
              <a:t>makes </a:t>
            </a:r>
            <a:r>
              <a:rPr sz="1100" spc="-10" dirty="0">
                <a:latin typeface="Arial"/>
                <a:cs typeface="Arial"/>
              </a:rPr>
              <a:t>up </a:t>
            </a:r>
            <a:r>
              <a:rPr sz="1100" spc="-5" dirty="0">
                <a:latin typeface="Arial"/>
                <a:cs typeface="Arial"/>
              </a:rPr>
              <a:t>the most significant  element of </a:t>
            </a:r>
            <a:r>
              <a:rPr sz="1100" spc="-10" dirty="0">
                <a:latin typeface="Arial"/>
                <a:cs typeface="Arial"/>
              </a:rPr>
              <a:t>a </a:t>
            </a:r>
            <a:r>
              <a:rPr sz="1100" spc="-5" dirty="0">
                <a:latin typeface="Arial"/>
                <a:cs typeface="Arial"/>
              </a:rPr>
              <a:t>cost </a:t>
            </a:r>
            <a:r>
              <a:rPr sz="1100" spc="-10" dirty="0">
                <a:latin typeface="Arial"/>
                <a:cs typeface="Arial"/>
              </a:rPr>
              <a:t>estimate.</a:t>
            </a:r>
            <a:endParaRPr sz="1100">
              <a:latin typeface="Arial"/>
              <a:cs typeface="Arial"/>
            </a:endParaRPr>
          </a:p>
          <a:p>
            <a:pPr marL="12700" marR="360680">
              <a:lnSpc>
                <a:spcPct val="102600"/>
              </a:lnSpc>
              <a:spcBef>
                <a:spcPts val="300"/>
              </a:spcBef>
            </a:pPr>
            <a:r>
              <a:rPr sz="1100" spc="-5" dirty="0">
                <a:latin typeface="Arial"/>
                <a:cs typeface="Arial"/>
              </a:rPr>
              <a:t>Estimate Activity Resources </a:t>
            </a:r>
            <a:r>
              <a:rPr sz="1100" spc="-10" dirty="0">
                <a:latin typeface="Arial"/>
                <a:cs typeface="Arial"/>
              </a:rPr>
              <a:t>and </a:t>
            </a:r>
            <a:r>
              <a:rPr sz="1100" spc="-5" dirty="0">
                <a:latin typeface="Arial"/>
                <a:cs typeface="Arial"/>
              </a:rPr>
              <a:t>Activity </a:t>
            </a:r>
            <a:r>
              <a:rPr sz="1100" spc="-10" dirty="0">
                <a:latin typeface="Arial"/>
                <a:cs typeface="Arial"/>
              </a:rPr>
              <a:t>Duration  </a:t>
            </a:r>
            <a:r>
              <a:rPr sz="1100" spc="-5" dirty="0">
                <a:latin typeface="Arial"/>
                <a:cs typeface="Arial"/>
              </a:rPr>
              <a:t>Estimates </a:t>
            </a:r>
            <a:r>
              <a:rPr sz="1100" spc="-10" dirty="0">
                <a:latin typeface="Arial"/>
                <a:cs typeface="Arial"/>
              </a:rPr>
              <a:t>provide </a:t>
            </a:r>
            <a:r>
              <a:rPr sz="1100" spc="-25" dirty="0">
                <a:latin typeface="Arial"/>
                <a:cs typeface="Arial"/>
              </a:rPr>
              <a:t>key </a:t>
            </a:r>
            <a:r>
              <a:rPr sz="1100" spc="-10" dirty="0">
                <a:latin typeface="Arial"/>
                <a:cs typeface="Arial"/>
              </a:rPr>
              <a:t>information </a:t>
            </a:r>
            <a:r>
              <a:rPr sz="1100" spc="-20" dirty="0">
                <a:latin typeface="Arial"/>
                <a:cs typeface="Arial"/>
              </a:rPr>
              <a:t>for </a:t>
            </a:r>
            <a:r>
              <a:rPr sz="1100" spc="-5" dirty="0">
                <a:latin typeface="Arial"/>
                <a:cs typeface="Arial"/>
              </a:rPr>
              <a:t>cost</a:t>
            </a:r>
            <a:r>
              <a:rPr sz="1100" spc="50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estimation</a:t>
            </a:r>
            <a:endParaRPr sz="1100">
              <a:latin typeface="Arial"/>
              <a:cs typeface="Arial"/>
            </a:endParaRPr>
          </a:p>
          <a:p>
            <a:pPr marL="12700" marR="74930">
              <a:lnSpc>
                <a:spcPct val="102600"/>
              </a:lnSpc>
              <a:spcBef>
                <a:spcPts val="300"/>
              </a:spcBef>
            </a:pPr>
            <a:r>
              <a:rPr sz="1100" spc="-5" dirty="0">
                <a:latin typeface="Arial"/>
                <a:cs typeface="Arial"/>
              </a:rPr>
              <a:t>Most construction projects </a:t>
            </a:r>
            <a:r>
              <a:rPr sz="1100" dirty="0">
                <a:latin typeface="Arial"/>
                <a:cs typeface="Arial"/>
              </a:rPr>
              <a:t>run </a:t>
            </a:r>
            <a:r>
              <a:rPr sz="1100" spc="-20" dirty="0">
                <a:latin typeface="Arial"/>
                <a:cs typeface="Arial"/>
              </a:rPr>
              <a:t>for </a:t>
            </a:r>
            <a:r>
              <a:rPr sz="1100" spc="-5" dirty="0">
                <a:latin typeface="Arial"/>
                <a:cs typeface="Arial"/>
              </a:rPr>
              <a:t>6-months or more;  financing, interest </a:t>
            </a:r>
            <a:r>
              <a:rPr sz="1100" spc="-10" dirty="0">
                <a:latin typeface="Arial"/>
                <a:cs typeface="Arial"/>
              </a:rPr>
              <a:t>rates, Contract </a:t>
            </a:r>
            <a:r>
              <a:rPr sz="1100" spc="-5" dirty="0">
                <a:latin typeface="Arial"/>
                <a:cs typeface="Arial"/>
              </a:rPr>
              <a:t>Price Adjustment </a:t>
            </a:r>
            <a:r>
              <a:rPr sz="1100" spc="-35" dirty="0">
                <a:latin typeface="Arial"/>
                <a:cs typeface="Arial"/>
              </a:rPr>
              <a:t>(CPA)  </a:t>
            </a:r>
            <a:r>
              <a:rPr sz="1100" spc="-5" dirty="0">
                <a:latin typeface="Arial"/>
                <a:cs typeface="Arial"/>
              </a:rPr>
              <a:t>will </a:t>
            </a:r>
            <a:r>
              <a:rPr sz="1100" spc="-20" dirty="0">
                <a:latin typeface="Arial"/>
                <a:cs typeface="Arial"/>
              </a:rPr>
              <a:t>have </a:t>
            </a:r>
            <a:r>
              <a:rPr sz="1100" spc="-10" dirty="0">
                <a:latin typeface="Arial"/>
                <a:cs typeface="Arial"/>
              </a:rPr>
              <a:t>a </a:t>
            </a:r>
            <a:r>
              <a:rPr sz="1100" spc="-5" dirty="0">
                <a:latin typeface="Arial"/>
                <a:cs typeface="Arial"/>
              </a:rPr>
              <a:t>significant</a:t>
            </a:r>
            <a:r>
              <a:rPr sz="1100" spc="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effect</a:t>
            </a:r>
            <a:endParaRPr sz="1100">
              <a:latin typeface="Arial"/>
              <a:cs typeface="Arial"/>
            </a:endParaRPr>
          </a:p>
          <a:p>
            <a:pPr marL="12700" marR="109855">
              <a:lnSpc>
                <a:spcPct val="102600"/>
              </a:lnSpc>
              <a:spcBef>
                <a:spcPts val="300"/>
              </a:spcBef>
            </a:pPr>
            <a:r>
              <a:rPr sz="1100" spc="-10" dirty="0">
                <a:latin typeface="Arial"/>
                <a:cs typeface="Arial"/>
              </a:rPr>
              <a:t>Consideration </a:t>
            </a:r>
            <a:r>
              <a:rPr sz="1100" spc="-5" dirty="0">
                <a:latin typeface="Arial"/>
                <a:cs typeface="Arial"/>
              </a:rPr>
              <a:t>should also </a:t>
            </a:r>
            <a:r>
              <a:rPr sz="1100" spc="-10" dirty="0">
                <a:latin typeface="Arial"/>
                <a:cs typeface="Arial"/>
              </a:rPr>
              <a:t>be </a:t>
            </a:r>
            <a:r>
              <a:rPr sz="1100" spc="-15" dirty="0">
                <a:latin typeface="Arial"/>
                <a:cs typeface="Arial"/>
              </a:rPr>
              <a:t>given </a:t>
            </a:r>
            <a:r>
              <a:rPr sz="1100" spc="-5" dirty="0">
                <a:latin typeface="Arial"/>
                <a:cs typeface="Arial"/>
              </a:rPr>
              <a:t>to </a:t>
            </a:r>
            <a:r>
              <a:rPr sz="1100" spc="-10" dirty="0">
                <a:latin typeface="Arial"/>
                <a:cs typeface="Arial"/>
              </a:rPr>
              <a:t>time-sensitive </a:t>
            </a:r>
            <a:r>
              <a:rPr sz="1100" spc="-5" dirty="0">
                <a:latin typeface="Arial"/>
                <a:cs typeface="Arial"/>
              </a:rPr>
              <a:t>cost  estimates</a:t>
            </a:r>
            <a:endParaRPr sz="1100">
              <a:latin typeface="Arial"/>
              <a:cs typeface="Arial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5" dirty="0"/>
              <a:t>16</a:t>
            </a:fld>
            <a:r>
              <a:rPr spc="-95" dirty="0"/>
              <a:t> </a:t>
            </a:r>
            <a:r>
              <a:rPr spc="-5" dirty="0"/>
              <a:t>/</a:t>
            </a:r>
            <a:r>
              <a:rPr spc="-95" dirty="0"/>
              <a:t> </a:t>
            </a:r>
            <a:r>
              <a:rPr spc="-5" dirty="0"/>
              <a:t>128</a:t>
            </a: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0"/>
            <a:ext cx="4608195" cy="14414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2286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18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143916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191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5839" y="144691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8366" y="216611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29463" y="288620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31990" y="360540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01587" y="101733"/>
            <a:ext cx="903605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6045" marR="5080" indent="-93980">
              <a:lnSpc>
                <a:spcPct val="157400"/>
              </a:lnSpc>
              <a:spcBef>
                <a:spcPts val="10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Project Cost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Management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Introduction</a:t>
            </a:r>
            <a:endParaRPr sz="6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0" y="431761"/>
            <a:ext cx="4608195" cy="321945"/>
          </a:xfrm>
          <a:prstGeom prst="rect">
            <a:avLst/>
          </a:prstGeom>
          <a:solidFill>
            <a:srgbClr val="3333B2"/>
          </a:solidFill>
        </p:spPr>
        <p:txBody>
          <a:bodyPr vert="horz" wrap="square" lIns="0" tIns="6223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490"/>
              </a:spcBef>
            </a:pPr>
            <a:r>
              <a:rPr sz="1400" spc="-20" dirty="0">
                <a:solidFill>
                  <a:srgbClr val="FFFFFF"/>
                </a:solidFill>
                <a:latin typeface="Arial"/>
                <a:cs typeface="Arial"/>
              </a:rPr>
              <a:t>Tools </a:t>
            </a:r>
            <a:r>
              <a:rPr sz="1400" spc="15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1400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Techniques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95363" y="1205687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95363" y="1797824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95363" y="2007857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95363" y="2217890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95363" y="2427922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95363" y="2847987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321894" y="873084"/>
            <a:ext cx="3879850" cy="2259965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34"/>
              </a:spcBef>
            </a:pPr>
            <a:r>
              <a:rPr sz="1100" b="1" spc="-10" dirty="0">
                <a:latin typeface="Arial"/>
                <a:cs typeface="Arial"/>
              </a:rPr>
              <a:t>Analogous </a:t>
            </a:r>
            <a:r>
              <a:rPr sz="1100" b="1" spc="-5" dirty="0">
                <a:latin typeface="Arial"/>
                <a:cs typeface="Arial"/>
              </a:rPr>
              <a:t>Estimating</a:t>
            </a:r>
            <a:endParaRPr sz="1100">
              <a:latin typeface="Arial"/>
              <a:cs typeface="Arial"/>
            </a:endParaRPr>
          </a:p>
          <a:p>
            <a:pPr marL="314960" marR="30480">
              <a:lnSpc>
                <a:spcPct val="102600"/>
              </a:lnSpc>
              <a:spcBef>
                <a:spcPts val="300"/>
              </a:spcBef>
            </a:pPr>
            <a:r>
              <a:rPr sz="1100" spc="-5" dirty="0">
                <a:latin typeface="Arial"/>
                <a:cs typeface="Arial"/>
              </a:rPr>
              <a:t>Using actual costs from </a:t>
            </a:r>
            <a:r>
              <a:rPr sz="1100" spc="-10" dirty="0">
                <a:latin typeface="Arial"/>
                <a:cs typeface="Arial"/>
              </a:rPr>
              <a:t>a </a:t>
            </a:r>
            <a:r>
              <a:rPr sz="1100" spc="-5" dirty="0">
                <a:latin typeface="Arial"/>
                <a:cs typeface="Arial"/>
              </a:rPr>
              <a:t>similar project to estimate</a:t>
            </a:r>
            <a:r>
              <a:rPr sz="1100" spc="-60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costs  </a:t>
            </a:r>
            <a:r>
              <a:rPr sz="1100" spc="-20" dirty="0">
                <a:latin typeface="Arial"/>
                <a:cs typeface="Arial"/>
              </a:rPr>
              <a:t>for </a:t>
            </a:r>
            <a:r>
              <a:rPr sz="1100" spc="-5" dirty="0">
                <a:latin typeface="Arial"/>
                <a:cs typeface="Arial"/>
              </a:rPr>
              <a:t>current</a:t>
            </a:r>
            <a:r>
              <a:rPr sz="1100" spc="5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project</a:t>
            </a:r>
            <a:endParaRPr sz="1100">
              <a:latin typeface="Arial"/>
              <a:cs typeface="Arial"/>
            </a:endParaRPr>
          </a:p>
          <a:p>
            <a:pPr marL="38100">
              <a:lnSpc>
                <a:spcPct val="100000"/>
              </a:lnSpc>
              <a:spcBef>
                <a:spcPts val="330"/>
              </a:spcBef>
            </a:pPr>
            <a:r>
              <a:rPr sz="1100" b="1" spc="-5" dirty="0">
                <a:latin typeface="Arial"/>
                <a:cs typeface="Arial"/>
              </a:rPr>
              <a:t>Determine </a:t>
            </a:r>
            <a:r>
              <a:rPr sz="1100" b="1" spc="-10" dirty="0">
                <a:latin typeface="Arial"/>
                <a:cs typeface="Arial"/>
              </a:rPr>
              <a:t>Resource Cost</a:t>
            </a:r>
            <a:r>
              <a:rPr sz="1100" b="1" spc="-5" dirty="0">
                <a:latin typeface="Arial"/>
                <a:cs typeface="Arial"/>
              </a:rPr>
              <a:t> </a:t>
            </a:r>
            <a:r>
              <a:rPr sz="1100" b="1" spc="-10" dirty="0">
                <a:latin typeface="Arial"/>
                <a:cs typeface="Arial"/>
              </a:rPr>
              <a:t>Rates</a:t>
            </a:r>
            <a:endParaRPr sz="1100">
              <a:latin typeface="Arial"/>
              <a:cs typeface="Arial"/>
            </a:endParaRPr>
          </a:p>
          <a:p>
            <a:pPr marL="314960">
              <a:lnSpc>
                <a:spcPct val="100000"/>
              </a:lnSpc>
              <a:spcBef>
                <a:spcPts val="335"/>
              </a:spcBef>
            </a:pPr>
            <a:r>
              <a:rPr sz="1100" spc="-5" dirty="0">
                <a:latin typeface="Arial"/>
                <a:cs typeface="Arial"/>
              </a:rPr>
              <a:t>Staff Cost per</a:t>
            </a:r>
            <a:r>
              <a:rPr sz="1100" spc="-10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hour</a:t>
            </a:r>
            <a:endParaRPr sz="1100">
              <a:latin typeface="Arial"/>
              <a:cs typeface="Arial"/>
            </a:endParaRPr>
          </a:p>
          <a:p>
            <a:pPr marL="314960" marR="1612900">
              <a:lnSpc>
                <a:spcPct val="125299"/>
              </a:lnSpc>
            </a:pPr>
            <a:r>
              <a:rPr sz="1100" spc="-5" dirty="0">
                <a:latin typeface="Arial"/>
                <a:cs typeface="Arial"/>
              </a:rPr>
              <a:t>Material Bulk Cost, </a:t>
            </a:r>
            <a:r>
              <a:rPr sz="1100" i="1" spc="15" dirty="0">
                <a:latin typeface="Arial"/>
                <a:cs typeface="Arial"/>
              </a:rPr>
              <a:t>m</a:t>
            </a:r>
            <a:r>
              <a:rPr sz="1200" spc="22" baseline="27777" dirty="0">
                <a:latin typeface="Arial"/>
                <a:cs typeface="Arial"/>
              </a:rPr>
              <a:t>3</a:t>
            </a:r>
            <a:r>
              <a:rPr sz="1100" spc="15" dirty="0">
                <a:latin typeface="Arial"/>
                <a:cs typeface="Arial"/>
              </a:rPr>
              <a:t>, </a:t>
            </a:r>
            <a:r>
              <a:rPr sz="1100" i="1" spc="15" dirty="0">
                <a:latin typeface="Arial"/>
                <a:cs typeface="Arial"/>
              </a:rPr>
              <a:t>m</a:t>
            </a:r>
            <a:r>
              <a:rPr sz="1200" spc="22" baseline="27777" dirty="0">
                <a:latin typeface="Arial"/>
                <a:cs typeface="Arial"/>
              </a:rPr>
              <a:t>2</a:t>
            </a:r>
            <a:r>
              <a:rPr sz="1100" spc="15" dirty="0">
                <a:latin typeface="Arial"/>
                <a:cs typeface="Arial"/>
              </a:rPr>
              <a:t>,</a:t>
            </a:r>
            <a:r>
              <a:rPr sz="1100" spc="-65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etc.  Quotations</a:t>
            </a:r>
            <a:endParaRPr sz="1100">
              <a:latin typeface="Arial"/>
              <a:cs typeface="Arial"/>
            </a:endParaRPr>
          </a:p>
          <a:p>
            <a:pPr marL="314960">
              <a:lnSpc>
                <a:spcPct val="100000"/>
              </a:lnSpc>
              <a:spcBef>
                <a:spcPts val="335"/>
              </a:spcBef>
            </a:pPr>
            <a:r>
              <a:rPr sz="1100" spc="-10" dirty="0">
                <a:latin typeface="Arial"/>
                <a:cs typeface="Arial"/>
              </a:rPr>
              <a:t>SPON </a:t>
            </a:r>
            <a:r>
              <a:rPr sz="1100" spc="-5" dirty="0">
                <a:latin typeface="Arial"/>
                <a:cs typeface="Arial"/>
              </a:rPr>
              <a:t>etc</a:t>
            </a:r>
            <a:endParaRPr sz="1100">
              <a:latin typeface="Arial"/>
              <a:cs typeface="Arial"/>
            </a:endParaRPr>
          </a:p>
          <a:p>
            <a:pPr marL="38100">
              <a:lnSpc>
                <a:spcPct val="100000"/>
              </a:lnSpc>
              <a:spcBef>
                <a:spcPts val="335"/>
              </a:spcBef>
            </a:pPr>
            <a:r>
              <a:rPr sz="1100" b="1" spc="-10" dirty="0">
                <a:latin typeface="Arial"/>
                <a:cs typeface="Arial"/>
              </a:rPr>
              <a:t>Bottom-up </a:t>
            </a:r>
            <a:r>
              <a:rPr sz="1100" b="1" spc="-5" dirty="0">
                <a:latin typeface="Arial"/>
                <a:cs typeface="Arial"/>
              </a:rPr>
              <a:t>Estimating</a:t>
            </a:r>
            <a:endParaRPr sz="1100">
              <a:latin typeface="Arial"/>
              <a:cs typeface="Arial"/>
            </a:endParaRPr>
          </a:p>
          <a:p>
            <a:pPr marL="314960" marR="88900">
              <a:lnSpc>
                <a:spcPct val="102600"/>
              </a:lnSpc>
              <a:spcBef>
                <a:spcPts val="300"/>
              </a:spcBef>
            </a:pPr>
            <a:r>
              <a:rPr sz="1100" spc="-15" dirty="0">
                <a:latin typeface="Arial"/>
                <a:cs typeface="Arial"/>
              </a:rPr>
              <a:t>Involves </a:t>
            </a:r>
            <a:r>
              <a:rPr sz="1100" spc="-5" dirty="0">
                <a:latin typeface="Arial"/>
                <a:cs typeface="Arial"/>
              </a:rPr>
              <a:t>estimating costs to the </a:t>
            </a:r>
            <a:r>
              <a:rPr sz="1100" spc="-15" dirty="0">
                <a:latin typeface="Arial"/>
                <a:cs typeface="Arial"/>
              </a:rPr>
              <a:t>lowest levels </a:t>
            </a:r>
            <a:r>
              <a:rPr sz="1100" spc="-5" dirty="0">
                <a:latin typeface="Arial"/>
                <a:cs typeface="Arial"/>
              </a:rPr>
              <a:t>of the </a:t>
            </a:r>
            <a:r>
              <a:rPr sz="1100" spc="-10" dirty="0">
                <a:latin typeface="Arial"/>
                <a:cs typeface="Arial"/>
              </a:rPr>
              <a:t>WBS  </a:t>
            </a:r>
            <a:r>
              <a:rPr sz="1100" spc="-5" dirty="0">
                <a:latin typeface="Arial"/>
                <a:cs typeface="Arial"/>
              </a:rPr>
              <a:t>(work</a:t>
            </a:r>
            <a:r>
              <a:rPr sz="1100" spc="-10" dirty="0">
                <a:latin typeface="Arial"/>
                <a:cs typeface="Arial"/>
              </a:rPr>
              <a:t> packages)</a:t>
            </a:r>
            <a:endParaRPr sz="1100">
              <a:latin typeface="Arial"/>
              <a:cs typeface="Arial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5" dirty="0"/>
              <a:t>17</a:t>
            </a:fld>
            <a:r>
              <a:rPr spc="-95" dirty="0"/>
              <a:t> </a:t>
            </a:r>
            <a:r>
              <a:rPr spc="-5" dirty="0"/>
              <a:t>/</a:t>
            </a:r>
            <a:r>
              <a:rPr spc="-95" dirty="0"/>
              <a:t> </a:t>
            </a:r>
            <a:r>
              <a:rPr spc="-5" dirty="0"/>
              <a:t>128</a:t>
            </a: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0"/>
            <a:ext cx="4608195" cy="14414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2286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18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143916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191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5839" y="144691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8366" y="216611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29463" y="288620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31990" y="360540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01587" y="101733"/>
            <a:ext cx="903605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6045" marR="5080" indent="-93980">
              <a:lnSpc>
                <a:spcPct val="157400"/>
              </a:lnSpc>
              <a:spcBef>
                <a:spcPts val="10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Project Cost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Management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Introduction</a:t>
            </a:r>
            <a:endParaRPr sz="6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0" y="431761"/>
            <a:ext cx="4608195" cy="321945"/>
          </a:xfrm>
          <a:prstGeom prst="rect">
            <a:avLst/>
          </a:prstGeom>
          <a:solidFill>
            <a:srgbClr val="3333B2"/>
          </a:solidFill>
        </p:spPr>
        <p:txBody>
          <a:bodyPr vert="horz" wrap="square" lIns="0" tIns="6223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490"/>
              </a:spcBef>
            </a:pPr>
            <a:r>
              <a:rPr sz="1400" spc="-20" dirty="0">
                <a:solidFill>
                  <a:srgbClr val="FFFFFF"/>
                </a:solidFill>
                <a:latin typeface="Arial"/>
                <a:cs typeface="Arial"/>
              </a:rPr>
              <a:t>Tools </a:t>
            </a:r>
            <a:r>
              <a:rPr sz="1400" spc="15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1400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Techniques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95363" y="1434719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78738" y="1921802"/>
            <a:ext cx="66675" cy="66675"/>
          </a:xfrm>
          <a:custGeom>
            <a:avLst/>
            <a:gdLst/>
            <a:ahLst/>
            <a:cxnLst/>
            <a:rect l="l" t="t" r="r" b="b"/>
            <a:pathLst>
              <a:path w="66675" h="66675">
                <a:moveTo>
                  <a:pt x="0" y="66166"/>
                </a:moveTo>
                <a:lnTo>
                  <a:pt x="66167" y="66166"/>
                </a:lnTo>
                <a:lnTo>
                  <a:pt x="66167" y="0"/>
                </a:lnTo>
                <a:lnTo>
                  <a:pt x="0" y="0"/>
                </a:lnTo>
                <a:lnTo>
                  <a:pt x="0" y="66166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78738" y="2225459"/>
            <a:ext cx="66675" cy="66675"/>
          </a:xfrm>
          <a:custGeom>
            <a:avLst/>
            <a:gdLst/>
            <a:ahLst/>
            <a:cxnLst/>
            <a:rect l="l" t="t" r="r" b="b"/>
            <a:pathLst>
              <a:path w="66675" h="66675">
                <a:moveTo>
                  <a:pt x="0" y="66166"/>
                </a:moveTo>
                <a:lnTo>
                  <a:pt x="66167" y="66166"/>
                </a:lnTo>
                <a:lnTo>
                  <a:pt x="66167" y="0"/>
                </a:lnTo>
                <a:lnTo>
                  <a:pt x="0" y="0"/>
                </a:lnTo>
                <a:lnTo>
                  <a:pt x="0" y="66166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78738" y="2377300"/>
            <a:ext cx="66675" cy="66675"/>
          </a:xfrm>
          <a:custGeom>
            <a:avLst/>
            <a:gdLst/>
            <a:ahLst/>
            <a:cxnLst/>
            <a:rect l="l" t="t" r="r" b="b"/>
            <a:pathLst>
              <a:path w="66675" h="66675">
                <a:moveTo>
                  <a:pt x="0" y="66167"/>
                </a:moveTo>
                <a:lnTo>
                  <a:pt x="66167" y="66167"/>
                </a:lnTo>
                <a:lnTo>
                  <a:pt x="66167" y="0"/>
                </a:lnTo>
                <a:lnTo>
                  <a:pt x="0" y="0"/>
                </a:lnTo>
                <a:lnTo>
                  <a:pt x="0" y="66167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78738" y="2529128"/>
            <a:ext cx="66675" cy="66675"/>
          </a:xfrm>
          <a:custGeom>
            <a:avLst/>
            <a:gdLst/>
            <a:ahLst/>
            <a:cxnLst/>
            <a:rect l="l" t="t" r="r" b="b"/>
            <a:pathLst>
              <a:path w="66675" h="66675">
                <a:moveTo>
                  <a:pt x="0" y="66166"/>
                </a:moveTo>
                <a:lnTo>
                  <a:pt x="66167" y="66166"/>
                </a:lnTo>
                <a:lnTo>
                  <a:pt x="66167" y="0"/>
                </a:lnTo>
                <a:lnTo>
                  <a:pt x="0" y="0"/>
                </a:lnTo>
                <a:lnTo>
                  <a:pt x="0" y="66166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321894" y="1142604"/>
            <a:ext cx="3914140" cy="1642745"/>
          </a:xfrm>
          <a:prstGeom prst="rect">
            <a:avLst/>
          </a:prstGeom>
        </p:spPr>
        <p:txBody>
          <a:bodyPr vert="horz" wrap="square" lIns="0" tIns="3492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75"/>
              </a:spcBef>
            </a:pPr>
            <a:r>
              <a:rPr sz="1100" b="1" spc="-10" dirty="0">
                <a:latin typeface="Arial"/>
                <a:cs typeface="Arial"/>
              </a:rPr>
              <a:t>Parametric </a:t>
            </a:r>
            <a:r>
              <a:rPr sz="1100" b="1" spc="-5" dirty="0">
                <a:latin typeface="Arial"/>
                <a:cs typeface="Arial"/>
              </a:rPr>
              <a:t>Estimating</a:t>
            </a:r>
            <a:endParaRPr sz="1100" dirty="0">
              <a:latin typeface="Arial"/>
              <a:cs typeface="Arial"/>
            </a:endParaRPr>
          </a:p>
          <a:p>
            <a:pPr marL="314960" marR="30480">
              <a:lnSpc>
                <a:spcPts val="1200"/>
              </a:lnSpc>
              <a:spcBef>
                <a:spcPts val="315"/>
              </a:spcBef>
            </a:pPr>
            <a:r>
              <a:rPr sz="1100" spc="-10" dirty="0">
                <a:latin typeface="Arial"/>
                <a:cs typeface="Arial"/>
              </a:rPr>
              <a:t>Parametric </a:t>
            </a:r>
            <a:r>
              <a:rPr sz="1100" spc="-5" dirty="0">
                <a:latin typeface="Arial"/>
                <a:cs typeface="Arial"/>
              </a:rPr>
              <a:t>Estimating </a:t>
            </a:r>
            <a:r>
              <a:rPr sz="1100" spc="-15" dirty="0">
                <a:latin typeface="Arial"/>
                <a:cs typeface="Arial"/>
              </a:rPr>
              <a:t>involves </a:t>
            </a:r>
            <a:r>
              <a:rPr sz="1100" spc="-5" dirty="0">
                <a:latin typeface="Arial"/>
                <a:cs typeface="Arial"/>
              </a:rPr>
              <a:t>using the relationship  </a:t>
            </a:r>
            <a:r>
              <a:rPr sz="1100" spc="-10" dirty="0">
                <a:latin typeface="Arial"/>
                <a:cs typeface="Arial"/>
              </a:rPr>
              <a:t>between </a:t>
            </a:r>
            <a:r>
              <a:rPr sz="1100" spc="-5" dirty="0">
                <a:latin typeface="Arial"/>
                <a:cs typeface="Arial"/>
              </a:rPr>
              <a:t>historical data </a:t>
            </a:r>
            <a:r>
              <a:rPr sz="1100" spc="-10" dirty="0">
                <a:latin typeface="Arial"/>
                <a:cs typeface="Arial"/>
              </a:rPr>
              <a:t>and </a:t>
            </a:r>
            <a:r>
              <a:rPr sz="1100" spc="-5" dirty="0">
                <a:latin typeface="Arial"/>
                <a:cs typeface="Arial"/>
              </a:rPr>
              <a:t>other </a:t>
            </a:r>
            <a:r>
              <a:rPr sz="1100" spc="-10" dirty="0">
                <a:latin typeface="Arial"/>
                <a:cs typeface="Arial"/>
              </a:rPr>
              <a:t>variables </a:t>
            </a:r>
            <a:r>
              <a:rPr sz="1100" spc="-5" dirty="0">
                <a:latin typeface="Arial"/>
                <a:cs typeface="Arial"/>
              </a:rPr>
              <a:t>to </a:t>
            </a:r>
            <a:r>
              <a:rPr sz="1100" spc="-10" dirty="0">
                <a:latin typeface="Arial"/>
                <a:cs typeface="Arial"/>
              </a:rPr>
              <a:t>generate an  </a:t>
            </a:r>
            <a:r>
              <a:rPr sz="1100" spc="-5" dirty="0">
                <a:latin typeface="Arial"/>
                <a:cs typeface="Arial"/>
              </a:rPr>
              <a:t>estimate</a:t>
            </a:r>
            <a:endParaRPr sz="1100" dirty="0">
              <a:latin typeface="Arial"/>
              <a:cs typeface="Arial"/>
            </a:endParaRPr>
          </a:p>
          <a:p>
            <a:pPr marL="591820" marR="54610">
              <a:lnSpc>
                <a:spcPct val="100000"/>
              </a:lnSpc>
              <a:spcBef>
                <a:spcPts val="145"/>
              </a:spcBef>
            </a:pPr>
            <a:r>
              <a:rPr sz="1000" spc="-5" dirty="0">
                <a:latin typeface="Arial"/>
                <a:cs typeface="Arial"/>
              </a:rPr>
              <a:t>i.e. data: </a:t>
            </a:r>
            <a:r>
              <a:rPr sz="1000" spc="-10" dirty="0">
                <a:latin typeface="Arial"/>
                <a:cs typeface="Arial"/>
              </a:rPr>
              <a:t>average </a:t>
            </a:r>
            <a:r>
              <a:rPr sz="1000" spc="-5" dirty="0">
                <a:latin typeface="Arial"/>
                <a:cs typeface="Arial"/>
              </a:rPr>
              <a:t>cost of concrete </a:t>
            </a:r>
            <a:r>
              <a:rPr sz="1000" spc="-15" dirty="0">
                <a:latin typeface="Arial"/>
                <a:cs typeface="Arial"/>
              </a:rPr>
              <a:t>over </a:t>
            </a:r>
            <a:r>
              <a:rPr sz="1000" spc="-5" dirty="0">
                <a:latin typeface="Arial"/>
                <a:cs typeface="Arial"/>
              </a:rPr>
              <a:t>the last 12 months  is </a:t>
            </a:r>
            <a:r>
              <a:rPr lang="en-IE" sz="1000" spc="10" dirty="0">
                <a:latin typeface="Century Gothic"/>
                <a:cs typeface="Arial"/>
              </a:rPr>
              <a:t>€</a:t>
            </a:r>
            <a:r>
              <a:rPr sz="1000" spc="10" dirty="0" smtClean="0">
                <a:latin typeface="Arial"/>
                <a:cs typeface="Arial"/>
              </a:rPr>
              <a:t>72.00 </a:t>
            </a:r>
            <a:r>
              <a:rPr sz="1000" spc="-5" dirty="0">
                <a:latin typeface="Arial"/>
                <a:cs typeface="Arial"/>
              </a:rPr>
              <a:t>per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i="1" spc="10" dirty="0">
                <a:latin typeface="Arial"/>
                <a:cs typeface="Arial"/>
              </a:rPr>
              <a:t>m</a:t>
            </a:r>
            <a:r>
              <a:rPr sz="1050" spc="15" baseline="27777" dirty="0">
                <a:latin typeface="Arial"/>
                <a:cs typeface="Arial"/>
              </a:rPr>
              <a:t>3</a:t>
            </a:r>
            <a:endParaRPr sz="1050" baseline="27777" dirty="0">
              <a:latin typeface="Arial"/>
              <a:cs typeface="Arial"/>
            </a:endParaRPr>
          </a:p>
          <a:p>
            <a:pPr marL="591820" marR="668020">
              <a:lnSpc>
                <a:spcPts val="1200"/>
              </a:lnSpc>
              <a:spcBef>
                <a:spcPts val="30"/>
              </a:spcBef>
            </a:pPr>
            <a:r>
              <a:rPr sz="1000" spc="-15" dirty="0">
                <a:latin typeface="Arial"/>
                <a:cs typeface="Arial"/>
              </a:rPr>
              <a:t>Variable: </a:t>
            </a:r>
            <a:r>
              <a:rPr sz="1000" spc="-5" dirty="0">
                <a:latin typeface="Arial"/>
                <a:cs typeface="Arial"/>
              </a:rPr>
              <a:t>estimate requires </a:t>
            </a:r>
            <a:r>
              <a:rPr sz="1000" dirty="0">
                <a:latin typeface="Arial"/>
                <a:cs typeface="Arial"/>
              </a:rPr>
              <a:t>1000</a:t>
            </a:r>
            <a:r>
              <a:rPr sz="1000" i="1" dirty="0">
                <a:latin typeface="Arial"/>
                <a:cs typeface="Arial"/>
              </a:rPr>
              <a:t>m</a:t>
            </a:r>
            <a:r>
              <a:rPr sz="1050" baseline="27777" dirty="0">
                <a:latin typeface="Arial"/>
                <a:cs typeface="Arial"/>
              </a:rPr>
              <a:t>3 </a:t>
            </a:r>
            <a:r>
              <a:rPr sz="1000" spc="-5" dirty="0">
                <a:latin typeface="Arial"/>
                <a:cs typeface="Arial"/>
              </a:rPr>
              <a:t>of concrete  Cost Estimate </a:t>
            </a:r>
            <a:r>
              <a:rPr sz="1000" spc="-15" dirty="0">
                <a:latin typeface="Arial"/>
                <a:cs typeface="Arial"/>
              </a:rPr>
              <a:t>for </a:t>
            </a:r>
            <a:r>
              <a:rPr sz="1000" spc="-5" dirty="0">
                <a:latin typeface="Arial"/>
                <a:cs typeface="Arial"/>
              </a:rPr>
              <a:t>Concrete</a:t>
            </a:r>
            <a:r>
              <a:rPr sz="1000" dirty="0">
                <a:latin typeface="Arial"/>
                <a:cs typeface="Arial"/>
              </a:rPr>
              <a:t> </a:t>
            </a:r>
            <a:r>
              <a:rPr lang="en-IE" sz="1000" spc="5" dirty="0">
                <a:latin typeface="Century Gothic"/>
                <a:cs typeface="Arial"/>
              </a:rPr>
              <a:t>€</a:t>
            </a:r>
            <a:r>
              <a:rPr sz="1000" spc="5" dirty="0" smtClean="0">
                <a:latin typeface="Arial"/>
                <a:cs typeface="Arial"/>
              </a:rPr>
              <a:t>72,000</a:t>
            </a:r>
            <a:endParaRPr sz="1000" dirty="0">
              <a:latin typeface="Arial"/>
              <a:cs typeface="Arial"/>
            </a:endParaRPr>
          </a:p>
          <a:p>
            <a:pPr marL="591820">
              <a:lnSpc>
                <a:spcPts val="1150"/>
              </a:lnSpc>
            </a:pPr>
            <a:r>
              <a:rPr sz="1000" spc="-5" dirty="0">
                <a:latin typeface="Arial"/>
                <a:cs typeface="Arial"/>
              </a:rPr>
              <a:t>Should also include an “x-factor” to </a:t>
            </a:r>
            <a:r>
              <a:rPr sz="1000" spc="-10" dirty="0">
                <a:latin typeface="Arial"/>
                <a:cs typeface="Arial"/>
              </a:rPr>
              <a:t>cover </a:t>
            </a:r>
            <a:r>
              <a:rPr sz="1000" spc="-5" dirty="0">
                <a:latin typeface="Arial"/>
                <a:cs typeface="Arial"/>
              </a:rPr>
              <a:t>inflation,</a:t>
            </a:r>
            <a:r>
              <a:rPr sz="1000" spc="15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profit,</a:t>
            </a:r>
            <a:endParaRPr sz="1000" dirty="0">
              <a:latin typeface="Arial"/>
              <a:cs typeface="Arial"/>
            </a:endParaRPr>
          </a:p>
          <a:p>
            <a:pPr marL="591820">
              <a:lnSpc>
                <a:spcPts val="1200"/>
              </a:lnSpc>
            </a:pPr>
            <a:r>
              <a:rPr sz="1000" spc="-5" dirty="0">
                <a:latin typeface="Arial"/>
                <a:cs typeface="Arial"/>
              </a:rPr>
              <a:t>etc.</a:t>
            </a:r>
            <a:endParaRPr sz="1000" dirty="0">
              <a:latin typeface="Arial"/>
              <a:cs typeface="Arial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5" dirty="0"/>
              <a:t>18</a:t>
            </a:fld>
            <a:r>
              <a:rPr spc="-95" dirty="0"/>
              <a:t> </a:t>
            </a:r>
            <a:r>
              <a:rPr spc="-5" dirty="0"/>
              <a:t>/</a:t>
            </a:r>
            <a:r>
              <a:rPr spc="-95" dirty="0"/>
              <a:t> </a:t>
            </a:r>
            <a:r>
              <a:rPr spc="-5" dirty="0"/>
              <a:t>128</a:t>
            </a: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0"/>
            <a:ext cx="4608195" cy="14414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2286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18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143916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191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5839" y="144691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8366" y="216611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29463" y="288620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31990" y="360540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01587" y="101733"/>
            <a:ext cx="903605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6045" marR="5080" indent="-93980">
              <a:lnSpc>
                <a:spcPct val="157400"/>
              </a:lnSpc>
              <a:spcBef>
                <a:spcPts val="10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Project Cost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Management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Introduction</a:t>
            </a:r>
            <a:endParaRPr sz="6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0" y="431761"/>
            <a:ext cx="4608195" cy="321945"/>
          </a:xfrm>
          <a:prstGeom prst="rect">
            <a:avLst/>
          </a:prstGeom>
          <a:solidFill>
            <a:srgbClr val="3333B2"/>
          </a:solidFill>
        </p:spPr>
        <p:txBody>
          <a:bodyPr vert="horz" wrap="square" lIns="0" tIns="6223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490"/>
              </a:spcBef>
            </a:pPr>
            <a:r>
              <a:rPr sz="1400" spc="-20" dirty="0">
                <a:solidFill>
                  <a:srgbClr val="FFFFFF"/>
                </a:solidFill>
                <a:latin typeface="Arial"/>
                <a:cs typeface="Arial"/>
              </a:rPr>
              <a:t>Tools </a:t>
            </a:r>
            <a:r>
              <a:rPr sz="1400" spc="15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1400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Techniques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95363" y="1556918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95363" y="1939023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95363" y="2149056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347294" y="1224315"/>
            <a:ext cx="3875404" cy="1381760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34"/>
              </a:spcBef>
            </a:pPr>
            <a:r>
              <a:rPr sz="1100" b="1" spc="-15" dirty="0">
                <a:latin typeface="Arial"/>
                <a:cs typeface="Arial"/>
              </a:rPr>
              <a:t>Vendor </a:t>
            </a:r>
            <a:r>
              <a:rPr sz="1100" b="1" spc="-5" dirty="0">
                <a:latin typeface="Arial"/>
                <a:cs typeface="Arial"/>
              </a:rPr>
              <a:t>Bid</a:t>
            </a:r>
            <a:r>
              <a:rPr sz="1100" b="1" dirty="0">
                <a:latin typeface="Arial"/>
                <a:cs typeface="Arial"/>
              </a:rPr>
              <a:t> </a:t>
            </a:r>
            <a:r>
              <a:rPr sz="1100" b="1" spc="-10" dirty="0">
                <a:latin typeface="Arial"/>
                <a:cs typeface="Arial"/>
              </a:rPr>
              <a:t>Analysis</a:t>
            </a:r>
            <a:endParaRPr sz="1100">
              <a:latin typeface="Arial"/>
              <a:cs typeface="Arial"/>
            </a:endParaRPr>
          </a:p>
          <a:p>
            <a:pPr marL="289560" marR="25400">
              <a:lnSpc>
                <a:spcPct val="102600"/>
              </a:lnSpc>
              <a:spcBef>
                <a:spcPts val="300"/>
              </a:spcBef>
            </a:pPr>
            <a:r>
              <a:rPr sz="1100" spc="-5" dirty="0">
                <a:latin typeface="Arial"/>
                <a:cs typeface="Arial"/>
              </a:rPr>
              <a:t>Solicitation of quotations </a:t>
            </a:r>
            <a:r>
              <a:rPr sz="1100" spc="-20" dirty="0">
                <a:latin typeface="Arial"/>
                <a:cs typeface="Arial"/>
              </a:rPr>
              <a:t>for </a:t>
            </a:r>
            <a:r>
              <a:rPr sz="1100" spc="-10" dirty="0">
                <a:latin typeface="Arial"/>
                <a:cs typeface="Arial"/>
              </a:rPr>
              <a:t>various </a:t>
            </a:r>
            <a:r>
              <a:rPr sz="1100" spc="-5" dirty="0">
                <a:latin typeface="Arial"/>
                <a:cs typeface="Arial"/>
              </a:rPr>
              <a:t>project elements from  </a:t>
            </a:r>
            <a:r>
              <a:rPr sz="1100" spc="-10" dirty="0">
                <a:latin typeface="Arial"/>
                <a:cs typeface="Arial"/>
              </a:rPr>
              <a:t>a number </a:t>
            </a:r>
            <a:r>
              <a:rPr sz="1100" spc="-5" dirty="0">
                <a:latin typeface="Arial"/>
                <a:cs typeface="Arial"/>
              </a:rPr>
              <a:t>of</a:t>
            </a:r>
            <a:r>
              <a:rPr sz="110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sources.</a:t>
            </a:r>
            <a:endParaRPr sz="1100">
              <a:latin typeface="Arial"/>
              <a:cs typeface="Arial"/>
            </a:endParaRPr>
          </a:p>
          <a:p>
            <a:pPr marL="289560">
              <a:lnSpc>
                <a:spcPct val="100000"/>
              </a:lnSpc>
              <a:spcBef>
                <a:spcPts val="330"/>
              </a:spcBef>
            </a:pPr>
            <a:r>
              <a:rPr sz="1100" spc="-10" dirty="0">
                <a:latin typeface="Arial"/>
                <a:cs typeface="Arial"/>
              </a:rPr>
              <a:t>These </a:t>
            </a:r>
            <a:r>
              <a:rPr sz="1100" spc="-5" dirty="0">
                <a:latin typeface="Arial"/>
                <a:cs typeface="Arial"/>
              </a:rPr>
              <a:t>are then analysed to assist in determining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cost</a:t>
            </a:r>
            <a:endParaRPr sz="1100">
              <a:latin typeface="Arial"/>
              <a:cs typeface="Arial"/>
            </a:endParaRPr>
          </a:p>
          <a:p>
            <a:pPr marL="289560" marR="5080">
              <a:lnSpc>
                <a:spcPct val="102600"/>
              </a:lnSpc>
              <a:spcBef>
                <a:spcPts val="300"/>
              </a:spcBef>
            </a:pPr>
            <a:r>
              <a:rPr sz="1100" spc="-5" dirty="0">
                <a:latin typeface="Arial"/>
                <a:cs typeface="Arial"/>
              </a:rPr>
              <a:t>Note: It is not </a:t>
            </a:r>
            <a:r>
              <a:rPr sz="1100" spc="-15" dirty="0">
                <a:latin typeface="Arial"/>
                <a:cs typeface="Arial"/>
              </a:rPr>
              <a:t>always </a:t>
            </a:r>
            <a:r>
              <a:rPr sz="1100" spc="-10" dirty="0">
                <a:latin typeface="Arial"/>
                <a:cs typeface="Arial"/>
              </a:rPr>
              <a:t>a good </a:t>
            </a:r>
            <a:r>
              <a:rPr sz="1100" spc="-5" dirty="0">
                <a:latin typeface="Arial"/>
                <a:cs typeface="Arial"/>
              </a:rPr>
              <a:t>idea to use the </a:t>
            </a:r>
            <a:r>
              <a:rPr sz="1100" spc="-15" dirty="0">
                <a:latin typeface="Arial"/>
                <a:cs typeface="Arial"/>
              </a:rPr>
              <a:t>lowest </a:t>
            </a:r>
            <a:r>
              <a:rPr sz="1100" spc="-5" dirty="0">
                <a:latin typeface="Arial"/>
                <a:cs typeface="Arial"/>
              </a:rPr>
              <a:t>figures  obtained. Better to analyse properly </a:t>
            </a:r>
            <a:r>
              <a:rPr sz="1100" spc="-10" dirty="0">
                <a:latin typeface="Arial"/>
                <a:cs typeface="Arial"/>
              </a:rPr>
              <a:t>and </a:t>
            </a:r>
            <a:r>
              <a:rPr sz="1100" spc="-5" dirty="0">
                <a:latin typeface="Arial"/>
                <a:cs typeface="Arial"/>
              </a:rPr>
              <a:t>determine </a:t>
            </a:r>
            <a:r>
              <a:rPr sz="1100" spc="-10" dirty="0">
                <a:latin typeface="Arial"/>
                <a:cs typeface="Arial"/>
              </a:rPr>
              <a:t>an  </a:t>
            </a:r>
            <a:r>
              <a:rPr sz="1100" spc="-15" dirty="0">
                <a:latin typeface="Arial"/>
                <a:cs typeface="Arial"/>
              </a:rPr>
              <a:t>average </a:t>
            </a:r>
            <a:r>
              <a:rPr sz="1100" spc="-5" dirty="0">
                <a:latin typeface="Arial"/>
                <a:cs typeface="Arial"/>
              </a:rPr>
              <a:t>or consensus figure at tender </a:t>
            </a:r>
            <a:r>
              <a:rPr sz="1100" spc="-10" dirty="0">
                <a:latin typeface="Arial"/>
                <a:cs typeface="Arial"/>
              </a:rPr>
              <a:t>stage.</a:t>
            </a:r>
            <a:r>
              <a:rPr sz="1100" spc="55" dirty="0">
                <a:latin typeface="Arial"/>
                <a:cs typeface="Arial"/>
              </a:rPr>
              <a:t> </a:t>
            </a:r>
            <a:r>
              <a:rPr sz="1100" spc="-15" dirty="0">
                <a:latin typeface="Arial"/>
                <a:cs typeface="Arial"/>
              </a:rPr>
              <a:t>(Why?)</a:t>
            </a:r>
            <a:endParaRPr sz="1100">
              <a:latin typeface="Arial"/>
              <a:cs typeface="Arial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5" dirty="0"/>
              <a:t>19</a:t>
            </a:fld>
            <a:r>
              <a:rPr spc="-95" dirty="0"/>
              <a:t> </a:t>
            </a:r>
            <a:r>
              <a:rPr spc="-5" dirty="0"/>
              <a:t>/</a:t>
            </a:r>
            <a:r>
              <a:rPr spc="-95" dirty="0"/>
              <a:t> </a:t>
            </a:r>
            <a:r>
              <a:rPr spc="-5" dirty="0"/>
              <a:t>128</a:t>
            </a: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0"/>
            <a:ext cx="4608195" cy="14414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2286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18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143916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191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5839" y="144691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8366" y="216611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29463" y="288620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31990" y="360540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01587" y="101733"/>
            <a:ext cx="903605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6045" marR="5080" indent="-93980">
              <a:lnSpc>
                <a:spcPct val="157400"/>
              </a:lnSpc>
              <a:spcBef>
                <a:spcPts val="10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Project Cost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Management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Introduction</a:t>
            </a:r>
            <a:endParaRPr sz="6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0" y="431761"/>
            <a:ext cx="4608195" cy="321945"/>
          </a:xfrm>
          <a:prstGeom prst="rect">
            <a:avLst/>
          </a:prstGeom>
          <a:solidFill>
            <a:srgbClr val="3333B2"/>
          </a:solidFill>
        </p:spPr>
        <p:txBody>
          <a:bodyPr vert="horz" wrap="square" lIns="0" tIns="6223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490"/>
              </a:spcBef>
            </a:pPr>
            <a:r>
              <a:rPr sz="1400" spc="15" dirty="0">
                <a:solidFill>
                  <a:srgbClr val="FFFFFF"/>
                </a:solidFill>
                <a:latin typeface="Arial"/>
                <a:cs typeface="Arial"/>
              </a:rPr>
              <a:t>Project Cost</a:t>
            </a:r>
            <a:r>
              <a:rPr sz="14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20" dirty="0">
                <a:solidFill>
                  <a:srgbClr val="FFFFFF"/>
                </a:solidFill>
                <a:latin typeface="Arial"/>
                <a:cs typeface="Arial"/>
              </a:rPr>
              <a:t>Management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48703" y="1462608"/>
            <a:ext cx="119380" cy="119380"/>
          </a:xfrm>
          <a:custGeom>
            <a:avLst/>
            <a:gdLst/>
            <a:ahLst/>
            <a:cxnLst/>
            <a:rect l="l" t="t" r="r" b="b"/>
            <a:pathLst>
              <a:path w="119379" h="119380">
                <a:moveTo>
                  <a:pt x="0" y="119113"/>
                </a:moveTo>
                <a:lnTo>
                  <a:pt x="119113" y="119113"/>
                </a:lnTo>
                <a:lnTo>
                  <a:pt x="119113" y="0"/>
                </a:lnTo>
                <a:lnTo>
                  <a:pt x="0" y="0"/>
                </a:lnTo>
                <a:lnTo>
                  <a:pt x="0" y="11911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48703" y="1672640"/>
            <a:ext cx="119380" cy="119380"/>
          </a:xfrm>
          <a:custGeom>
            <a:avLst/>
            <a:gdLst/>
            <a:ahLst/>
            <a:cxnLst/>
            <a:rect l="l" t="t" r="r" b="b"/>
            <a:pathLst>
              <a:path w="119379" h="119380">
                <a:moveTo>
                  <a:pt x="0" y="119113"/>
                </a:moveTo>
                <a:lnTo>
                  <a:pt x="119113" y="119113"/>
                </a:lnTo>
                <a:lnTo>
                  <a:pt x="119113" y="0"/>
                </a:lnTo>
                <a:lnTo>
                  <a:pt x="0" y="0"/>
                </a:lnTo>
                <a:lnTo>
                  <a:pt x="0" y="11911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48703" y="1882673"/>
            <a:ext cx="119380" cy="119380"/>
          </a:xfrm>
          <a:custGeom>
            <a:avLst/>
            <a:gdLst/>
            <a:ahLst/>
            <a:cxnLst/>
            <a:rect l="l" t="t" r="r" b="b"/>
            <a:pathLst>
              <a:path w="119379" h="119380">
                <a:moveTo>
                  <a:pt x="0" y="119113"/>
                </a:moveTo>
                <a:lnTo>
                  <a:pt x="119113" y="119113"/>
                </a:lnTo>
                <a:lnTo>
                  <a:pt x="119113" y="0"/>
                </a:lnTo>
                <a:lnTo>
                  <a:pt x="0" y="0"/>
                </a:lnTo>
                <a:lnTo>
                  <a:pt x="0" y="11911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347294" y="1155494"/>
            <a:ext cx="3829050" cy="1591945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34"/>
              </a:spcBef>
            </a:pPr>
            <a:r>
              <a:rPr sz="1100" spc="-5" dirty="0">
                <a:latin typeface="Arial"/>
                <a:cs typeface="Arial"/>
              </a:rPr>
              <a:t>Consists of </a:t>
            </a:r>
            <a:r>
              <a:rPr sz="1100" spc="-10" dirty="0">
                <a:latin typeface="Arial"/>
                <a:cs typeface="Arial"/>
              </a:rPr>
              <a:t>3 </a:t>
            </a:r>
            <a:r>
              <a:rPr sz="1100" spc="-5" dirty="0">
                <a:latin typeface="Arial"/>
                <a:cs typeface="Arial"/>
              </a:rPr>
              <a:t>Processes</a:t>
            </a:r>
            <a:endParaRPr sz="1100">
              <a:latin typeface="Arial"/>
              <a:cs typeface="Arial"/>
            </a:endParaRPr>
          </a:p>
          <a:p>
            <a:pPr marL="289560" indent="-157480">
              <a:lnSpc>
                <a:spcPct val="100000"/>
              </a:lnSpc>
              <a:spcBef>
                <a:spcPts val="334"/>
              </a:spcBef>
              <a:buClr>
                <a:srgbClr val="FFFFFF"/>
              </a:buClr>
              <a:buSzPct val="72727"/>
              <a:buAutoNum type="arabicPlain"/>
              <a:tabLst>
                <a:tab pos="290195" algn="l"/>
              </a:tabLst>
            </a:pPr>
            <a:r>
              <a:rPr sz="1100" spc="-5" dirty="0">
                <a:latin typeface="Arial"/>
                <a:cs typeface="Arial"/>
              </a:rPr>
              <a:t>Estimate</a:t>
            </a:r>
            <a:r>
              <a:rPr sz="1100" spc="-10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Cost</a:t>
            </a:r>
            <a:endParaRPr sz="1100">
              <a:latin typeface="Arial"/>
              <a:cs typeface="Arial"/>
            </a:endParaRPr>
          </a:p>
          <a:p>
            <a:pPr marL="289560" indent="-157480">
              <a:lnSpc>
                <a:spcPct val="100000"/>
              </a:lnSpc>
              <a:spcBef>
                <a:spcPts val="330"/>
              </a:spcBef>
              <a:buClr>
                <a:srgbClr val="FFFFFF"/>
              </a:buClr>
              <a:buSzPct val="72727"/>
              <a:buAutoNum type="arabicPlain"/>
              <a:tabLst>
                <a:tab pos="290195" algn="l"/>
              </a:tabLst>
            </a:pPr>
            <a:r>
              <a:rPr sz="1100" spc="-5" dirty="0">
                <a:latin typeface="Arial"/>
                <a:cs typeface="Arial"/>
              </a:rPr>
              <a:t>Determine</a:t>
            </a:r>
            <a:r>
              <a:rPr sz="1100" spc="-10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Budget</a:t>
            </a:r>
            <a:endParaRPr sz="1100">
              <a:latin typeface="Arial"/>
              <a:cs typeface="Arial"/>
            </a:endParaRPr>
          </a:p>
          <a:p>
            <a:pPr marL="289560" indent="-157480">
              <a:lnSpc>
                <a:spcPct val="100000"/>
              </a:lnSpc>
              <a:spcBef>
                <a:spcPts val="335"/>
              </a:spcBef>
              <a:buClr>
                <a:srgbClr val="FFFFFF"/>
              </a:buClr>
              <a:buSzPct val="72727"/>
              <a:buAutoNum type="arabicPlain"/>
              <a:tabLst>
                <a:tab pos="290195" algn="l"/>
              </a:tabLst>
            </a:pPr>
            <a:r>
              <a:rPr sz="1100" spc="-5" dirty="0">
                <a:latin typeface="Arial"/>
                <a:cs typeface="Arial"/>
              </a:rPr>
              <a:t>Control</a:t>
            </a:r>
            <a:r>
              <a:rPr sz="1100" spc="-10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Costs</a:t>
            </a:r>
            <a:endParaRPr sz="1100">
              <a:latin typeface="Arial"/>
              <a:cs typeface="Arial"/>
            </a:endParaRPr>
          </a:p>
          <a:p>
            <a:pPr marL="12700" marR="5080">
              <a:lnSpc>
                <a:spcPct val="102600"/>
              </a:lnSpc>
              <a:spcBef>
                <a:spcPts val="300"/>
              </a:spcBef>
            </a:pPr>
            <a:r>
              <a:rPr sz="1100" spc="-5" dirty="0">
                <a:latin typeface="Arial"/>
                <a:cs typeface="Arial"/>
              </a:rPr>
              <a:t>Project Cost </a:t>
            </a:r>
            <a:r>
              <a:rPr sz="1100" spc="-10" dirty="0">
                <a:latin typeface="Arial"/>
                <a:cs typeface="Arial"/>
              </a:rPr>
              <a:t>Management </a:t>
            </a:r>
            <a:r>
              <a:rPr sz="1100" spc="-5" dirty="0">
                <a:latin typeface="Arial"/>
                <a:cs typeface="Arial"/>
              </a:rPr>
              <a:t>is primarily concerned with the cost  of resources </a:t>
            </a:r>
            <a:r>
              <a:rPr sz="1100" spc="-10" dirty="0">
                <a:latin typeface="Arial"/>
                <a:cs typeface="Arial"/>
              </a:rPr>
              <a:t>needed </a:t>
            </a:r>
            <a:r>
              <a:rPr sz="1100" spc="-5" dirty="0">
                <a:latin typeface="Arial"/>
                <a:cs typeface="Arial"/>
              </a:rPr>
              <a:t>to complete schedule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activities</a:t>
            </a:r>
            <a:endParaRPr sz="1100">
              <a:latin typeface="Arial"/>
              <a:cs typeface="Arial"/>
            </a:endParaRPr>
          </a:p>
          <a:p>
            <a:pPr marL="12700" marR="393700">
              <a:lnSpc>
                <a:spcPct val="102600"/>
              </a:lnSpc>
            </a:pPr>
            <a:r>
              <a:rPr sz="1100" spc="-5" dirty="0">
                <a:latin typeface="Arial"/>
                <a:cs typeface="Arial"/>
              </a:rPr>
              <a:t>Project Cost </a:t>
            </a:r>
            <a:r>
              <a:rPr sz="1100" spc="-10" dirty="0">
                <a:latin typeface="Arial"/>
                <a:cs typeface="Arial"/>
              </a:rPr>
              <a:t>Management </a:t>
            </a:r>
            <a:r>
              <a:rPr sz="1100" spc="-5" dirty="0">
                <a:latin typeface="Arial"/>
                <a:cs typeface="Arial"/>
              </a:rPr>
              <a:t>is not the </a:t>
            </a:r>
            <a:r>
              <a:rPr sz="1100" spc="-10" dirty="0">
                <a:latin typeface="Arial"/>
                <a:cs typeface="Arial"/>
              </a:rPr>
              <a:t>same </a:t>
            </a:r>
            <a:r>
              <a:rPr sz="1100" spc="-5" dirty="0">
                <a:latin typeface="Arial"/>
                <a:cs typeface="Arial"/>
              </a:rPr>
              <a:t>as </a:t>
            </a:r>
            <a:r>
              <a:rPr sz="1100" spc="-10" dirty="0">
                <a:latin typeface="Arial"/>
                <a:cs typeface="Arial"/>
              </a:rPr>
              <a:t>Life-Cycle  </a:t>
            </a:r>
            <a:r>
              <a:rPr sz="1100" spc="-5" dirty="0">
                <a:latin typeface="Arial"/>
                <a:cs typeface="Arial"/>
              </a:rPr>
              <a:t>Costing</a:t>
            </a:r>
            <a:endParaRPr sz="11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278731" y="3344092"/>
            <a:ext cx="266065" cy="11938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z="600" spc="-5" dirty="0">
                <a:latin typeface="Arial"/>
                <a:cs typeface="Arial"/>
              </a:rPr>
              <a:t>2</a:t>
            </a:fld>
            <a:r>
              <a:rPr sz="600" spc="-100" dirty="0">
                <a:latin typeface="Arial"/>
                <a:cs typeface="Arial"/>
              </a:rPr>
              <a:t> </a:t>
            </a:r>
            <a:r>
              <a:rPr sz="600" spc="-5" dirty="0">
                <a:latin typeface="Arial"/>
                <a:cs typeface="Arial"/>
              </a:rPr>
              <a:t>/</a:t>
            </a:r>
            <a:r>
              <a:rPr sz="600" spc="-95" dirty="0">
                <a:latin typeface="Arial"/>
                <a:cs typeface="Arial"/>
              </a:rPr>
              <a:t> </a:t>
            </a:r>
            <a:r>
              <a:rPr sz="600" spc="-5" dirty="0">
                <a:latin typeface="Arial"/>
                <a:cs typeface="Arial"/>
              </a:rPr>
              <a:t>128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0"/>
            <a:ext cx="4608195" cy="14414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2286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18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143916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191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5839" y="144691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8366" y="216611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29463" y="288620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31990" y="360540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01587" y="101733"/>
            <a:ext cx="903605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6045" marR="5080" indent="-93980">
              <a:lnSpc>
                <a:spcPct val="157400"/>
              </a:lnSpc>
              <a:spcBef>
                <a:spcPts val="10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Project Cost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Management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Introduction</a:t>
            </a:r>
            <a:endParaRPr sz="6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0" y="431761"/>
            <a:ext cx="4608195" cy="321945"/>
          </a:xfrm>
          <a:prstGeom prst="rect">
            <a:avLst/>
          </a:prstGeom>
          <a:solidFill>
            <a:srgbClr val="3333B2"/>
          </a:solidFill>
        </p:spPr>
        <p:txBody>
          <a:bodyPr vert="horz" wrap="square" lIns="0" tIns="6223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490"/>
              </a:spcBef>
            </a:pPr>
            <a:r>
              <a:rPr sz="1400" spc="-20" dirty="0">
                <a:solidFill>
                  <a:srgbClr val="FFFFFF"/>
                </a:solidFill>
                <a:latin typeface="Arial"/>
                <a:cs typeface="Arial"/>
              </a:rPr>
              <a:t>Tools </a:t>
            </a:r>
            <a:r>
              <a:rPr sz="1400" spc="15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1400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Techniques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95363" y="1461770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95363" y="1843875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95363" y="2263940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95363" y="2473972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347294" y="1129167"/>
            <a:ext cx="3823335" cy="1630045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34"/>
              </a:spcBef>
            </a:pPr>
            <a:r>
              <a:rPr sz="1100" b="1" spc="-5" dirty="0">
                <a:latin typeface="Arial"/>
                <a:cs typeface="Arial"/>
              </a:rPr>
              <a:t>Reserve</a:t>
            </a:r>
            <a:r>
              <a:rPr sz="1100" b="1" spc="-10" dirty="0">
                <a:latin typeface="Arial"/>
                <a:cs typeface="Arial"/>
              </a:rPr>
              <a:t> Analysis</a:t>
            </a:r>
            <a:endParaRPr sz="1100">
              <a:latin typeface="Arial"/>
              <a:cs typeface="Arial"/>
            </a:endParaRPr>
          </a:p>
          <a:p>
            <a:pPr marL="289560" marR="205740">
              <a:lnSpc>
                <a:spcPct val="102600"/>
              </a:lnSpc>
              <a:spcBef>
                <a:spcPts val="300"/>
              </a:spcBef>
            </a:pPr>
            <a:r>
              <a:rPr sz="1100" spc="-10" dirty="0">
                <a:latin typeface="Arial"/>
                <a:cs typeface="Arial"/>
              </a:rPr>
              <a:t>AKA </a:t>
            </a:r>
            <a:r>
              <a:rPr sz="1100" spc="-5" dirty="0">
                <a:latin typeface="Arial"/>
                <a:cs typeface="Arial"/>
              </a:rPr>
              <a:t>Contingency </a:t>
            </a:r>
            <a:r>
              <a:rPr sz="1100" spc="-10" dirty="0">
                <a:latin typeface="Arial"/>
                <a:cs typeface="Arial"/>
              </a:rPr>
              <a:t>Sums </a:t>
            </a:r>
            <a:r>
              <a:rPr sz="1100" spc="-5" dirty="0">
                <a:latin typeface="Arial"/>
                <a:cs typeface="Arial"/>
              </a:rPr>
              <a:t>: </a:t>
            </a:r>
            <a:r>
              <a:rPr sz="1100" spc="-20" dirty="0">
                <a:latin typeface="Arial"/>
                <a:cs typeface="Arial"/>
              </a:rPr>
              <a:t>for </a:t>
            </a:r>
            <a:r>
              <a:rPr sz="1100" spc="-5" dirty="0">
                <a:latin typeface="Arial"/>
                <a:cs typeface="Arial"/>
              </a:rPr>
              <a:t>use </a:t>
            </a:r>
            <a:r>
              <a:rPr sz="1100" spc="-10" dirty="0">
                <a:latin typeface="Arial"/>
                <a:cs typeface="Arial"/>
              </a:rPr>
              <a:t>on known-unknowns  </a:t>
            </a:r>
            <a:r>
              <a:rPr sz="1100" spc="-5" dirty="0">
                <a:latin typeface="Arial"/>
                <a:cs typeface="Arial"/>
              </a:rPr>
              <a:t>identified in the scope or during </a:t>
            </a:r>
            <a:r>
              <a:rPr sz="1100" dirty="0">
                <a:latin typeface="Arial"/>
                <a:cs typeface="Arial"/>
              </a:rPr>
              <a:t>risk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management</a:t>
            </a:r>
            <a:endParaRPr sz="1100">
              <a:latin typeface="Arial"/>
              <a:cs typeface="Arial"/>
            </a:endParaRPr>
          </a:p>
          <a:p>
            <a:pPr marL="289560">
              <a:lnSpc>
                <a:spcPct val="100000"/>
              </a:lnSpc>
              <a:spcBef>
                <a:spcPts val="330"/>
              </a:spcBef>
            </a:pPr>
            <a:r>
              <a:rPr sz="1100" spc="-10" dirty="0">
                <a:latin typeface="Arial"/>
                <a:cs typeface="Arial"/>
              </a:rPr>
              <a:t>Can </a:t>
            </a:r>
            <a:r>
              <a:rPr sz="1100" spc="-5" dirty="0">
                <a:latin typeface="Arial"/>
                <a:cs typeface="Arial"/>
              </a:rPr>
              <a:t>inflate project prices; impacts</a:t>
            </a:r>
            <a:r>
              <a:rPr sz="110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competitiveness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sz="1100" b="1" spc="-10" dirty="0">
                <a:latin typeface="Arial"/>
                <a:cs typeface="Arial"/>
              </a:rPr>
              <a:t>Project Management </a:t>
            </a:r>
            <a:r>
              <a:rPr sz="1100" b="1" spc="-5" dirty="0">
                <a:latin typeface="Arial"/>
                <a:cs typeface="Arial"/>
              </a:rPr>
              <a:t>Estimating</a:t>
            </a:r>
            <a:r>
              <a:rPr sz="1100" b="1" dirty="0">
                <a:latin typeface="Arial"/>
                <a:cs typeface="Arial"/>
              </a:rPr>
              <a:t> </a:t>
            </a:r>
            <a:r>
              <a:rPr sz="1100" b="1" spc="-5" dirty="0">
                <a:latin typeface="Arial"/>
                <a:cs typeface="Arial"/>
              </a:rPr>
              <a:t>Software</a:t>
            </a:r>
            <a:endParaRPr sz="1100">
              <a:latin typeface="Arial"/>
              <a:cs typeface="Arial"/>
            </a:endParaRPr>
          </a:p>
          <a:p>
            <a:pPr marL="289560">
              <a:lnSpc>
                <a:spcPct val="100000"/>
              </a:lnSpc>
              <a:spcBef>
                <a:spcPts val="335"/>
              </a:spcBef>
            </a:pPr>
            <a:r>
              <a:rPr sz="1100" spc="-5" dirty="0">
                <a:latin typeface="Arial"/>
                <a:cs typeface="Arial"/>
              </a:rPr>
              <a:t>Cost Estimating elements of </a:t>
            </a:r>
            <a:r>
              <a:rPr sz="1100" spc="-10" dirty="0">
                <a:latin typeface="Arial"/>
                <a:cs typeface="Arial"/>
              </a:rPr>
              <a:t>PM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software</a:t>
            </a:r>
            <a:endParaRPr sz="1100">
              <a:latin typeface="Arial"/>
              <a:cs typeface="Arial"/>
            </a:endParaRPr>
          </a:p>
          <a:p>
            <a:pPr marL="289560" marR="5080">
              <a:lnSpc>
                <a:spcPct val="102600"/>
              </a:lnSpc>
              <a:spcBef>
                <a:spcPts val="300"/>
              </a:spcBef>
            </a:pPr>
            <a:r>
              <a:rPr sz="1100" spc="-10" dirty="0">
                <a:latin typeface="Arial"/>
                <a:cs typeface="Arial"/>
              </a:rPr>
              <a:t>Can </a:t>
            </a:r>
            <a:r>
              <a:rPr sz="1100" spc="-5" dirty="0">
                <a:latin typeface="Arial"/>
                <a:cs typeface="Arial"/>
              </a:rPr>
              <a:t>also </a:t>
            </a:r>
            <a:r>
              <a:rPr sz="1100" spc="-10" dirty="0">
                <a:latin typeface="Arial"/>
                <a:cs typeface="Arial"/>
              </a:rPr>
              <a:t>be spreadsheets, </a:t>
            </a:r>
            <a:r>
              <a:rPr sz="1100" spc="-5" dirty="0">
                <a:latin typeface="Arial"/>
                <a:cs typeface="Arial"/>
              </a:rPr>
              <a:t>specialist estimating </a:t>
            </a:r>
            <a:r>
              <a:rPr sz="1100" spc="-10" dirty="0">
                <a:latin typeface="Arial"/>
                <a:cs typeface="Arial"/>
              </a:rPr>
              <a:t>software,  </a:t>
            </a:r>
            <a:r>
              <a:rPr sz="1100" spc="-5" dirty="0">
                <a:latin typeface="Arial"/>
                <a:cs typeface="Arial"/>
              </a:rPr>
              <a:t>Buildsoft,</a:t>
            </a:r>
            <a:r>
              <a:rPr sz="1100" spc="-10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etc.</a:t>
            </a:r>
            <a:endParaRPr sz="1100">
              <a:latin typeface="Arial"/>
              <a:cs typeface="Arial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5" dirty="0"/>
              <a:t>20</a:t>
            </a:fld>
            <a:r>
              <a:rPr spc="-95" dirty="0"/>
              <a:t> </a:t>
            </a:r>
            <a:r>
              <a:rPr spc="-5" dirty="0"/>
              <a:t>/</a:t>
            </a:r>
            <a:r>
              <a:rPr spc="-95" dirty="0"/>
              <a:t> </a:t>
            </a:r>
            <a:r>
              <a:rPr spc="-5" dirty="0"/>
              <a:t>128</a:t>
            </a: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0"/>
            <a:ext cx="4608195" cy="14414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2286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18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143916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191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5839" y="144691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8366" y="216611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29463" y="288620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31990" y="360540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01587" y="101733"/>
            <a:ext cx="903605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6045" marR="5080" indent="-93980">
              <a:lnSpc>
                <a:spcPct val="157400"/>
              </a:lnSpc>
              <a:spcBef>
                <a:spcPts val="10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Project Cost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Management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Introduction</a:t>
            </a:r>
            <a:endParaRPr sz="6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0" y="431761"/>
            <a:ext cx="4608195" cy="321945"/>
          </a:xfrm>
          <a:prstGeom prst="rect">
            <a:avLst/>
          </a:prstGeom>
          <a:solidFill>
            <a:srgbClr val="3333B2"/>
          </a:solidFill>
        </p:spPr>
        <p:txBody>
          <a:bodyPr vert="horz" wrap="square" lIns="0" tIns="6223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490"/>
              </a:spcBef>
            </a:pPr>
            <a:r>
              <a:rPr sz="1400" spc="15" dirty="0">
                <a:solidFill>
                  <a:srgbClr val="FFFFFF"/>
                </a:solidFill>
                <a:latin typeface="Arial"/>
                <a:cs typeface="Arial"/>
              </a:rPr>
              <a:t>Project </a:t>
            </a:r>
            <a:r>
              <a:rPr sz="1400" spc="20" dirty="0">
                <a:solidFill>
                  <a:srgbClr val="FFFFFF"/>
                </a:solidFill>
                <a:latin typeface="Arial"/>
                <a:cs typeface="Arial"/>
              </a:rPr>
              <a:t>Management</a:t>
            </a:r>
            <a:r>
              <a:rPr sz="14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10" dirty="0">
                <a:solidFill>
                  <a:srgbClr val="FFFFFF"/>
                </a:solidFill>
                <a:latin typeface="Arial"/>
                <a:cs typeface="Arial"/>
              </a:rPr>
              <a:t>Software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47294" y="808734"/>
            <a:ext cx="1280795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10" dirty="0">
                <a:latin typeface="Arial"/>
                <a:cs typeface="Arial"/>
              </a:rPr>
              <a:t>MS </a:t>
            </a:r>
            <a:r>
              <a:rPr sz="1100" spc="-5" dirty="0">
                <a:latin typeface="Arial"/>
                <a:cs typeface="Arial"/>
              </a:rPr>
              <a:t>Project</a:t>
            </a:r>
            <a:r>
              <a:rPr sz="1100" spc="-5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Example</a:t>
            </a:r>
            <a:endParaRPr sz="11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84746" y="1052126"/>
            <a:ext cx="3600058" cy="227486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5" dirty="0"/>
              <a:t>21</a:t>
            </a:fld>
            <a:r>
              <a:rPr spc="-95" dirty="0"/>
              <a:t> </a:t>
            </a:r>
            <a:r>
              <a:rPr spc="-5" dirty="0"/>
              <a:t>/</a:t>
            </a:r>
            <a:r>
              <a:rPr spc="-95" dirty="0"/>
              <a:t> </a:t>
            </a:r>
            <a:r>
              <a:rPr spc="-5" dirty="0"/>
              <a:t>128</a:t>
            </a: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0"/>
            <a:ext cx="4608195" cy="14414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2286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18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143916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191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5839" y="144691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8366" y="216611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29463" y="288620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31990" y="360540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01587" y="101733"/>
            <a:ext cx="903605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6045" marR="5080" indent="-93980">
              <a:lnSpc>
                <a:spcPct val="157400"/>
              </a:lnSpc>
              <a:spcBef>
                <a:spcPts val="10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Project Cost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Management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Introduction</a:t>
            </a:r>
            <a:endParaRPr sz="6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0" y="431761"/>
            <a:ext cx="4608195" cy="321945"/>
          </a:xfrm>
          <a:prstGeom prst="rect">
            <a:avLst/>
          </a:prstGeom>
          <a:solidFill>
            <a:srgbClr val="3333B2"/>
          </a:solidFill>
        </p:spPr>
        <p:txBody>
          <a:bodyPr vert="horz" wrap="square" lIns="0" tIns="6223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490"/>
              </a:spcBef>
            </a:pPr>
            <a:r>
              <a:rPr sz="1400" spc="15" dirty="0">
                <a:solidFill>
                  <a:srgbClr val="FFFFFF"/>
                </a:solidFill>
                <a:latin typeface="Arial"/>
                <a:cs typeface="Arial"/>
              </a:rPr>
              <a:t>Resource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5" dirty="0">
                <a:solidFill>
                  <a:srgbClr val="FFFFFF"/>
                </a:solidFill>
                <a:latin typeface="Arial"/>
                <a:cs typeface="Arial"/>
              </a:rPr>
              <a:t>Leveling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47294" y="811693"/>
            <a:ext cx="2699385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5" dirty="0">
                <a:latin typeface="Arial"/>
                <a:cs typeface="Arial"/>
              </a:rPr>
              <a:t>Resource </a:t>
            </a:r>
            <a:r>
              <a:rPr sz="1100" spc="-10" dirty="0">
                <a:latin typeface="Arial"/>
                <a:cs typeface="Arial"/>
              </a:rPr>
              <a:t>Graph (View — </a:t>
            </a:r>
            <a:r>
              <a:rPr sz="1100" spc="-5" dirty="0">
                <a:latin typeface="Arial"/>
                <a:cs typeface="Arial"/>
              </a:rPr>
              <a:t>Resource</a:t>
            </a:r>
            <a:r>
              <a:rPr sz="1100" spc="-6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Graph)</a:t>
            </a:r>
            <a:endParaRPr sz="11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204747" y="1118363"/>
            <a:ext cx="2159991" cy="208646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5" dirty="0"/>
              <a:t>22</a:t>
            </a:fld>
            <a:r>
              <a:rPr spc="-95" dirty="0"/>
              <a:t> </a:t>
            </a:r>
            <a:r>
              <a:rPr spc="-5" dirty="0"/>
              <a:t>/</a:t>
            </a:r>
            <a:r>
              <a:rPr spc="-95" dirty="0"/>
              <a:t> </a:t>
            </a:r>
            <a:r>
              <a:rPr spc="-5" dirty="0"/>
              <a:t>128</a:t>
            </a: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0"/>
            <a:ext cx="4608195" cy="14414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2286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18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143916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191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5839" y="144691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8366" y="216611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29463" y="288620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31990" y="360540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01587" y="101733"/>
            <a:ext cx="903605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6045" marR="5080" indent="-93980">
              <a:lnSpc>
                <a:spcPct val="157400"/>
              </a:lnSpc>
              <a:spcBef>
                <a:spcPts val="10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Project Cost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Management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Introduction</a:t>
            </a:r>
            <a:endParaRPr sz="6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0" y="431761"/>
            <a:ext cx="4608195" cy="321945"/>
          </a:xfrm>
          <a:prstGeom prst="rect">
            <a:avLst/>
          </a:prstGeom>
          <a:solidFill>
            <a:srgbClr val="3333B2"/>
          </a:solidFill>
        </p:spPr>
        <p:txBody>
          <a:bodyPr vert="horz" wrap="square" lIns="0" tIns="6223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490"/>
              </a:spcBef>
            </a:pPr>
            <a:r>
              <a:rPr sz="1400" spc="15" dirty="0">
                <a:solidFill>
                  <a:srgbClr val="FFFFFF"/>
                </a:solidFill>
                <a:latin typeface="Arial"/>
                <a:cs typeface="Arial"/>
              </a:rPr>
              <a:t>Resource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5" dirty="0">
                <a:solidFill>
                  <a:srgbClr val="FFFFFF"/>
                </a:solidFill>
                <a:latin typeface="Arial"/>
                <a:cs typeface="Arial"/>
              </a:rPr>
              <a:t>Leveled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84746" y="945179"/>
            <a:ext cx="3600067" cy="22179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5" dirty="0"/>
              <a:t>23</a:t>
            </a:fld>
            <a:r>
              <a:rPr spc="-95" dirty="0"/>
              <a:t> </a:t>
            </a:r>
            <a:r>
              <a:rPr spc="-5" dirty="0"/>
              <a:t>/</a:t>
            </a:r>
            <a:r>
              <a:rPr spc="-95" dirty="0"/>
              <a:t> </a:t>
            </a:r>
            <a:r>
              <a:rPr spc="-5" dirty="0"/>
              <a:t>128</a:t>
            </a: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0"/>
            <a:ext cx="4608195" cy="14414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2286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18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143916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191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5839" y="144691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8366" y="216611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29463" y="288620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31990" y="360540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01587" y="101733"/>
            <a:ext cx="903605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6045" marR="5080" indent="-93980">
              <a:lnSpc>
                <a:spcPct val="157400"/>
              </a:lnSpc>
              <a:spcBef>
                <a:spcPts val="10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Project Cost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Management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Introduction</a:t>
            </a:r>
            <a:endParaRPr sz="6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0" y="431761"/>
            <a:ext cx="4608195" cy="321945"/>
          </a:xfrm>
          <a:prstGeom prst="rect">
            <a:avLst/>
          </a:prstGeom>
          <a:solidFill>
            <a:srgbClr val="3333B2"/>
          </a:solidFill>
        </p:spPr>
        <p:txBody>
          <a:bodyPr vert="horz" wrap="square" lIns="0" tIns="6223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490"/>
              </a:spcBef>
            </a:pPr>
            <a:r>
              <a:rPr sz="1400" spc="25" dirty="0">
                <a:solidFill>
                  <a:srgbClr val="FFFFFF"/>
                </a:solidFill>
                <a:latin typeface="Arial"/>
                <a:cs typeface="Arial"/>
              </a:rPr>
              <a:t>MS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15" dirty="0">
                <a:solidFill>
                  <a:srgbClr val="FFFFFF"/>
                </a:solidFill>
                <a:latin typeface="Arial"/>
                <a:cs typeface="Arial"/>
              </a:rPr>
              <a:t>Project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47294" y="808734"/>
            <a:ext cx="1532255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15" dirty="0">
                <a:latin typeface="Arial"/>
                <a:cs typeface="Arial"/>
              </a:rPr>
              <a:t>View </a:t>
            </a:r>
            <a:r>
              <a:rPr sz="1100" spc="-10" dirty="0">
                <a:latin typeface="Arial"/>
                <a:cs typeface="Arial"/>
              </a:rPr>
              <a:t>— </a:t>
            </a:r>
            <a:r>
              <a:rPr sz="1100" spc="-5" dirty="0">
                <a:latin typeface="Arial"/>
                <a:cs typeface="Arial"/>
              </a:rPr>
              <a:t>Resource</a:t>
            </a:r>
            <a:r>
              <a:rPr sz="1100" spc="-65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Sheet</a:t>
            </a:r>
            <a:endParaRPr sz="11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84746" y="1047749"/>
            <a:ext cx="3600038" cy="44724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347294" y="1588108"/>
            <a:ext cx="127508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15" dirty="0">
                <a:latin typeface="Arial"/>
                <a:cs typeface="Arial"/>
              </a:rPr>
              <a:t>View </a:t>
            </a:r>
            <a:r>
              <a:rPr sz="1100" spc="-10" dirty="0">
                <a:latin typeface="Arial"/>
                <a:cs typeface="Arial"/>
              </a:rPr>
              <a:t>— </a:t>
            </a:r>
            <a:r>
              <a:rPr sz="1100" spc="-40" dirty="0">
                <a:latin typeface="Arial"/>
                <a:cs typeface="Arial"/>
              </a:rPr>
              <a:t>Table </a:t>
            </a:r>
            <a:r>
              <a:rPr sz="1100" spc="-5" dirty="0">
                <a:latin typeface="Arial"/>
                <a:cs typeface="Arial"/>
              </a:rPr>
              <a:t>:</a:t>
            </a:r>
            <a:r>
              <a:rPr sz="1100" spc="55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Cost</a:t>
            </a:r>
            <a:endParaRPr sz="11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484746" y="1827121"/>
            <a:ext cx="3599995" cy="36116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347294" y="2281388"/>
            <a:ext cx="2995295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15" dirty="0">
                <a:latin typeface="Arial"/>
                <a:cs typeface="Arial"/>
              </a:rPr>
              <a:t>View </a:t>
            </a:r>
            <a:r>
              <a:rPr sz="1100" spc="-10" dirty="0">
                <a:latin typeface="Arial"/>
                <a:cs typeface="Arial"/>
              </a:rPr>
              <a:t>— </a:t>
            </a:r>
            <a:r>
              <a:rPr sz="1100" spc="-5" dirty="0">
                <a:latin typeface="Arial"/>
                <a:cs typeface="Arial"/>
              </a:rPr>
              <a:t>Gantt </a:t>
            </a:r>
            <a:r>
              <a:rPr sz="1100" dirty="0">
                <a:latin typeface="Arial"/>
                <a:cs typeface="Arial"/>
              </a:rPr>
              <a:t>Chart </a:t>
            </a:r>
            <a:r>
              <a:rPr sz="1100" spc="-10" dirty="0">
                <a:latin typeface="Arial"/>
                <a:cs typeface="Arial"/>
              </a:rPr>
              <a:t>then— </a:t>
            </a:r>
            <a:r>
              <a:rPr sz="1100" spc="-15" dirty="0">
                <a:latin typeface="Arial"/>
                <a:cs typeface="Arial"/>
              </a:rPr>
              <a:t>View </a:t>
            </a:r>
            <a:r>
              <a:rPr sz="1100" spc="-10" dirty="0">
                <a:latin typeface="Arial"/>
                <a:cs typeface="Arial"/>
              </a:rPr>
              <a:t>— </a:t>
            </a:r>
            <a:r>
              <a:rPr sz="1100" spc="-40" dirty="0">
                <a:latin typeface="Arial"/>
                <a:cs typeface="Arial"/>
              </a:rPr>
              <a:t>Table </a:t>
            </a:r>
            <a:r>
              <a:rPr sz="1100" spc="-5" dirty="0">
                <a:latin typeface="Arial"/>
                <a:cs typeface="Arial"/>
              </a:rPr>
              <a:t>:</a:t>
            </a:r>
            <a:r>
              <a:rPr sz="1100" spc="125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Cost</a:t>
            </a:r>
            <a:endParaRPr sz="110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484746" y="2520418"/>
            <a:ext cx="3600084" cy="73045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5" dirty="0"/>
              <a:t>24</a:t>
            </a:fld>
            <a:r>
              <a:rPr spc="-95" dirty="0"/>
              <a:t> </a:t>
            </a:r>
            <a:r>
              <a:rPr spc="-5" dirty="0"/>
              <a:t>/</a:t>
            </a:r>
            <a:r>
              <a:rPr spc="-95" dirty="0"/>
              <a:t> </a:t>
            </a:r>
            <a:r>
              <a:rPr spc="-5" dirty="0"/>
              <a:t>128</a:t>
            </a: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0"/>
            <a:ext cx="4608195" cy="14414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2286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18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143916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191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5839" y="144691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8366" y="216611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29463" y="288620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31990" y="360540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01587" y="101733"/>
            <a:ext cx="903605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6045" marR="5080" indent="-93980">
              <a:lnSpc>
                <a:spcPct val="157400"/>
              </a:lnSpc>
              <a:spcBef>
                <a:spcPts val="10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Project Cost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Management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Introduction</a:t>
            </a:r>
            <a:endParaRPr sz="6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0" y="431761"/>
            <a:ext cx="4608195" cy="321945"/>
          </a:xfrm>
          <a:prstGeom prst="rect">
            <a:avLst/>
          </a:prstGeom>
          <a:solidFill>
            <a:srgbClr val="3333B2"/>
          </a:solidFill>
        </p:spPr>
        <p:txBody>
          <a:bodyPr vert="horz" wrap="square" lIns="0" tIns="6223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490"/>
              </a:spcBef>
            </a:pPr>
            <a:r>
              <a:rPr sz="1400" spc="25" dirty="0">
                <a:solidFill>
                  <a:srgbClr val="FFFFFF"/>
                </a:solidFill>
                <a:latin typeface="Arial"/>
                <a:cs typeface="Arial"/>
              </a:rPr>
              <a:t>MS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15" dirty="0">
                <a:solidFill>
                  <a:srgbClr val="FFFFFF"/>
                </a:solidFill>
                <a:latin typeface="Arial"/>
                <a:cs typeface="Arial"/>
              </a:rPr>
              <a:t>Project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47294" y="1041398"/>
            <a:ext cx="126111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15" dirty="0">
                <a:latin typeface="Arial"/>
                <a:cs typeface="Arial"/>
              </a:rPr>
              <a:t>View </a:t>
            </a:r>
            <a:r>
              <a:rPr sz="1100" spc="-10" dirty="0">
                <a:latin typeface="Arial"/>
                <a:cs typeface="Arial"/>
              </a:rPr>
              <a:t>— </a:t>
            </a:r>
            <a:r>
              <a:rPr sz="1100" spc="-40" dirty="0">
                <a:latin typeface="Arial"/>
                <a:cs typeface="Arial"/>
              </a:rPr>
              <a:t>Task </a:t>
            </a:r>
            <a:r>
              <a:rPr sz="1100" spc="-10" dirty="0">
                <a:latin typeface="Arial"/>
                <a:cs typeface="Arial"/>
              </a:rPr>
              <a:t>Usage</a:t>
            </a:r>
            <a:endParaRPr sz="11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84746" y="1349643"/>
            <a:ext cx="3600088" cy="15106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5" dirty="0"/>
              <a:t>25</a:t>
            </a:fld>
            <a:r>
              <a:rPr spc="-95" dirty="0"/>
              <a:t> </a:t>
            </a:r>
            <a:r>
              <a:rPr spc="-5" dirty="0"/>
              <a:t>/</a:t>
            </a:r>
            <a:r>
              <a:rPr spc="-95" dirty="0"/>
              <a:t> </a:t>
            </a:r>
            <a:r>
              <a:rPr spc="-5" dirty="0"/>
              <a:t>128</a:t>
            </a: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0"/>
            <a:ext cx="4608195" cy="14414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2286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18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143916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191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5839" y="144691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8366" y="216611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29463" y="288620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31990" y="360540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01587" y="101733"/>
            <a:ext cx="903605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6045" marR="5080" indent="-93980">
              <a:lnSpc>
                <a:spcPct val="157400"/>
              </a:lnSpc>
              <a:spcBef>
                <a:spcPts val="10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Project Cost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Management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Introduction</a:t>
            </a:r>
            <a:endParaRPr sz="6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47294" y="452601"/>
            <a:ext cx="1109345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dirty="0">
                <a:latin typeface="Arial"/>
                <a:cs typeface="Arial"/>
              </a:rPr>
              <a:t>Imported </a:t>
            </a:r>
            <a:r>
              <a:rPr sz="1100" spc="-5" dirty="0">
                <a:latin typeface="Arial"/>
                <a:cs typeface="Arial"/>
              </a:rPr>
              <a:t>to</a:t>
            </a:r>
            <a:r>
              <a:rPr sz="1100" spc="-90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Excel</a:t>
            </a:r>
            <a:endParaRPr sz="11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84746" y="714324"/>
            <a:ext cx="3599895" cy="253989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5" dirty="0"/>
              <a:t>26</a:t>
            </a:fld>
            <a:r>
              <a:rPr spc="-95" dirty="0"/>
              <a:t> </a:t>
            </a:r>
            <a:r>
              <a:rPr spc="-5" dirty="0"/>
              <a:t>/</a:t>
            </a:r>
            <a:r>
              <a:rPr spc="-95" dirty="0"/>
              <a:t> </a:t>
            </a:r>
            <a:r>
              <a:rPr spc="-5" dirty="0"/>
              <a:t>128</a:t>
            </a: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0"/>
            <a:ext cx="4608195" cy="14414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2286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18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143916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191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5839" y="144691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8366" y="216611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29463" y="288620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31990" y="360540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01587" y="101733"/>
            <a:ext cx="903605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6045" marR="5080" indent="-93980">
              <a:lnSpc>
                <a:spcPct val="157400"/>
              </a:lnSpc>
              <a:spcBef>
                <a:spcPts val="10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Project Cost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Management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Introduction</a:t>
            </a:r>
            <a:endParaRPr sz="6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84746" y="495028"/>
            <a:ext cx="3599982" cy="285364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5" dirty="0"/>
              <a:t>27</a:t>
            </a:fld>
            <a:r>
              <a:rPr spc="-95" dirty="0"/>
              <a:t> </a:t>
            </a:r>
            <a:r>
              <a:rPr spc="-5" dirty="0"/>
              <a:t>/</a:t>
            </a:r>
            <a:r>
              <a:rPr spc="-95" dirty="0"/>
              <a:t> </a:t>
            </a:r>
            <a:r>
              <a:rPr spc="-5" dirty="0"/>
              <a:t>128</a:t>
            </a: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0"/>
            <a:ext cx="4608195" cy="14414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2286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18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143916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191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5839" y="144691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8366" y="216611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29463" y="288620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31990" y="360540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01587" y="101733"/>
            <a:ext cx="903605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6045" marR="5080" indent="-93980">
              <a:lnSpc>
                <a:spcPct val="157400"/>
              </a:lnSpc>
              <a:spcBef>
                <a:spcPts val="10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Project Cost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Management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Introduction</a:t>
            </a:r>
            <a:endParaRPr sz="6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0" y="431761"/>
            <a:ext cx="4608195" cy="321945"/>
          </a:xfrm>
          <a:prstGeom prst="rect">
            <a:avLst/>
          </a:prstGeom>
          <a:solidFill>
            <a:srgbClr val="3333B2"/>
          </a:solidFill>
        </p:spPr>
        <p:txBody>
          <a:bodyPr vert="horz" wrap="square" lIns="0" tIns="6223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490"/>
              </a:spcBef>
            </a:pPr>
            <a:r>
              <a:rPr sz="1400" spc="-20" dirty="0">
                <a:solidFill>
                  <a:srgbClr val="FFFFFF"/>
                </a:solidFill>
                <a:latin typeface="Arial"/>
                <a:cs typeface="Arial"/>
              </a:rPr>
              <a:t>Tracked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15" dirty="0">
                <a:solidFill>
                  <a:srgbClr val="FFFFFF"/>
                </a:solidFill>
                <a:latin typeface="Arial"/>
                <a:cs typeface="Arial"/>
              </a:rPr>
              <a:t>Costs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84746" y="1228116"/>
            <a:ext cx="3600088" cy="15106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5" dirty="0"/>
              <a:t>28</a:t>
            </a:fld>
            <a:r>
              <a:rPr spc="-95" dirty="0"/>
              <a:t> </a:t>
            </a:r>
            <a:r>
              <a:rPr spc="-5" dirty="0"/>
              <a:t>/</a:t>
            </a:r>
            <a:r>
              <a:rPr spc="-95" dirty="0"/>
              <a:t> </a:t>
            </a:r>
            <a:r>
              <a:rPr spc="-5" dirty="0"/>
              <a:t>128</a:t>
            </a: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0"/>
            <a:ext cx="4608195" cy="14414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2286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18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143916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191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5839" y="144691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8366" y="216611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29463" y="288620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31990" y="360540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01587" y="101733"/>
            <a:ext cx="903605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6045" marR="5080" indent="-93980">
              <a:lnSpc>
                <a:spcPct val="157400"/>
              </a:lnSpc>
              <a:spcBef>
                <a:spcPts val="10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Project Cost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Management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Introduction</a:t>
            </a:r>
            <a:endParaRPr sz="6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0" y="431761"/>
            <a:ext cx="4608195" cy="321945"/>
          </a:xfrm>
          <a:prstGeom prst="rect">
            <a:avLst/>
          </a:prstGeom>
          <a:solidFill>
            <a:srgbClr val="3333B2"/>
          </a:solidFill>
        </p:spPr>
        <p:txBody>
          <a:bodyPr vert="horz" wrap="square" lIns="0" tIns="6223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490"/>
              </a:spcBef>
            </a:pPr>
            <a:r>
              <a:rPr sz="1400" spc="20" dirty="0">
                <a:solidFill>
                  <a:srgbClr val="FFFFFF"/>
                </a:solidFill>
                <a:latin typeface="Arial"/>
                <a:cs typeface="Arial"/>
              </a:rPr>
              <a:t>Imported </a:t>
            </a:r>
            <a:r>
              <a:rPr sz="1400" spc="1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14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15" dirty="0">
                <a:solidFill>
                  <a:srgbClr val="FFFFFF"/>
                </a:solidFill>
                <a:latin typeface="Arial"/>
                <a:cs typeface="Arial"/>
              </a:rPr>
              <a:t>Excel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84746" y="1073734"/>
            <a:ext cx="3592439" cy="189656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5" dirty="0"/>
              <a:t>29</a:t>
            </a:fld>
            <a:r>
              <a:rPr spc="-95" dirty="0"/>
              <a:t> </a:t>
            </a:r>
            <a:r>
              <a:rPr spc="-5" dirty="0"/>
              <a:t>/</a:t>
            </a:r>
            <a:r>
              <a:rPr spc="-95" dirty="0"/>
              <a:t> </a:t>
            </a:r>
            <a:r>
              <a:rPr spc="-5" dirty="0"/>
              <a:t>128</a:t>
            </a: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0"/>
            <a:ext cx="4608195" cy="14414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2286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18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143916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191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5839" y="144691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8366" y="216611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29463" y="288620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31990" y="360540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01587" y="101733"/>
            <a:ext cx="903605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6045" marR="5080" indent="-93980">
              <a:lnSpc>
                <a:spcPct val="157400"/>
              </a:lnSpc>
              <a:spcBef>
                <a:spcPts val="10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Project Cost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Management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Introduction</a:t>
            </a:r>
            <a:endParaRPr sz="6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0" y="431761"/>
            <a:ext cx="4608195" cy="321945"/>
          </a:xfrm>
          <a:prstGeom prst="rect">
            <a:avLst/>
          </a:prstGeom>
          <a:solidFill>
            <a:srgbClr val="3333B2"/>
          </a:solidFill>
        </p:spPr>
        <p:txBody>
          <a:bodyPr vert="horz" wrap="square" lIns="0" tIns="6223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490"/>
              </a:spcBef>
            </a:pPr>
            <a:r>
              <a:rPr sz="1400" spc="15" dirty="0">
                <a:solidFill>
                  <a:srgbClr val="FFFFFF"/>
                </a:solidFill>
                <a:latin typeface="Arial"/>
                <a:cs typeface="Arial"/>
              </a:rPr>
              <a:t>Project Cost</a:t>
            </a:r>
            <a:r>
              <a:rPr sz="14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20" dirty="0">
                <a:solidFill>
                  <a:srgbClr val="FFFFFF"/>
                </a:solidFill>
                <a:latin typeface="Arial"/>
                <a:cs typeface="Arial"/>
              </a:rPr>
              <a:t>Management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95363" y="1388897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95363" y="1981034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95363" y="2573172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347294" y="1056295"/>
            <a:ext cx="3863975" cy="1802130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34"/>
              </a:spcBef>
            </a:pPr>
            <a:r>
              <a:rPr sz="1100" b="1" spc="-5" dirty="0">
                <a:latin typeface="Arial"/>
                <a:cs typeface="Arial"/>
              </a:rPr>
              <a:t>Estimate</a:t>
            </a:r>
            <a:r>
              <a:rPr sz="1100" b="1" spc="-10" dirty="0">
                <a:latin typeface="Arial"/>
                <a:cs typeface="Arial"/>
              </a:rPr>
              <a:t> Costs</a:t>
            </a:r>
            <a:endParaRPr sz="1100">
              <a:latin typeface="Arial"/>
              <a:cs typeface="Arial"/>
            </a:endParaRPr>
          </a:p>
          <a:p>
            <a:pPr marL="289560" marR="5080">
              <a:lnSpc>
                <a:spcPct val="102600"/>
              </a:lnSpc>
              <a:spcBef>
                <a:spcPts val="300"/>
              </a:spcBef>
            </a:pPr>
            <a:r>
              <a:rPr sz="1100" spc="-15" dirty="0">
                <a:latin typeface="Arial"/>
                <a:cs typeface="Arial"/>
              </a:rPr>
              <a:t>Developing </a:t>
            </a:r>
            <a:r>
              <a:rPr sz="1100" spc="-10" dirty="0">
                <a:latin typeface="Arial"/>
                <a:cs typeface="Arial"/>
              </a:rPr>
              <a:t>an approximation </a:t>
            </a:r>
            <a:r>
              <a:rPr sz="1100" spc="-5" dirty="0">
                <a:latin typeface="Arial"/>
                <a:cs typeface="Arial"/>
              </a:rPr>
              <a:t>of the costs of the resources  </a:t>
            </a:r>
            <a:r>
              <a:rPr sz="1100" spc="-10" dirty="0">
                <a:latin typeface="Arial"/>
                <a:cs typeface="Arial"/>
              </a:rPr>
              <a:t>needed </a:t>
            </a:r>
            <a:r>
              <a:rPr sz="1100" spc="-5" dirty="0">
                <a:latin typeface="Arial"/>
                <a:cs typeface="Arial"/>
              </a:rPr>
              <a:t>to complete project activities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30"/>
              </a:spcBef>
            </a:pPr>
            <a:r>
              <a:rPr sz="1100" b="1" spc="-5" dirty="0">
                <a:latin typeface="Arial"/>
                <a:cs typeface="Arial"/>
              </a:rPr>
              <a:t>Determine</a:t>
            </a:r>
            <a:r>
              <a:rPr sz="1100" b="1" spc="-10" dirty="0">
                <a:latin typeface="Arial"/>
                <a:cs typeface="Arial"/>
              </a:rPr>
              <a:t> </a:t>
            </a:r>
            <a:r>
              <a:rPr sz="1100" b="1" spc="-5" dirty="0">
                <a:latin typeface="Arial"/>
                <a:cs typeface="Arial"/>
              </a:rPr>
              <a:t>Budget</a:t>
            </a:r>
            <a:endParaRPr sz="1100">
              <a:latin typeface="Arial"/>
              <a:cs typeface="Arial"/>
            </a:endParaRPr>
          </a:p>
          <a:p>
            <a:pPr marL="289560" marR="48260">
              <a:lnSpc>
                <a:spcPct val="102600"/>
              </a:lnSpc>
              <a:spcBef>
                <a:spcPts val="300"/>
              </a:spcBef>
            </a:pPr>
            <a:r>
              <a:rPr sz="1100" spc="-10" dirty="0">
                <a:latin typeface="Arial"/>
                <a:cs typeface="Arial"/>
              </a:rPr>
              <a:t>Aggregating </a:t>
            </a:r>
            <a:r>
              <a:rPr sz="1100" spc="-5" dirty="0">
                <a:latin typeface="Arial"/>
                <a:cs typeface="Arial"/>
              </a:rPr>
              <a:t>the estimated costs </a:t>
            </a:r>
            <a:r>
              <a:rPr sz="1100" spc="-10" dirty="0">
                <a:latin typeface="Arial"/>
                <a:cs typeface="Arial"/>
              </a:rPr>
              <a:t>on </a:t>
            </a:r>
            <a:r>
              <a:rPr sz="1100" spc="-5" dirty="0">
                <a:latin typeface="Arial"/>
                <a:cs typeface="Arial"/>
              </a:rPr>
              <a:t>individual activities or  work </a:t>
            </a:r>
            <a:r>
              <a:rPr sz="1100" spc="-10" dirty="0">
                <a:latin typeface="Arial"/>
                <a:cs typeface="Arial"/>
              </a:rPr>
              <a:t>packages </a:t>
            </a:r>
            <a:r>
              <a:rPr sz="1100" spc="-5" dirty="0">
                <a:latin typeface="Arial"/>
                <a:cs typeface="Arial"/>
              </a:rPr>
              <a:t>to </a:t>
            </a:r>
            <a:r>
              <a:rPr sz="1100" spc="-10" dirty="0">
                <a:latin typeface="Arial"/>
                <a:cs typeface="Arial"/>
              </a:rPr>
              <a:t>establish a </a:t>
            </a:r>
            <a:r>
              <a:rPr sz="1100" spc="-5" dirty="0">
                <a:latin typeface="Arial"/>
                <a:cs typeface="Arial"/>
              </a:rPr>
              <a:t>cost</a:t>
            </a:r>
            <a:r>
              <a:rPr sz="1100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baseline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sz="1100" b="1" spc="-10" dirty="0">
                <a:latin typeface="Arial"/>
                <a:cs typeface="Arial"/>
              </a:rPr>
              <a:t>Control Costs</a:t>
            </a:r>
            <a:endParaRPr sz="1100">
              <a:latin typeface="Arial"/>
              <a:cs typeface="Arial"/>
            </a:endParaRPr>
          </a:p>
          <a:p>
            <a:pPr marL="289560" marR="329565">
              <a:lnSpc>
                <a:spcPct val="102600"/>
              </a:lnSpc>
              <a:spcBef>
                <a:spcPts val="300"/>
              </a:spcBef>
            </a:pPr>
            <a:r>
              <a:rPr sz="1100" spc="-5" dirty="0">
                <a:latin typeface="Arial"/>
                <a:cs typeface="Arial"/>
              </a:rPr>
              <a:t>Influencing the </a:t>
            </a:r>
            <a:r>
              <a:rPr sz="1100" spc="-10" dirty="0">
                <a:latin typeface="Arial"/>
                <a:cs typeface="Arial"/>
              </a:rPr>
              <a:t>factors </a:t>
            </a:r>
            <a:r>
              <a:rPr sz="1100" spc="-5" dirty="0">
                <a:latin typeface="Arial"/>
                <a:cs typeface="Arial"/>
              </a:rPr>
              <a:t>that create cost </a:t>
            </a:r>
            <a:r>
              <a:rPr sz="1100" spc="-10" dirty="0">
                <a:latin typeface="Arial"/>
                <a:cs typeface="Arial"/>
              </a:rPr>
              <a:t>variances and  </a:t>
            </a:r>
            <a:r>
              <a:rPr sz="1100" spc="-5" dirty="0">
                <a:latin typeface="Arial"/>
                <a:cs typeface="Arial"/>
              </a:rPr>
              <a:t>controlling changes to the project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budget</a:t>
            </a:r>
            <a:endParaRPr sz="11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278731" y="3344092"/>
            <a:ext cx="266065" cy="11938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z="600" spc="-5" dirty="0">
                <a:latin typeface="Arial"/>
                <a:cs typeface="Arial"/>
              </a:rPr>
              <a:t>3</a:t>
            </a:fld>
            <a:r>
              <a:rPr sz="600" spc="-100" dirty="0">
                <a:latin typeface="Arial"/>
                <a:cs typeface="Arial"/>
              </a:rPr>
              <a:t> </a:t>
            </a:r>
            <a:r>
              <a:rPr sz="600" spc="-5" dirty="0">
                <a:latin typeface="Arial"/>
                <a:cs typeface="Arial"/>
              </a:rPr>
              <a:t>/</a:t>
            </a:r>
            <a:r>
              <a:rPr sz="600" spc="-95" dirty="0">
                <a:latin typeface="Arial"/>
                <a:cs typeface="Arial"/>
              </a:rPr>
              <a:t> </a:t>
            </a:r>
            <a:r>
              <a:rPr sz="600" spc="-5" dirty="0">
                <a:latin typeface="Arial"/>
                <a:cs typeface="Arial"/>
              </a:rPr>
              <a:t>128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0"/>
            <a:ext cx="4608195" cy="14414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2286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18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143916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191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5839" y="144691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8366" y="216611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29463" y="288620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31990" y="360540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01587" y="101733"/>
            <a:ext cx="903605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6045" marR="5080" indent="-93980">
              <a:lnSpc>
                <a:spcPct val="157400"/>
              </a:lnSpc>
              <a:spcBef>
                <a:spcPts val="10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Project Cost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Management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Introduction</a:t>
            </a:r>
            <a:endParaRPr sz="6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84746" y="495049"/>
            <a:ext cx="3577818" cy="282691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5" dirty="0"/>
              <a:t>30</a:t>
            </a:fld>
            <a:r>
              <a:rPr spc="-95" dirty="0"/>
              <a:t> </a:t>
            </a:r>
            <a:r>
              <a:rPr spc="-5" dirty="0"/>
              <a:t>/</a:t>
            </a:r>
            <a:r>
              <a:rPr spc="-95" dirty="0"/>
              <a:t> </a:t>
            </a:r>
            <a:r>
              <a:rPr spc="-5" dirty="0"/>
              <a:t>128</a:t>
            </a: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0"/>
            <a:ext cx="4608195" cy="14414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2286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18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143916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191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5839" y="144691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8366" y="216611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29463" y="288620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31990" y="360540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0" y="431761"/>
            <a:ext cx="4608195" cy="321945"/>
          </a:xfrm>
          <a:custGeom>
            <a:avLst/>
            <a:gdLst/>
            <a:ahLst/>
            <a:cxnLst/>
            <a:rect l="l" t="t" r="r" b="b"/>
            <a:pathLst>
              <a:path w="4608195" h="321945">
                <a:moveTo>
                  <a:pt x="0" y="321500"/>
                </a:moveTo>
                <a:lnTo>
                  <a:pt x="4608004" y="321500"/>
                </a:lnTo>
                <a:lnTo>
                  <a:pt x="4608004" y="0"/>
                </a:lnTo>
                <a:lnTo>
                  <a:pt x="0" y="0"/>
                </a:lnTo>
                <a:lnTo>
                  <a:pt x="0" y="321500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95363" y="1257122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95363" y="1452130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95363" y="2019236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95363" y="2214257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95363" y="2409266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95363" y="2584043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78738" y="2757449"/>
            <a:ext cx="66675" cy="66675"/>
          </a:xfrm>
          <a:custGeom>
            <a:avLst/>
            <a:gdLst/>
            <a:ahLst/>
            <a:cxnLst/>
            <a:rect l="l" t="t" r="r" b="b"/>
            <a:pathLst>
              <a:path w="66675" h="66675">
                <a:moveTo>
                  <a:pt x="0" y="66166"/>
                </a:moveTo>
                <a:lnTo>
                  <a:pt x="66167" y="66166"/>
                </a:lnTo>
                <a:lnTo>
                  <a:pt x="66167" y="0"/>
                </a:lnTo>
                <a:lnTo>
                  <a:pt x="0" y="0"/>
                </a:lnTo>
                <a:lnTo>
                  <a:pt x="0" y="66166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78738" y="2909278"/>
            <a:ext cx="66675" cy="66675"/>
          </a:xfrm>
          <a:custGeom>
            <a:avLst/>
            <a:gdLst/>
            <a:ahLst/>
            <a:cxnLst/>
            <a:rect l="l" t="t" r="r" b="b"/>
            <a:pathLst>
              <a:path w="66675" h="66675">
                <a:moveTo>
                  <a:pt x="0" y="66167"/>
                </a:moveTo>
                <a:lnTo>
                  <a:pt x="66167" y="66167"/>
                </a:lnTo>
                <a:lnTo>
                  <a:pt x="66167" y="0"/>
                </a:lnTo>
                <a:lnTo>
                  <a:pt x="0" y="0"/>
                </a:lnTo>
                <a:lnTo>
                  <a:pt x="0" y="66167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78738" y="3061106"/>
            <a:ext cx="66675" cy="66675"/>
          </a:xfrm>
          <a:custGeom>
            <a:avLst/>
            <a:gdLst/>
            <a:ahLst/>
            <a:cxnLst/>
            <a:rect l="l" t="t" r="r" b="b"/>
            <a:pathLst>
              <a:path w="66675" h="66675">
                <a:moveTo>
                  <a:pt x="0" y="66166"/>
                </a:moveTo>
                <a:lnTo>
                  <a:pt x="66167" y="66166"/>
                </a:lnTo>
                <a:lnTo>
                  <a:pt x="66167" y="0"/>
                </a:lnTo>
                <a:lnTo>
                  <a:pt x="0" y="0"/>
                </a:lnTo>
                <a:lnTo>
                  <a:pt x="0" y="66166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78738" y="3212934"/>
            <a:ext cx="66675" cy="66675"/>
          </a:xfrm>
          <a:custGeom>
            <a:avLst/>
            <a:gdLst/>
            <a:ahLst/>
            <a:cxnLst/>
            <a:rect l="l" t="t" r="r" b="b"/>
            <a:pathLst>
              <a:path w="66675" h="66675">
                <a:moveTo>
                  <a:pt x="0" y="66167"/>
                </a:moveTo>
                <a:lnTo>
                  <a:pt x="66167" y="66167"/>
                </a:lnTo>
                <a:lnTo>
                  <a:pt x="66167" y="0"/>
                </a:lnTo>
                <a:lnTo>
                  <a:pt x="0" y="0"/>
                </a:lnTo>
                <a:lnTo>
                  <a:pt x="0" y="66167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108000" y="101733"/>
            <a:ext cx="4084320" cy="324114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9390" marR="3092450" indent="-93980">
              <a:lnSpc>
                <a:spcPct val="157400"/>
              </a:lnSpc>
              <a:spcBef>
                <a:spcPts val="10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Project Cost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Management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Introduction</a:t>
            </a:r>
            <a:endParaRPr sz="6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6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tabLst>
                <a:tab pos="2540000" algn="l"/>
              </a:tabLst>
            </a:pPr>
            <a:r>
              <a:rPr sz="1400" spc="15" dirty="0">
                <a:solidFill>
                  <a:srgbClr val="FFFFFF"/>
                </a:solidFill>
                <a:latin typeface="Arial"/>
                <a:cs typeface="Arial"/>
              </a:rPr>
              <a:t>Cost</a:t>
            </a:r>
            <a:r>
              <a:rPr sz="14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15" dirty="0">
                <a:solidFill>
                  <a:srgbClr val="FFFFFF"/>
                </a:solidFill>
                <a:latin typeface="Arial"/>
                <a:cs typeface="Arial"/>
              </a:rPr>
              <a:t>Estimating	Outputs</a:t>
            </a:r>
            <a:endParaRPr sz="1400" dirty="0">
              <a:latin typeface="Arial"/>
              <a:cs typeface="Arial"/>
            </a:endParaRPr>
          </a:p>
          <a:p>
            <a:pPr marL="251460" marR="5080">
              <a:lnSpc>
                <a:spcPct val="102600"/>
              </a:lnSpc>
              <a:spcBef>
                <a:spcPts val="850"/>
              </a:spcBef>
            </a:pPr>
            <a:r>
              <a:rPr sz="1100" b="1" spc="-5" dirty="0">
                <a:latin typeface="Arial"/>
                <a:cs typeface="Arial"/>
              </a:rPr>
              <a:t>Activity </a:t>
            </a:r>
            <a:r>
              <a:rPr sz="1100" b="1" spc="-10" dirty="0">
                <a:latin typeface="Arial"/>
                <a:cs typeface="Arial"/>
              </a:rPr>
              <a:t>Cost </a:t>
            </a:r>
            <a:r>
              <a:rPr sz="1100" b="1" spc="-5" dirty="0">
                <a:latin typeface="Arial"/>
                <a:cs typeface="Arial"/>
              </a:rPr>
              <a:t>Estimates: </a:t>
            </a:r>
            <a:r>
              <a:rPr sz="1100" spc="-10" dirty="0">
                <a:latin typeface="Arial"/>
                <a:cs typeface="Arial"/>
              </a:rPr>
              <a:t>Quantitative </a:t>
            </a:r>
            <a:r>
              <a:rPr sz="1100" spc="-5" dirty="0">
                <a:latin typeface="Arial"/>
                <a:cs typeface="Arial"/>
              </a:rPr>
              <a:t>Estimates of the </a:t>
            </a:r>
            <a:r>
              <a:rPr sz="1100" spc="-10" dirty="0">
                <a:latin typeface="Arial"/>
                <a:cs typeface="Arial"/>
              </a:rPr>
              <a:t>likely  </a:t>
            </a:r>
            <a:r>
              <a:rPr sz="1100" spc="-5" dirty="0">
                <a:latin typeface="Arial"/>
                <a:cs typeface="Arial"/>
              </a:rPr>
              <a:t>costs of the resources required to complete schedule</a:t>
            </a:r>
            <a:r>
              <a:rPr sz="1100" spc="-65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activities</a:t>
            </a:r>
            <a:endParaRPr sz="1100" dirty="0">
              <a:latin typeface="Arial"/>
              <a:cs typeface="Arial"/>
            </a:endParaRPr>
          </a:p>
          <a:p>
            <a:pPr marL="528955" marR="43180">
              <a:lnSpc>
                <a:spcPct val="116300"/>
              </a:lnSpc>
              <a:spcBef>
                <a:spcPts val="20"/>
              </a:spcBef>
            </a:pPr>
            <a:r>
              <a:rPr sz="1100" spc="-15" dirty="0">
                <a:latin typeface="Arial"/>
                <a:cs typeface="Arial"/>
              </a:rPr>
              <a:t>Labour, </a:t>
            </a:r>
            <a:r>
              <a:rPr sz="1100" spc="-5" dirty="0">
                <a:latin typeface="Arial"/>
                <a:cs typeface="Arial"/>
              </a:rPr>
              <a:t>Materials, Equipment, Services, </a:t>
            </a:r>
            <a:r>
              <a:rPr sz="1100" spc="-15" dirty="0">
                <a:latin typeface="Arial"/>
                <a:cs typeface="Arial"/>
              </a:rPr>
              <a:t>Facilities, </a:t>
            </a:r>
            <a:r>
              <a:rPr sz="1100" spc="-50" dirty="0">
                <a:latin typeface="Arial"/>
                <a:cs typeface="Arial"/>
              </a:rPr>
              <a:t>IT, </a:t>
            </a:r>
            <a:r>
              <a:rPr sz="1100" spc="-5" dirty="0">
                <a:latin typeface="Arial"/>
                <a:cs typeface="Arial"/>
              </a:rPr>
              <a:t>etc.  </a:t>
            </a:r>
            <a:r>
              <a:rPr sz="1100" spc="-20" dirty="0">
                <a:latin typeface="Arial"/>
                <a:cs typeface="Arial"/>
              </a:rPr>
              <a:t>May </a:t>
            </a:r>
            <a:r>
              <a:rPr sz="1100" spc="-5" dirty="0">
                <a:latin typeface="Arial"/>
                <a:cs typeface="Arial"/>
              </a:rPr>
              <a:t>also include Inflation, </a:t>
            </a:r>
            <a:r>
              <a:rPr sz="1100" spc="-40" dirty="0">
                <a:latin typeface="Arial"/>
                <a:cs typeface="Arial"/>
              </a:rPr>
              <a:t>CPA, </a:t>
            </a:r>
            <a:r>
              <a:rPr sz="1100" spc="-15" dirty="0">
                <a:latin typeface="Arial"/>
                <a:cs typeface="Arial"/>
              </a:rPr>
              <a:t>contingency,</a:t>
            </a:r>
            <a:r>
              <a:rPr sz="1100" spc="30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etc.</a:t>
            </a:r>
            <a:endParaRPr sz="1100" dirty="0">
              <a:latin typeface="Arial"/>
              <a:cs typeface="Arial"/>
            </a:endParaRPr>
          </a:p>
          <a:p>
            <a:pPr marL="251460" marR="417830">
              <a:lnSpc>
                <a:spcPct val="102600"/>
              </a:lnSpc>
              <a:spcBef>
                <a:spcPts val="200"/>
              </a:spcBef>
            </a:pPr>
            <a:r>
              <a:rPr sz="1100" b="1" spc="-5" dirty="0">
                <a:latin typeface="Arial"/>
                <a:cs typeface="Arial"/>
              </a:rPr>
              <a:t>Basis of Estimates: </a:t>
            </a:r>
            <a:r>
              <a:rPr sz="1100" spc="-10" dirty="0">
                <a:latin typeface="Arial"/>
                <a:cs typeface="Arial"/>
              </a:rPr>
              <a:t>Provide a </a:t>
            </a:r>
            <a:r>
              <a:rPr sz="1100" spc="-5" dirty="0">
                <a:latin typeface="Arial"/>
                <a:cs typeface="Arial"/>
              </a:rPr>
              <a:t>clear </a:t>
            </a:r>
            <a:r>
              <a:rPr sz="1100" spc="-10" dirty="0">
                <a:latin typeface="Arial"/>
                <a:cs typeface="Arial"/>
              </a:rPr>
              <a:t>breakdown </a:t>
            </a:r>
            <a:r>
              <a:rPr sz="1100" spc="-5" dirty="0">
                <a:latin typeface="Arial"/>
                <a:cs typeface="Arial"/>
              </a:rPr>
              <a:t>of </a:t>
            </a:r>
            <a:r>
              <a:rPr sz="1100" spc="-15" dirty="0">
                <a:latin typeface="Arial"/>
                <a:cs typeface="Arial"/>
              </a:rPr>
              <a:t>how  </a:t>
            </a:r>
            <a:r>
              <a:rPr sz="1100" spc="-5" dirty="0">
                <a:latin typeface="Arial"/>
                <a:cs typeface="Arial"/>
              </a:rPr>
              <a:t>estimates </a:t>
            </a:r>
            <a:r>
              <a:rPr sz="1100" spc="-10" dirty="0">
                <a:latin typeface="Arial"/>
                <a:cs typeface="Arial"/>
              </a:rPr>
              <a:t>were </a:t>
            </a:r>
            <a:r>
              <a:rPr sz="1100" spc="-5" dirty="0">
                <a:latin typeface="Arial"/>
                <a:cs typeface="Arial"/>
              </a:rPr>
              <a:t>calculated</a:t>
            </a:r>
            <a:endParaRPr sz="1100" dirty="0">
              <a:latin typeface="Arial"/>
              <a:cs typeface="Arial"/>
            </a:endParaRPr>
          </a:p>
          <a:p>
            <a:pPr marL="528955" marR="603250">
              <a:lnSpc>
                <a:spcPct val="116300"/>
              </a:lnSpc>
              <a:spcBef>
                <a:spcPts val="20"/>
              </a:spcBef>
            </a:pPr>
            <a:r>
              <a:rPr sz="1100" spc="-5" dirty="0">
                <a:latin typeface="Arial"/>
                <a:cs typeface="Arial"/>
              </a:rPr>
              <a:t>Description of schedule activities scope of work  Documentation of basis of estimate  Documentation of </a:t>
            </a:r>
            <a:r>
              <a:rPr sz="1100" spc="-10" dirty="0">
                <a:latin typeface="Arial"/>
                <a:cs typeface="Arial"/>
              </a:rPr>
              <a:t>assumptions, constraints,</a:t>
            </a:r>
            <a:r>
              <a:rPr sz="1100" spc="-5" dirty="0">
                <a:latin typeface="Arial"/>
                <a:cs typeface="Arial"/>
              </a:rPr>
              <a:t> etc.</a:t>
            </a:r>
            <a:endParaRPr sz="1100" dirty="0">
              <a:latin typeface="Arial"/>
              <a:cs typeface="Arial"/>
            </a:endParaRPr>
          </a:p>
          <a:p>
            <a:pPr marL="528955">
              <a:lnSpc>
                <a:spcPct val="100000"/>
              </a:lnSpc>
              <a:spcBef>
                <a:spcPts val="60"/>
              </a:spcBef>
            </a:pPr>
            <a:r>
              <a:rPr sz="1100" spc="-5" dirty="0">
                <a:latin typeface="Arial"/>
                <a:cs typeface="Arial"/>
              </a:rPr>
              <a:t>Indication of </a:t>
            </a:r>
            <a:r>
              <a:rPr sz="1100" spc="-10" dirty="0">
                <a:latin typeface="Arial"/>
                <a:cs typeface="Arial"/>
              </a:rPr>
              <a:t>range and accuracy </a:t>
            </a:r>
            <a:r>
              <a:rPr sz="1100" spc="-5" dirty="0">
                <a:latin typeface="Arial"/>
                <a:cs typeface="Arial"/>
              </a:rPr>
              <a:t>of</a:t>
            </a:r>
            <a:r>
              <a:rPr sz="1100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estimates</a:t>
            </a:r>
            <a:endParaRPr sz="1100" dirty="0">
              <a:latin typeface="Arial"/>
              <a:cs typeface="Arial"/>
            </a:endParaRPr>
          </a:p>
          <a:p>
            <a:pPr marL="805815" marR="2171065">
              <a:lnSpc>
                <a:spcPct val="100000"/>
              </a:lnSpc>
              <a:spcBef>
                <a:spcPts val="95"/>
              </a:spcBef>
            </a:pPr>
            <a:r>
              <a:rPr lang="en-IE" sz="1000" spc="5" dirty="0">
                <a:latin typeface="Century Gothic"/>
                <a:cs typeface="Arial"/>
              </a:rPr>
              <a:t>€</a:t>
            </a:r>
            <a:r>
              <a:rPr sz="1000" spc="5" dirty="0" smtClean="0">
                <a:latin typeface="Arial"/>
                <a:cs typeface="Arial"/>
              </a:rPr>
              <a:t>25,000 </a:t>
            </a:r>
            <a:r>
              <a:rPr sz="1000" spc="5" dirty="0">
                <a:latin typeface="Arial Black"/>
                <a:cs typeface="Arial Black"/>
              </a:rPr>
              <a:t>± </a:t>
            </a:r>
            <a:r>
              <a:rPr lang="en-IE" sz="1000" spc="10" dirty="0">
                <a:latin typeface="Century Gothic"/>
                <a:cs typeface="Arial Black"/>
              </a:rPr>
              <a:t>€</a:t>
            </a:r>
            <a:r>
              <a:rPr sz="1000" spc="10" dirty="0" smtClean="0">
                <a:latin typeface="Arial"/>
                <a:cs typeface="Arial"/>
              </a:rPr>
              <a:t>2,000 </a:t>
            </a:r>
            <a:r>
              <a:rPr lang="en-IE" sz="1000" spc="10" dirty="0" smtClean="0">
                <a:latin typeface="Century Gothic"/>
                <a:cs typeface="Arial Black"/>
              </a:rPr>
              <a:t>€</a:t>
            </a:r>
            <a:r>
              <a:rPr sz="1000" spc="5" dirty="0" smtClean="0">
                <a:latin typeface="Arial"/>
                <a:cs typeface="Arial"/>
              </a:rPr>
              <a:t>12,000 </a:t>
            </a:r>
            <a:r>
              <a:rPr sz="1000" spc="-5" dirty="0">
                <a:latin typeface="Arial"/>
                <a:cs typeface="Arial"/>
              </a:rPr>
              <a:t>to</a:t>
            </a:r>
            <a:r>
              <a:rPr sz="1000" spc="-80" dirty="0">
                <a:latin typeface="Arial"/>
                <a:cs typeface="Arial"/>
              </a:rPr>
              <a:t> </a:t>
            </a:r>
            <a:r>
              <a:rPr lang="en-IE" sz="1000" spc="10" dirty="0" smtClean="0">
                <a:latin typeface="Century Gothic"/>
                <a:cs typeface="Arial Black"/>
              </a:rPr>
              <a:t>€</a:t>
            </a:r>
            <a:r>
              <a:rPr sz="1000" spc="10" dirty="0" smtClean="0">
                <a:latin typeface="Arial"/>
                <a:cs typeface="Arial"/>
              </a:rPr>
              <a:t>14000 </a:t>
            </a:r>
            <a:r>
              <a:rPr lang="en-IE" sz="1000" spc="10" dirty="0" smtClean="0">
                <a:latin typeface="Century Gothic"/>
                <a:cs typeface="Arial Black"/>
              </a:rPr>
              <a:t>€</a:t>
            </a:r>
            <a:r>
              <a:rPr sz="1000" spc="5" dirty="0" smtClean="0">
                <a:latin typeface="Arial"/>
                <a:cs typeface="Arial"/>
              </a:rPr>
              <a:t>32,000 </a:t>
            </a:r>
            <a:r>
              <a:rPr sz="1000" spc="5" dirty="0">
                <a:latin typeface="Arial Black"/>
                <a:cs typeface="Arial Black"/>
              </a:rPr>
              <a:t>±</a:t>
            </a:r>
            <a:r>
              <a:rPr sz="1000" spc="-90" dirty="0">
                <a:latin typeface="Arial Black"/>
                <a:cs typeface="Arial Black"/>
              </a:rPr>
              <a:t> </a:t>
            </a:r>
            <a:r>
              <a:rPr sz="1000" spc="-5" dirty="0">
                <a:latin typeface="Arial"/>
                <a:cs typeface="Arial"/>
              </a:rPr>
              <a:t>10%</a:t>
            </a:r>
            <a:endParaRPr sz="1000" dirty="0">
              <a:latin typeface="Arial"/>
              <a:cs typeface="Arial"/>
            </a:endParaRPr>
          </a:p>
          <a:p>
            <a:pPr marL="805815">
              <a:lnSpc>
                <a:spcPts val="1185"/>
              </a:lnSpc>
            </a:pPr>
            <a:r>
              <a:rPr lang="en-IE" sz="1000" spc="10" dirty="0" smtClean="0">
                <a:latin typeface="Century Gothic"/>
                <a:cs typeface="Arial Black"/>
              </a:rPr>
              <a:t>€</a:t>
            </a:r>
            <a:r>
              <a:rPr sz="1000" spc="5" dirty="0" smtClean="0">
                <a:latin typeface="Arial"/>
                <a:cs typeface="Arial"/>
              </a:rPr>
              <a:t>32,000 </a:t>
            </a:r>
            <a:r>
              <a:rPr sz="1000" spc="-5" dirty="0">
                <a:latin typeface="Arial"/>
                <a:cs typeface="Arial"/>
              </a:rPr>
              <a:t>@ 90%</a:t>
            </a:r>
            <a:r>
              <a:rPr sz="1000" spc="-2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confidence</a:t>
            </a:r>
            <a:endParaRPr sz="1000" dirty="0">
              <a:latin typeface="Arial"/>
              <a:cs typeface="Arial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5" dirty="0"/>
              <a:t>31</a:t>
            </a:fld>
            <a:r>
              <a:rPr spc="-95" dirty="0"/>
              <a:t> </a:t>
            </a:r>
            <a:r>
              <a:rPr spc="-5" dirty="0"/>
              <a:t>/</a:t>
            </a:r>
            <a:r>
              <a:rPr spc="-95" dirty="0"/>
              <a:t> </a:t>
            </a:r>
            <a:r>
              <a:rPr spc="-5" dirty="0"/>
              <a:t>128</a:t>
            </a: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0"/>
            <a:ext cx="4608195" cy="14414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2286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18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143916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191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5839" y="144691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8366" y="216611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29463" y="288620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31990" y="360540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01587" y="101733"/>
            <a:ext cx="903605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6045" marR="5080" indent="-93980">
              <a:lnSpc>
                <a:spcPct val="157400"/>
              </a:lnSpc>
              <a:spcBef>
                <a:spcPts val="10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Project Cost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Management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Introduction</a:t>
            </a:r>
            <a:endParaRPr sz="6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0" y="431761"/>
            <a:ext cx="4608195" cy="321945"/>
          </a:xfrm>
          <a:custGeom>
            <a:avLst/>
            <a:gdLst/>
            <a:ahLst/>
            <a:cxnLst/>
            <a:rect l="l" t="t" r="r" b="b"/>
            <a:pathLst>
              <a:path w="4608195" h="321945">
                <a:moveTo>
                  <a:pt x="0" y="321500"/>
                </a:moveTo>
                <a:lnTo>
                  <a:pt x="4608004" y="321500"/>
                </a:lnTo>
                <a:lnTo>
                  <a:pt x="4608004" y="0"/>
                </a:lnTo>
                <a:lnTo>
                  <a:pt x="0" y="0"/>
                </a:lnTo>
                <a:lnTo>
                  <a:pt x="0" y="321500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08000" y="477339"/>
            <a:ext cx="128905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5"/>
              </a:spcBef>
            </a:pPr>
            <a:r>
              <a:rPr sz="1400" spc="15" dirty="0">
                <a:solidFill>
                  <a:srgbClr val="FFFFFF"/>
                </a:solidFill>
                <a:latin typeface="Arial"/>
                <a:cs typeface="Arial"/>
              </a:rPr>
              <a:t>Cost</a:t>
            </a:r>
            <a:r>
              <a:rPr sz="14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15" dirty="0">
                <a:solidFill>
                  <a:srgbClr val="FFFFFF"/>
                </a:solidFill>
                <a:latin typeface="Arial"/>
                <a:cs typeface="Arial"/>
              </a:rPr>
              <a:t>Estimating</a:t>
            </a:r>
            <a:endParaRPr sz="14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648187" y="477339"/>
            <a:ext cx="650875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5"/>
              </a:spcBef>
            </a:pPr>
            <a:r>
              <a:rPr sz="1400" spc="15" dirty="0">
                <a:solidFill>
                  <a:srgbClr val="FFFFFF"/>
                </a:solidFill>
                <a:latin typeface="Arial"/>
                <a:cs typeface="Arial"/>
              </a:rPr>
              <a:t>Outputs</a:t>
            </a:r>
            <a:endParaRPr sz="14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95363" y="1710397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95363" y="2092515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347294" y="1377795"/>
            <a:ext cx="3688715" cy="1000125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34"/>
              </a:spcBef>
            </a:pPr>
            <a:r>
              <a:rPr sz="1100" b="1" spc="-10" dirty="0">
                <a:latin typeface="Arial"/>
                <a:cs typeface="Arial"/>
              </a:rPr>
              <a:t>Project Document</a:t>
            </a:r>
            <a:r>
              <a:rPr sz="1100" b="1" spc="-5" dirty="0">
                <a:latin typeface="Arial"/>
                <a:cs typeface="Arial"/>
              </a:rPr>
              <a:t> </a:t>
            </a:r>
            <a:r>
              <a:rPr sz="1100" b="1" spc="-10" dirty="0">
                <a:latin typeface="Arial"/>
                <a:cs typeface="Arial"/>
              </a:rPr>
              <a:t>Updates</a:t>
            </a:r>
            <a:endParaRPr sz="1100">
              <a:latin typeface="Arial"/>
              <a:cs typeface="Arial"/>
            </a:endParaRPr>
          </a:p>
          <a:p>
            <a:pPr marL="289560" marR="22225">
              <a:lnSpc>
                <a:spcPct val="102699"/>
              </a:lnSpc>
              <a:spcBef>
                <a:spcPts val="295"/>
              </a:spcBef>
            </a:pPr>
            <a:r>
              <a:rPr sz="1100" spc="-10" dirty="0">
                <a:latin typeface="Arial"/>
                <a:cs typeface="Arial"/>
              </a:rPr>
              <a:t>The </a:t>
            </a:r>
            <a:r>
              <a:rPr sz="1100" spc="-5" dirty="0">
                <a:latin typeface="Arial"/>
                <a:cs typeface="Arial"/>
              </a:rPr>
              <a:t>process of estimating </a:t>
            </a:r>
            <a:r>
              <a:rPr sz="1100" spc="-20" dirty="0">
                <a:latin typeface="Arial"/>
                <a:cs typeface="Arial"/>
              </a:rPr>
              <a:t>may </a:t>
            </a:r>
            <a:r>
              <a:rPr sz="1100" spc="-5" dirty="0">
                <a:latin typeface="Arial"/>
                <a:cs typeface="Arial"/>
              </a:rPr>
              <a:t>highlight specific issues  that </a:t>
            </a:r>
            <a:r>
              <a:rPr sz="1100" spc="-20" dirty="0">
                <a:latin typeface="Arial"/>
                <a:cs typeface="Arial"/>
              </a:rPr>
              <a:t>may </a:t>
            </a:r>
            <a:r>
              <a:rPr sz="1100" spc="-5" dirty="0">
                <a:latin typeface="Arial"/>
                <a:cs typeface="Arial"/>
              </a:rPr>
              <a:t>not </a:t>
            </a:r>
            <a:r>
              <a:rPr sz="1100" spc="-10" dirty="0">
                <a:latin typeface="Arial"/>
                <a:cs typeface="Arial"/>
              </a:rPr>
              <a:t>previously been</a:t>
            </a:r>
            <a:r>
              <a:rPr sz="1100" spc="5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considered.</a:t>
            </a:r>
            <a:endParaRPr sz="1100">
              <a:latin typeface="Arial"/>
              <a:cs typeface="Arial"/>
            </a:endParaRPr>
          </a:p>
          <a:p>
            <a:pPr marL="289560" marR="5080">
              <a:lnSpc>
                <a:spcPct val="102600"/>
              </a:lnSpc>
              <a:spcBef>
                <a:spcPts val="300"/>
              </a:spcBef>
            </a:pPr>
            <a:r>
              <a:rPr sz="1100" spc="-10" dirty="0">
                <a:latin typeface="Arial"/>
                <a:cs typeface="Arial"/>
              </a:rPr>
              <a:t>These </a:t>
            </a:r>
            <a:r>
              <a:rPr sz="1100" spc="-15" dirty="0">
                <a:latin typeface="Arial"/>
                <a:cs typeface="Arial"/>
              </a:rPr>
              <a:t>new </a:t>
            </a:r>
            <a:r>
              <a:rPr sz="1100" spc="-5" dirty="0">
                <a:latin typeface="Arial"/>
                <a:cs typeface="Arial"/>
              </a:rPr>
              <a:t>issues </a:t>
            </a:r>
            <a:r>
              <a:rPr sz="1100" spc="-20" dirty="0">
                <a:latin typeface="Arial"/>
                <a:cs typeface="Arial"/>
              </a:rPr>
              <a:t>may have </a:t>
            </a:r>
            <a:r>
              <a:rPr sz="1100" spc="-5" dirty="0">
                <a:latin typeface="Arial"/>
                <a:cs typeface="Arial"/>
              </a:rPr>
              <a:t>to </a:t>
            </a:r>
            <a:r>
              <a:rPr sz="1100" spc="-10" dirty="0">
                <a:latin typeface="Arial"/>
                <a:cs typeface="Arial"/>
              </a:rPr>
              <a:t>be </a:t>
            </a:r>
            <a:r>
              <a:rPr sz="1100" spc="-5" dirty="0">
                <a:latin typeface="Arial"/>
                <a:cs typeface="Arial"/>
              </a:rPr>
              <a:t>incorporated into the  Project</a:t>
            </a:r>
            <a:r>
              <a:rPr sz="1100" spc="-10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Documentation</a:t>
            </a:r>
            <a:endParaRPr sz="1100">
              <a:latin typeface="Arial"/>
              <a:cs typeface="Arial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5" dirty="0"/>
              <a:t>32</a:t>
            </a:fld>
            <a:r>
              <a:rPr spc="-95" dirty="0"/>
              <a:t> </a:t>
            </a:r>
            <a:r>
              <a:rPr spc="-5" dirty="0"/>
              <a:t>/</a:t>
            </a:r>
            <a:r>
              <a:rPr spc="-95" dirty="0"/>
              <a:t> </a:t>
            </a:r>
            <a:r>
              <a:rPr spc="-5" dirty="0"/>
              <a:t>128</a:t>
            </a: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0"/>
            <a:ext cx="4608195" cy="14414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2286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18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143916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191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5839" y="144691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8366" y="216611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29463" y="288620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31990" y="360540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01587" y="101733"/>
            <a:ext cx="903605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6045" marR="5080" indent="-93980">
              <a:lnSpc>
                <a:spcPct val="157400"/>
              </a:lnSpc>
              <a:spcBef>
                <a:spcPts val="10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Project Cost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Management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Introduction</a:t>
            </a:r>
            <a:endParaRPr sz="6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0" y="431761"/>
            <a:ext cx="4608195" cy="321945"/>
          </a:xfrm>
          <a:prstGeom prst="rect">
            <a:avLst/>
          </a:prstGeom>
          <a:solidFill>
            <a:srgbClr val="3333B2"/>
          </a:solidFill>
        </p:spPr>
        <p:txBody>
          <a:bodyPr vert="horz" wrap="square" lIns="0" tIns="6223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490"/>
              </a:spcBef>
            </a:pPr>
            <a:r>
              <a:rPr sz="1400" spc="15" dirty="0">
                <a:solidFill>
                  <a:srgbClr val="FFFFFF"/>
                </a:solidFill>
                <a:latin typeface="Arial"/>
                <a:cs typeface="Arial"/>
              </a:rPr>
              <a:t>Estimating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5" dirty="0">
                <a:solidFill>
                  <a:srgbClr val="FFFFFF"/>
                </a:solidFill>
                <a:latin typeface="Arial"/>
                <a:cs typeface="Arial"/>
              </a:rPr>
              <a:t>Pitfalls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95363" y="1018756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95363" y="1228788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95363" y="1438821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95363" y="1648853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95363" y="1858886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95363" y="2068919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95363" y="2278951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95363" y="2488984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95363" y="2871101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624395" y="896186"/>
            <a:ext cx="3636645" cy="22599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607695">
              <a:lnSpc>
                <a:spcPct val="125299"/>
              </a:lnSpc>
              <a:spcBef>
                <a:spcPts val="100"/>
              </a:spcBef>
            </a:pPr>
            <a:r>
              <a:rPr sz="1100" spc="-5" dirty="0">
                <a:latin typeface="Arial"/>
                <a:cs typeface="Arial"/>
              </a:rPr>
              <a:t>Misinterpretation of Statement of </a:t>
            </a:r>
            <a:r>
              <a:rPr sz="1100" spc="-15" dirty="0">
                <a:latin typeface="Arial"/>
                <a:cs typeface="Arial"/>
              </a:rPr>
              <a:t>Work  </a:t>
            </a:r>
            <a:r>
              <a:rPr sz="1100" spc="-5" dirty="0">
                <a:latin typeface="Arial"/>
                <a:cs typeface="Arial"/>
              </a:rPr>
              <a:t>Omissions or Improperly defined Project </a:t>
            </a:r>
            <a:r>
              <a:rPr sz="1100" spc="-10" dirty="0">
                <a:latin typeface="Arial"/>
                <a:cs typeface="Arial"/>
              </a:rPr>
              <a:t>Scope  </a:t>
            </a:r>
            <a:r>
              <a:rPr sz="1100" spc="-15" dirty="0">
                <a:latin typeface="Arial"/>
                <a:cs typeface="Arial"/>
              </a:rPr>
              <a:t>Poorly </a:t>
            </a:r>
            <a:r>
              <a:rPr sz="1100" spc="-5" dirty="0">
                <a:latin typeface="Arial"/>
                <a:cs typeface="Arial"/>
              </a:rPr>
              <a:t>defined or </a:t>
            </a:r>
            <a:r>
              <a:rPr sz="1100" spc="-20" dirty="0">
                <a:latin typeface="Arial"/>
                <a:cs typeface="Arial"/>
              </a:rPr>
              <a:t>over </a:t>
            </a:r>
            <a:r>
              <a:rPr sz="1100" spc="-5" dirty="0">
                <a:latin typeface="Arial"/>
                <a:cs typeface="Arial"/>
              </a:rPr>
              <a:t>optimistic project schedule  </a:t>
            </a:r>
            <a:r>
              <a:rPr sz="1100" spc="-10" dirty="0">
                <a:latin typeface="Arial"/>
                <a:cs typeface="Arial"/>
              </a:rPr>
              <a:t>Inaccurate </a:t>
            </a:r>
            <a:r>
              <a:rPr sz="1100" spc="-15" dirty="0">
                <a:latin typeface="Arial"/>
                <a:cs typeface="Arial"/>
              </a:rPr>
              <a:t>Work </a:t>
            </a:r>
            <a:r>
              <a:rPr sz="1100" spc="-10" dirty="0">
                <a:latin typeface="Arial"/>
                <a:cs typeface="Arial"/>
              </a:rPr>
              <a:t>Breakdown </a:t>
            </a:r>
            <a:r>
              <a:rPr sz="1100" spc="-5" dirty="0">
                <a:latin typeface="Arial"/>
                <a:cs typeface="Arial"/>
              </a:rPr>
              <a:t>Structure </a:t>
            </a:r>
            <a:r>
              <a:rPr sz="1100" spc="-10" dirty="0">
                <a:latin typeface="Arial"/>
                <a:cs typeface="Arial"/>
              </a:rPr>
              <a:t>(WBS)  </a:t>
            </a:r>
            <a:r>
              <a:rPr sz="1100" spc="-5" dirty="0">
                <a:latin typeface="Arial"/>
                <a:cs typeface="Arial"/>
              </a:rPr>
              <a:t>Applying improper skill </a:t>
            </a:r>
            <a:r>
              <a:rPr sz="1100" spc="-20" dirty="0">
                <a:latin typeface="Arial"/>
                <a:cs typeface="Arial"/>
              </a:rPr>
              <a:t>level </a:t>
            </a:r>
            <a:r>
              <a:rPr sz="1100" spc="-5" dirty="0">
                <a:latin typeface="Arial"/>
                <a:cs typeface="Arial"/>
              </a:rPr>
              <a:t>to tasks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sz="1100" spc="-15" dirty="0">
                <a:latin typeface="Arial"/>
                <a:cs typeface="Arial"/>
              </a:rPr>
              <a:t>Failure </a:t>
            </a:r>
            <a:r>
              <a:rPr sz="1100" spc="-5" dirty="0">
                <a:latin typeface="Arial"/>
                <a:cs typeface="Arial"/>
              </a:rPr>
              <a:t>to account </a:t>
            </a:r>
            <a:r>
              <a:rPr sz="1100" spc="-20" dirty="0">
                <a:latin typeface="Arial"/>
                <a:cs typeface="Arial"/>
              </a:rPr>
              <a:t>for</a:t>
            </a:r>
            <a:r>
              <a:rPr sz="1100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Risk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34"/>
              </a:spcBef>
            </a:pPr>
            <a:r>
              <a:rPr sz="1100" spc="-15" dirty="0">
                <a:latin typeface="Arial"/>
                <a:cs typeface="Arial"/>
              </a:rPr>
              <a:t>Failure </a:t>
            </a:r>
            <a:r>
              <a:rPr sz="1100" spc="-5" dirty="0">
                <a:latin typeface="Arial"/>
                <a:cs typeface="Arial"/>
              </a:rPr>
              <a:t>to account </a:t>
            </a:r>
            <a:r>
              <a:rPr sz="1100" spc="-20" dirty="0">
                <a:latin typeface="Arial"/>
                <a:cs typeface="Arial"/>
              </a:rPr>
              <a:t>for </a:t>
            </a:r>
            <a:r>
              <a:rPr sz="1100" spc="-55" dirty="0">
                <a:latin typeface="Arial"/>
                <a:cs typeface="Arial"/>
              </a:rPr>
              <a:t>CPA </a:t>
            </a:r>
            <a:r>
              <a:rPr sz="1100" spc="-10" dirty="0">
                <a:latin typeface="Arial"/>
                <a:cs typeface="Arial"/>
              </a:rPr>
              <a:t>and</a:t>
            </a:r>
            <a:r>
              <a:rPr sz="1100" spc="65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Inflation</a:t>
            </a:r>
            <a:endParaRPr sz="1100">
              <a:latin typeface="Arial"/>
              <a:cs typeface="Arial"/>
            </a:endParaRPr>
          </a:p>
          <a:p>
            <a:pPr marL="12700" marR="151130">
              <a:lnSpc>
                <a:spcPct val="102699"/>
              </a:lnSpc>
              <a:spcBef>
                <a:spcPts val="295"/>
              </a:spcBef>
            </a:pPr>
            <a:r>
              <a:rPr sz="1100" spc="-15" dirty="0">
                <a:latin typeface="Arial"/>
                <a:cs typeface="Arial"/>
              </a:rPr>
              <a:t>Failure </a:t>
            </a:r>
            <a:r>
              <a:rPr sz="1100" spc="-5" dirty="0">
                <a:latin typeface="Arial"/>
                <a:cs typeface="Arial"/>
              </a:rPr>
              <a:t>to use </a:t>
            </a:r>
            <a:r>
              <a:rPr sz="1100" spc="-15" dirty="0">
                <a:latin typeface="Arial"/>
                <a:cs typeface="Arial"/>
              </a:rPr>
              <a:t>forward </a:t>
            </a:r>
            <a:r>
              <a:rPr sz="1100" spc="-5" dirty="0">
                <a:latin typeface="Arial"/>
                <a:cs typeface="Arial"/>
              </a:rPr>
              <a:t>pricing </a:t>
            </a:r>
            <a:r>
              <a:rPr sz="1100" spc="-10" dirty="0">
                <a:latin typeface="Arial"/>
                <a:cs typeface="Arial"/>
              </a:rPr>
              <a:t>rates </a:t>
            </a:r>
            <a:r>
              <a:rPr sz="1100" spc="-20" dirty="0">
                <a:latin typeface="Arial"/>
                <a:cs typeface="Arial"/>
              </a:rPr>
              <a:t>for </a:t>
            </a:r>
            <a:r>
              <a:rPr sz="1100" spc="-15" dirty="0">
                <a:latin typeface="Arial"/>
                <a:cs typeface="Arial"/>
              </a:rPr>
              <a:t>overhead, </a:t>
            </a:r>
            <a:r>
              <a:rPr sz="1100" spc="-10" dirty="0">
                <a:latin typeface="Arial"/>
                <a:cs typeface="Arial"/>
              </a:rPr>
              <a:t>general  </a:t>
            </a:r>
            <a:r>
              <a:rPr sz="1100" spc="-5" dirty="0">
                <a:latin typeface="Arial"/>
                <a:cs typeface="Arial"/>
              </a:rPr>
              <a:t>admin,</a:t>
            </a:r>
            <a:r>
              <a:rPr sz="1100" spc="-10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etc.</a:t>
            </a:r>
            <a:endParaRPr sz="1100">
              <a:latin typeface="Arial"/>
              <a:cs typeface="Arial"/>
            </a:endParaRPr>
          </a:p>
          <a:p>
            <a:pPr marL="12700" marR="5080">
              <a:lnSpc>
                <a:spcPct val="102600"/>
              </a:lnSpc>
              <a:spcBef>
                <a:spcPts val="300"/>
              </a:spcBef>
            </a:pPr>
            <a:r>
              <a:rPr sz="1100" spc="-5" dirty="0">
                <a:latin typeface="Arial"/>
                <a:cs typeface="Arial"/>
              </a:rPr>
              <a:t>Most of these </a:t>
            </a:r>
            <a:r>
              <a:rPr sz="1100" spc="-10" dirty="0">
                <a:latin typeface="Arial"/>
                <a:cs typeface="Arial"/>
              </a:rPr>
              <a:t>pitfalls </a:t>
            </a:r>
            <a:r>
              <a:rPr sz="1100" spc="-5" dirty="0">
                <a:latin typeface="Arial"/>
                <a:cs typeface="Arial"/>
              </a:rPr>
              <a:t>are tend not to </a:t>
            </a:r>
            <a:r>
              <a:rPr sz="1100" spc="-10" dirty="0">
                <a:latin typeface="Arial"/>
                <a:cs typeface="Arial"/>
              </a:rPr>
              <a:t>be </a:t>
            </a:r>
            <a:r>
              <a:rPr sz="1100" spc="-5" dirty="0">
                <a:latin typeface="Arial"/>
                <a:cs typeface="Arial"/>
              </a:rPr>
              <a:t>recognised until</a:t>
            </a:r>
            <a:r>
              <a:rPr sz="1100" spc="-150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the  project is </a:t>
            </a:r>
            <a:r>
              <a:rPr sz="1100" spc="-10" dirty="0">
                <a:latin typeface="Arial"/>
                <a:cs typeface="Arial"/>
              </a:rPr>
              <a:t>well </a:t>
            </a:r>
            <a:r>
              <a:rPr sz="1100" spc="-25" dirty="0">
                <a:latin typeface="Arial"/>
                <a:cs typeface="Arial"/>
              </a:rPr>
              <a:t>underway.</a:t>
            </a:r>
            <a:endParaRPr sz="1100">
              <a:latin typeface="Arial"/>
              <a:cs typeface="Arial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5" dirty="0"/>
              <a:t>33</a:t>
            </a:fld>
            <a:r>
              <a:rPr spc="-95" dirty="0"/>
              <a:t> </a:t>
            </a:r>
            <a:r>
              <a:rPr spc="-5" dirty="0"/>
              <a:t>/</a:t>
            </a:r>
            <a:r>
              <a:rPr spc="-95" dirty="0"/>
              <a:t> </a:t>
            </a:r>
            <a:r>
              <a:rPr spc="-5" dirty="0"/>
              <a:t>128</a:t>
            </a: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0"/>
            <a:ext cx="4608195" cy="14414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2286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18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143916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191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5839" y="144691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8366" y="216611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29463" y="288620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31990" y="360540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01587" y="101733"/>
            <a:ext cx="903605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6045" marR="5080" indent="-93980">
              <a:lnSpc>
                <a:spcPct val="157400"/>
              </a:lnSpc>
              <a:spcBef>
                <a:spcPts val="10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Project Cost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Management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Cost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Budgeting</a:t>
            </a:r>
            <a:endParaRPr sz="6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0" y="431761"/>
            <a:ext cx="4608195" cy="321945"/>
          </a:xfrm>
          <a:prstGeom prst="rect">
            <a:avLst/>
          </a:prstGeom>
          <a:solidFill>
            <a:srgbClr val="3333B2"/>
          </a:solidFill>
        </p:spPr>
        <p:txBody>
          <a:bodyPr vert="horz" wrap="square" lIns="0" tIns="6223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490"/>
              </a:spcBef>
            </a:pPr>
            <a:r>
              <a:rPr sz="1400" spc="15" dirty="0">
                <a:solidFill>
                  <a:srgbClr val="FFFFFF"/>
                </a:solidFill>
                <a:latin typeface="Arial"/>
                <a:cs typeface="Arial"/>
              </a:rPr>
              <a:t>Cost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15" dirty="0">
                <a:solidFill>
                  <a:srgbClr val="FFFFFF"/>
                </a:solidFill>
                <a:latin typeface="Arial"/>
                <a:cs typeface="Arial"/>
              </a:rPr>
              <a:t>Budgeting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10762" y="1178980"/>
            <a:ext cx="3564261" cy="143090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347294" y="2744595"/>
            <a:ext cx="220472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10" dirty="0">
                <a:latin typeface="Arial"/>
                <a:cs typeface="Arial"/>
              </a:rPr>
              <a:t>Part </a:t>
            </a:r>
            <a:r>
              <a:rPr sz="1100" spc="-5" dirty="0">
                <a:latin typeface="Arial"/>
                <a:cs typeface="Arial"/>
              </a:rPr>
              <a:t>of the Planning Process</a:t>
            </a:r>
            <a:r>
              <a:rPr sz="1100" spc="-4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Group</a:t>
            </a:r>
            <a:endParaRPr sz="1100">
              <a:latin typeface="Arial"/>
              <a:cs typeface="Arial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5" dirty="0"/>
              <a:t>34</a:t>
            </a:fld>
            <a:r>
              <a:rPr spc="-95" dirty="0"/>
              <a:t> </a:t>
            </a:r>
            <a:r>
              <a:rPr spc="-5" dirty="0"/>
              <a:t>/</a:t>
            </a:r>
            <a:r>
              <a:rPr spc="-95" dirty="0"/>
              <a:t> </a:t>
            </a:r>
            <a:r>
              <a:rPr spc="-5" dirty="0"/>
              <a:t>128</a:t>
            </a: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0"/>
            <a:ext cx="4608195" cy="14414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2286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18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143916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191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5839" y="144691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8366" y="216611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29463" y="288620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31990" y="360540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01587" y="101733"/>
            <a:ext cx="903605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6045" marR="5080" indent="-93980">
              <a:lnSpc>
                <a:spcPct val="157400"/>
              </a:lnSpc>
              <a:spcBef>
                <a:spcPts val="10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Project Cost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Management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Cost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Budgeting</a:t>
            </a:r>
            <a:endParaRPr sz="6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0" y="431761"/>
            <a:ext cx="4608195" cy="321945"/>
          </a:xfrm>
          <a:prstGeom prst="rect">
            <a:avLst/>
          </a:prstGeom>
          <a:solidFill>
            <a:srgbClr val="3333B2"/>
          </a:solidFill>
        </p:spPr>
        <p:txBody>
          <a:bodyPr vert="horz" wrap="square" lIns="0" tIns="6223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490"/>
              </a:spcBef>
            </a:pPr>
            <a:r>
              <a:rPr sz="1400" spc="15" dirty="0">
                <a:solidFill>
                  <a:srgbClr val="FFFFFF"/>
                </a:solidFill>
                <a:latin typeface="Arial"/>
                <a:cs typeface="Arial"/>
              </a:rPr>
              <a:t>Cost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15" dirty="0">
                <a:solidFill>
                  <a:srgbClr val="FFFFFF"/>
                </a:solidFill>
                <a:latin typeface="Arial"/>
                <a:cs typeface="Arial"/>
              </a:rPr>
              <a:t>Budgeting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95363" y="1881162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95363" y="2435339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347294" y="1192516"/>
            <a:ext cx="3896995" cy="15278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5" dirty="0">
                <a:latin typeface="Arial"/>
                <a:cs typeface="Arial"/>
              </a:rPr>
              <a:t>Golden Rule of</a:t>
            </a:r>
            <a:r>
              <a:rPr sz="1100" spc="-10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Budgeting:</a:t>
            </a:r>
            <a:endParaRPr sz="1100">
              <a:latin typeface="Arial"/>
              <a:cs typeface="Arial"/>
            </a:endParaRPr>
          </a:p>
          <a:p>
            <a:pPr marL="1047115">
              <a:lnSpc>
                <a:spcPct val="100000"/>
              </a:lnSpc>
              <a:spcBef>
                <a:spcPts val="930"/>
              </a:spcBef>
            </a:pPr>
            <a:r>
              <a:rPr sz="1100" b="1" spc="-5" dirty="0">
                <a:latin typeface="Arial"/>
                <a:cs typeface="Arial"/>
              </a:rPr>
              <a:t>If </a:t>
            </a:r>
            <a:r>
              <a:rPr sz="1100" b="1" spc="-20" dirty="0">
                <a:latin typeface="Arial"/>
                <a:cs typeface="Arial"/>
              </a:rPr>
              <a:t>you </a:t>
            </a:r>
            <a:r>
              <a:rPr sz="1100" b="1" spc="-15" dirty="0">
                <a:latin typeface="Arial"/>
                <a:cs typeface="Arial"/>
              </a:rPr>
              <a:t>have </a:t>
            </a:r>
            <a:r>
              <a:rPr sz="1100" b="1" spc="-5" dirty="0">
                <a:latin typeface="Arial"/>
                <a:cs typeface="Arial"/>
              </a:rPr>
              <a:t>the data; </a:t>
            </a:r>
            <a:r>
              <a:rPr sz="1100" b="1" spc="-10" dirty="0">
                <a:latin typeface="Arial"/>
                <a:cs typeface="Arial"/>
              </a:rPr>
              <a:t>USE</a:t>
            </a:r>
            <a:r>
              <a:rPr sz="1100" b="1" spc="10" dirty="0">
                <a:latin typeface="Arial"/>
                <a:cs typeface="Arial"/>
              </a:rPr>
              <a:t> </a:t>
            </a:r>
            <a:r>
              <a:rPr sz="1100" b="1" spc="-5" dirty="0">
                <a:latin typeface="Arial"/>
                <a:cs typeface="Arial"/>
              </a:rPr>
              <a:t>IT</a:t>
            </a:r>
            <a:endParaRPr sz="11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000">
              <a:latin typeface="Arial"/>
              <a:cs typeface="Arial"/>
            </a:endParaRPr>
          </a:p>
          <a:p>
            <a:pPr marL="289560" marR="5080">
              <a:lnSpc>
                <a:spcPct val="102600"/>
              </a:lnSpc>
            </a:pPr>
            <a:r>
              <a:rPr sz="1100" spc="-5" dirty="0">
                <a:latin typeface="Arial"/>
                <a:cs typeface="Arial"/>
              </a:rPr>
              <a:t>Most Project </a:t>
            </a:r>
            <a:r>
              <a:rPr sz="1100" spc="-10" dirty="0">
                <a:latin typeface="Arial"/>
                <a:cs typeface="Arial"/>
              </a:rPr>
              <a:t>Management Systems, </a:t>
            </a:r>
            <a:r>
              <a:rPr sz="1100" spc="-5" dirty="0">
                <a:latin typeface="Arial"/>
                <a:cs typeface="Arial"/>
              </a:rPr>
              <a:t>Accounts </a:t>
            </a:r>
            <a:r>
              <a:rPr sz="1100" spc="-10" dirty="0">
                <a:latin typeface="Arial"/>
                <a:cs typeface="Arial"/>
              </a:rPr>
              <a:t>Systems,  and </a:t>
            </a:r>
            <a:r>
              <a:rPr sz="1100" spc="-5" dirty="0">
                <a:latin typeface="Arial"/>
                <a:cs typeface="Arial"/>
              </a:rPr>
              <a:t>other </a:t>
            </a:r>
            <a:r>
              <a:rPr sz="1100" spc="-10" dirty="0">
                <a:latin typeface="Arial"/>
                <a:cs typeface="Arial"/>
              </a:rPr>
              <a:t>software </a:t>
            </a:r>
            <a:r>
              <a:rPr sz="1100" spc="-5" dirty="0">
                <a:latin typeface="Arial"/>
                <a:cs typeface="Arial"/>
              </a:rPr>
              <a:t>systems will hold data that can </a:t>
            </a:r>
            <a:r>
              <a:rPr sz="1100" spc="-10" dirty="0">
                <a:latin typeface="Arial"/>
                <a:cs typeface="Arial"/>
              </a:rPr>
              <a:t>be used  </a:t>
            </a:r>
            <a:r>
              <a:rPr sz="1100" spc="-20" dirty="0">
                <a:latin typeface="Arial"/>
                <a:cs typeface="Arial"/>
              </a:rPr>
              <a:t>for </a:t>
            </a:r>
            <a:r>
              <a:rPr sz="1100" spc="-10" dirty="0">
                <a:latin typeface="Arial"/>
                <a:cs typeface="Arial"/>
              </a:rPr>
              <a:t>budgeting and </a:t>
            </a:r>
            <a:r>
              <a:rPr sz="1100" spc="-5" dirty="0">
                <a:latin typeface="Arial"/>
                <a:cs typeface="Arial"/>
              </a:rPr>
              <a:t>subsequent cost control</a:t>
            </a:r>
            <a:r>
              <a:rPr sz="1100" spc="2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processes.</a:t>
            </a:r>
            <a:endParaRPr sz="1100">
              <a:latin typeface="Arial"/>
              <a:cs typeface="Arial"/>
            </a:endParaRPr>
          </a:p>
          <a:p>
            <a:pPr marL="289560" marR="214629">
              <a:lnSpc>
                <a:spcPct val="102600"/>
              </a:lnSpc>
              <a:spcBef>
                <a:spcPts val="300"/>
              </a:spcBef>
            </a:pPr>
            <a:r>
              <a:rPr sz="1100" spc="-10" dirty="0">
                <a:latin typeface="Arial"/>
                <a:cs typeface="Arial"/>
              </a:rPr>
              <a:t>Quantitative </a:t>
            </a:r>
            <a:r>
              <a:rPr sz="1100" spc="-5" dirty="0">
                <a:latin typeface="Arial"/>
                <a:cs typeface="Arial"/>
              </a:rPr>
              <a:t>Data analysis is not that difficult to </a:t>
            </a:r>
            <a:r>
              <a:rPr sz="1100" spc="-10" dirty="0">
                <a:latin typeface="Arial"/>
                <a:cs typeface="Arial"/>
              </a:rPr>
              <a:t>perform  once </a:t>
            </a:r>
            <a:r>
              <a:rPr sz="1100" spc="-15" dirty="0">
                <a:latin typeface="Arial"/>
                <a:cs typeface="Arial"/>
              </a:rPr>
              <a:t>you </a:t>
            </a:r>
            <a:r>
              <a:rPr sz="1100" spc="-20" dirty="0">
                <a:latin typeface="Arial"/>
                <a:cs typeface="Arial"/>
              </a:rPr>
              <a:t>have </a:t>
            </a:r>
            <a:r>
              <a:rPr sz="1100" spc="-5" dirty="0">
                <a:latin typeface="Arial"/>
                <a:cs typeface="Arial"/>
              </a:rPr>
              <a:t>setup </a:t>
            </a:r>
            <a:r>
              <a:rPr sz="1100" spc="-10" dirty="0">
                <a:latin typeface="Arial"/>
                <a:cs typeface="Arial"/>
              </a:rPr>
              <a:t>a </a:t>
            </a:r>
            <a:r>
              <a:rPr sz="1100" spc="-5" dirty="0">
                <a:latin typeface="Arial"/>
                <a:cs typeface="Arial"/>
              </a:rPr>
              <a:t>system that</a:t>
            </a:r>
            <a:r>
              <a:rPr sz="1100" spc="1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works.</a:t>
            </a:r>
            <a:endParaRPr sz="1100">
              <a:latin typeface="Arial"/>
              <a:cs typeface="Arial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5" dirty="0"/>
              <a:t>35</a:t>
            </a:fld>
            <a:r>
              <a:rPr spc="-95" dirty="0"/>
              <a:t> </a:t>
            </a:r>
            <a:r>
              <a:rPr spc="-5" dirty="0"/>
              <a:t>/</a:t>
            </a:r>
            <a:r>
              <a:rPr spc="-95" dirty="0"/>
              <a:t> </a:t>
            </a:r>
            <a:r>
              <a:rPr spc="-5" dirty="0"/>
              <a:t>128</a:t>
            </a: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0"/>
            <a:ext cx="4608195" cy="14414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2286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18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143916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191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5839" y="144691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8366" y="216611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29463" y="288620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31990" y="360540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01587" y="101733"/>
            <a:ext cx="903605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6045" marR="5080" indent="-93980">
              <a:lnSpc>
                <a:spcPct val="157400"/>
              </a:lnSpc>
              <a:spcBef>
                <a:spcPts val="10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Project Cost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Management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Cost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Budgeting</a:t>
            </a:r>
            <a:endParaRPr sz="600">
              <a:latin typeface="Arial"/>
              <a:cs typeface="Arial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5" dirty="0"/>
              <a:t>36</a:t>
            </a:fld>
            <a:r>
              <a:rPr spc="-95" dirty="0"/>
              <a:t> </a:t>
            </a:r>
            <a:r>
              <a:rPr spc="-5" dirty="0"/>
              <a:t>/</a:t>
            </a:r>
            <a:r>
              <a:rPr spc="-95" dirty="0"/>
              <a:t> </a:t>
            </a:r>
            <a:r>
              <a:rPr spc="-5" dirty="0"/>
              <a:t>128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0" y="431761"/>
            <a:ext cx="4608195" cy="321945"/>
          </a:xfrm>
          <a:prstGeom prst="rect">
            <a:avLst/>
          </a:prstGeom>
          <a:solidFill>
            <a:srgbClr val="3333B2"/>
          </a:solidFill>
        </p:spPr>
        <p:txBody>
          <a:bodyPr vert="horz" wrap="square" lIns="0" tIns="6223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490"/>
              </a:spcBef>
            </a:pPr>
            <a:r>
              <a:rPr sz="1400" spc="15" dirty="0">
                <a:solidFill>
                  <a:srgbClr val="FFFFFF"/>
                </a:solidFill>
                <a:latin typeface="Arial"/>
                <a:cs typeface="Arial"/>
              </a:rPr>
              <a:t>Sigmoid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15" dirty="0">
                <a:solidFill>
                  <a:srgbClr val="FFFFFF"/>
                </a:solidFill>
                <a:latin typeface="Arial"/>
                <a:cs typeface="Arial"/>
              </a:rPr>
              <a:t>curve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47294" y="1332762"/>
            <a:ext cx="216789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5" dirty="0">
                <a:latin typeface="Arial"/>
                <a:cs typeface="Arial"/>
              </a:rPr>
              <a:t>Mathematical </a:t>
            </a:r>
            <a:r>
              <a:rPr sz="1100" spc="-10" dirty="0">
                <a:latin typeface="Arial"/>
                <a:cs typeface="Arial"/>
              </a:rPr>
              <a:t>formula </a:t>
            </a:r>
            <a:r>
              <a:rPr sz="1100" spc="-20" dirty="0">
                <a:latin typeface="Arial"/>
                <a:cs typeface="Arial"/>
              </a:rPr>
              <a:t>for</a:t>
            </a:r>
            <a:r>
              <a:rPr sz="1100" spc="-55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S-curves:</a:t>
            </a:r>
            <a:endParaRPr sz="11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817052" y="1707640"/>
            <a:ext cx="95885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  <a:tabLst>
                <a:tab pos="661035" algn="l"/>
                <a:tab pos="920115" algn="l"/>
              </a:tabLst>
            </a:pPr>
            <a:r>
              <a:rPr sz="1100" i="1" spc="-5" dirty="0">
                <a:latin typeface="Arial"/>
                <a:cs typeface="Arial"/>
              </a:rPr>
              <a:t>f</a:t>
            </a:r>
            <a:r>
              <a:rPr sz="1100" i="1" spc="-190" dirty="0">
                <a:latin typeface="Arial"/>
                <a:cs typeface="Arial"/>
              </a:rPr>
              <a:t> </a:t>
            </a:r>
            <a:r>
              <a:rPr sz="1100" spc="60" dirty="0">
                <a:latin typeface="Arial"/>
                <a:cs typeface="Arial"/>
              </a:rPr>
              <a:t>(</a:t>
            </a:r>
            <a:r>
              <a:rPr sz="1100" i="1" spc="60" dirty="0">
                <a:latin typeface="Arial"/>
                <a:cs typeface="Arial"/>
              </a:rPr>
              <a:t>x</a:t>
            </a:r>
            <a:r>
              <a:rPr sz="1100" spc="60" dirty="0">
                <a:latin typeface="Arial"/>
                <a:cs typeface="Arial"/>
              </a:rPr>
              <a:t>)</a:t>
            </a:r>
            <a:r>
              <a:rPr sz="1100" spc="-5" dirty="0">
                <a:latin typeface="Arial"/>
                <a:cs typeface="Arial"/>
              </a:rPr>
              <a:t> </a:t>
            </a:r>
            <a:r>
              <a:rPr sz="1100" spc="204" dirty="0">
                <a:latin typeface="Arial"/>
                <a:cs typeface="Arial"/>
              </a:rPr>
              <a:t>=</a:t>
            </a:r>
            <a:r>
              <a:rPr sz="1650" u="sng" spc="307" baseline="37878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	</a:t>
            </a:r>
            <a:r>
              <a:rPr sz="1650" u="sng" spc="-15" baseline="37878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1	</a:t>
            </a:r>
            <a:endParaRPr sz="1650" baseline="37878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257780" y="1807221"/>
            <a:ext cx="50292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sz="1100" spc="-10" dirty="0">
                <a:latin typeface="Arial"/>
                <a:cs typeface="Arial"/>
              </a:rPr>
              <a:t>1 </a:t>
            </a:r>
            <a:r>
              <a:rPr sz="1100" spc="204" dirty="0">
                <a:latin typeface="Arial"/>
                <a:cs typeface="Arial"/>
              </a:rPr>
              <a:t>+</a:t>
            </a:r>
            <a:r>
              <a:rPr sz="1100" spc="-175" dirty="0">
                <a:latin typeface="Arial"/>
                <a:cs typeface="Arial"/>
              </a:rPr>
              <a:t> </a:t>
            </a:r>
            <a:r>
              <a:rPr sz="1100" i="1" spc="15" dirty="0">
                <a:latin typeface="Arial"/>
                <a:cs typeface="Arial"/>
              </a:rPr>
              <a:t>e</a:t>
            </a:r>
            <a:r>
              <a:rPr sz="1200" spc="22" baseline="20833" dirty="0">
                <a:latin typeface="Arial Black"/>
                <a:cs typeface="Arial Black"/>
              </a:rPr>
              <a:t>−</a:t>
            </a:r>
            <a:r>
              <a:rPr sz="1200" i="1" spc="22" baseline="20833" dirty="0">
                <a:latin typeface="Arial"/>
                <a:cs typeface="Arial"/>
              </a:rPr>
              <a:t>t</a:t>
            </a:r>
            <a:endParaRPr sz="1200" baseline="20833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747037" y="2164764"/>
            <a:ext cx="1099185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  <a:tabLst>
                <a:tab pos="730885" algn="l"/>
                <a:tab pos="1060450" algn="l"/>
              </a:tabLst>
            </a:pPr>
            <a:r>
              <a:rPr sz="1100" i="1" spc="-5" dirty="0">
                <a:latin typeface="Arial"/>
                <a:cs typeface="Arial"/>
              </a:rPr>
              <a:t>f</a:t>
            </a:r>
            <a:r>
              <a:rPr sz="1100" i="1" spc="-190" dirty="0">
                <a:latin typeface="Arial"/>
                <a:cs typeface="Arial"/>
              </a:rPr>
              <a:t> </a:t>
            </a:r>
            <a:r>
              <a:rPr sz="1100" spc="60" dirty="0">
                <a:latin typeface="Arial"/>
                <a:cs typeface="Arial"/>
              </a:rPr>
              <a:t>(</a:t>
            </a:r>
            <a:r>
              <a:rPr sz="1100" i="1" spc="60" dirty="0">
                <a:latin typeface="Arial"/>
                <a:cs typeface="Arial"/>
              </a:rPr>
              <a:t>x</a:t>
            </a:r>
            <a:r>
              <a:rPr sz="1100" spc="60" dirty="0">
                <a:latin typeface="Arial"/>
                <a:cs typeface="Arial"/>
              </a:rPr>
              <a:t>)</a:t>
            </a:r>
            <a:r>
              <a:rPr sz="1100" spc="-5" dirty="0">
                <a:latin typeface="Arial"/>
                <a:cs typeface="Arial"/>
              </a:rPr>
              <a:t> </a:t>
            </a:r>
            <a:r>
              <a:rPr sz="1100" spc="204" dirty="0">
                <a:latin typeface="Arial"/>
                <a:cs typeface="Arial"/>
              </a:rPr>
              <a:t>=</a:t>
            </a:r>
            <a:r>
              <a:rPr sz="1650" u="sng" spc="307" baseline="37878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	</a:t>
            </a:r>
            <a:r>
              <a:rPr sz="1650" u="sng" spc="-15" baseline="37878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1	</a:t>
            </a:r>
            <a:endParaRPr sz="1650" baseline="37878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187778" y="2264345"/>
            <a:ext cx="64262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sz="1100" spc="140" dirty="0">
                <a:latin typeface="Times New Roman"/>
                <a:cs typeface="Times New Roman"/>
              </a:rPr>
              <a:t>λ</a:t>
            </a:r>
            <a:r>
              <a:rPr sz="1100" spc="-65" dirty="0">
                <a:latin typeface="Times New Roman"/>
                <a:cs typeface="Times New Roman"/>
              </a:rPr>
              <a:t> </a:t>
            </a:r>
            <a:r>
              <a:rPr sz="1100" spc="204" dirty="0">
                <a:latin typeface="Arial"/>
                <a:cs typeface="Arial"/>
              </a:rPr>
              <a:t>+</a:t>
            </a:r>
            <a:r>
              <a:rPr sz="1100" spc="-90" dirty="0">
                <a:latin typeface="Arial"/>
                <a:cs typeface="Arial"/>
              </a:rPr>
              <a:t> </a:t>
            </a:r>
            <a:r>
              <a:rPr sz="1100" spc="20" dirty="0">
                <a:latin typeface="Times New Roman"/>
                <a:cs typeface="Times New Roman"/>
              </a:rPr>
              <a:t>β</a:t>
            </a:r>
            <a:r>
              <a:rPr sz="1100" i="1" spc="20" dirty="0">
                <a:latin typeface="Arial"/>
                <a:cs typeface="Arial"/>
              </a:rPr>
              <a:t>e</a:t>
            </a:r>
            <a:r>
              <a:rPr sz="1200" spc="30" baseline="20833" dirty="0">
                <a:latin typeface="Arial Black"/>
                <a:cs typeface="Arial Black"/>
              </a:rPr>
              <a:t>−</a:t>
            </a:r>
            <a:r>
              <a:rPr sz="1200" spc="30" baseline="20833" dirty="0">
                <a:latin typeface="Times New Roman"/>
                <a:cs typeface="Times New Roman"/>
              </a:rPr>
              <a:t>α</a:t>
            </a:r>
            <a:r>
              <a:rPr sz="1200" i="1" spc="30" baseline="20833" dirty="0">
                <a:latin typeface="Arial"/>
                <a:cs typeface="Arial"/>
              </a:rPr>
              <a:t>t</a:t>
            </a:r>
            <a:endParaRPr sz="1200" baseline="20833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0"/>
            <a:ext cx="4608195" cy="14414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2286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18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143916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191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5839" y="144691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8366" y="216611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29463" y="288620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31990" y="360540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01587" y="101733"/>
            <a:ext cx="903605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6045" marR="5080" indent="-93980">
              <a:lnSpc>
                <a:spcPct val="157400"/>
              </a:lnSpc>
              <a:spcBef>
                <a:spcPts val="10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Project Cost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Management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Cost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Budgeting</a:t>
            </a:r>
            <a:endParaRPr sz="6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0" y="431761"/>
            <a:ext cx="4608195" cy="321945"/>
          </a:xfrm>
          <a:prstGeom prst="rect">
            <a:avLst/>
          </a:prstGeom>
          <a:solidFill>
            <a:srgbClr val="3333B2"/>
          </a:solidFill>
        </p:spPr>
        <p:txBody>
          <a:bodyPr vert="horz" wrap="square" lIns="0" tIns="6223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490"/>
              </a:spcBef>
            </a:pPr>
            <a:r>
              <a:rPr sz="1400" spc="15" dirty="0">
                <a:solidFill>
                  <a:srgbClr val="FFFFFF"/>
                </a:solidFill>
                <a:latin typeface="Arial"/>
                <a:cs typeface="Arial"/>
              </a:rPr>
              <a:t>Sigmoid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15" dirty="0">
                <a:solidFill>
                  <a:srgbClr val="FFFFFF"/>
                </a:solidFill>
                <a:latin typeface="Arial"/>
                <a:cs typeface="Arial"/>
              </a:rPr>
              <a:t>curve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44050" y="2665110"/>
            <a:ext cx="3024505" cy="0"/>
          </a:xfrm>
          <a:custGeom>
            <a:avLst/>
            <a:gdLst/>
            <a:ahLst/>
            <a:cxnLst/>
            <a:rect l="l" t="t" r="r" b="b"/>
            <a:pathLst>
              <a:path w="3024504">
                <a:moveTo>
                  <a:pt x="0" y="0"/>
                </a:moveTo>
                <a:lnTo>
                  <a:pt x="3024037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44050" y="2413107"/>
            <a:ext cx="3024505" cy="0"/>
          </a:xfrm>
          <a:custGeom>
            <a:avLst/>
            <a:gdLst/>
            <a:ahLst/>
            <a:cxnLst/>
            <a:rect l="l" t="t" r="r" b="b"/>
            <a:pathLst>
              <a:path w="3024504">
                <a:moveTo>
                  <a:pt x="0" y="0"/>
                </a:moveTo>
                <a:lnTo>
                  <a:pt x="3024037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44050" y="2161104"/>
            <a:ext cx="3024505" cy="0"/>
          </a:xfrm>
          <a:custGeom>
            <a:avLst/>
            <a:gdLst/>
            <a:ahLst/>
            <a:cxnLst/>
            <a:rect l="l" t="t" r="r" b="b"/>
            <a:pathLst>
              <a:path w="3024504">
                <a:moveTo>
                  <a:pt x="0" y="0"/>
                </a:moveTo>
                <a:lnTo>
                  <a:pt x="3024037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44050" y="1909102"/>
            <a:ext cx="3024505" cy="0"/>
          </a:xfrm>
          <a:custGeom>
            <a:avLst/>
            <a:gdLst/>
            <a:ahLst/>
            <a:cxnLst/>
            <a:rect l="l" t="t" r="r" b="b"/>
            <a:pathLst>
              <a:path w="3024504">
                <a:moveTo>
                  <a:pt x="0" y="0"/>
                </a:moveTo>
                <a:lnTo>
                  <a:pt x="3024037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44050" y="1657099"/>
            <a:ext cx="3024505" cy="0"/>
          </a:xfrm>
          <a:custGeom>
            <a:avLst/>
            <a:gdLst/>
            <a:ahLst/>
            <a:cxnLst/>
            <a:rect l="l" t="t" r="r" b="b"/>
            <a:pathLst>
              <a:path w="3024504">
                <a:moveTo>
                  <a:pt x="0" y="0"/>
                </a:moveTo>
                <a:lnTo>
                  <a:pt x="3024037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69254" y="1556290"/>
            <a:ext cx="0" cy="1134110"/>
          </a:xfrm>
          <a:custGeom>
            <a:avLst/>
            <a:gdLst/>
            <a:ahLst/>
            <a:cxnLst/>
            <a:rect l="l" t="t" r="r" b="b"/>
            <a:pathLst>
              <a:path h="1134110">
                <a:moveTo>
                  <a:pt x="0" y="1134013"/>
                </a:moveTo>
                <a:lnTo>
                  <a:pt x="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32255" y="1556290"/>
            <a:ext cx="0" cy="1134110"/>
          </a:xfrm>
          <a:custGeom>
            <a:avLst/>
            <a:gdLst/>
            <a:ahLst/>
            <a:cxnLst/>
            <a:rect l="l" t="t" r="r" b="b"/>
            <a:pathLst>
              <a:path h="1134110">
                <a:moveTo>
                  <a:pt x="0" y="1134013"/>
                </a:moveTo>
                <a:lnTo>
                  <a:pt x="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95255" y="1556290"/>
            <a:ext cx="0" cy="1134110"/>
          </a:xfrm>
          <a:custGeom>
            <a:avLst/>
            <a:gdLst/>
            <a:ahLst/>
            <a:cxnLst/>
            <a:rect l="l" t="t" r="r" b="b"/>
            <a:pathLst>
              <a:path h="1134110">
                <a:moveTo>
                  <a:pt x="0" y="1134013"/>
                </a:moveTo>
                <a:lnTo>
                  <a:pt x="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58256" y="1556290"/>
            <a:ext cx="0" cy="1134110"/>
          </a:xfrm>
          <a:custGeom>
            <a:avLst/>
            <a:gdLst/>
            <a:ahLst/>
            <a:cxnLst/>
            <a:rect l="l" t="t" r="r" b="b"/>
            <a:pathLst>
              <a:path h="1134110">
                <a:moveTo>
                  <a:pt x="0" y="1134013"/>
                </a:moveTo>
                <a:lnTo>
                  <a:pt x="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921257" y="1556290"/>
            <a:ext cx="0" cy="1134110"/>
          </a:xfrm>
          <a:custGeom>
            <a:avLst/>
            <a:gdLst/>
            <a:ahLst/>
            <a:cxnLst/>
            <a:rect l="l" t="t" r="r" b="b"/>
            <a:pathLst>
              <a:path h="1134110">
                <a:moveTo>
                  <a:pt x="0" y="1134013"/>
                </a:moveTo>
                <a:lnTo>
                  <a:pt x="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984257" y="1556290"/>
            <a:ext cx="0" cy="1134110"/>
          </a:xfrm>
          <a:custGeom>
            <a:avLst/>
            <a:gdLst/>
            <a:ahLst/>
            <a:cxnLst/>
            <a:rect l="l" t="t" r="r" b="b"/>
            <a:pathLst>
              <a:path h="1134110">
                <a:moveTo>
                  <a:pt x="0" y="1134013"/>
                </a:moveTo>
                <a:lnTo>
                  <a:pt x="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047258" y="1556290"/>
            <a:ext cx="0" cy="1134110"/>
          </a:xfrm>
          <a:custGeom>
            <a:avLst/>
            <a:gdLst/>
            <a:ahLst/>
            <a:cxnLst/>
            <a:rect l="l" t="t" r="r" b="b"/>
            <a:pathLst>
              <a:path h="1134110">
                <a:moveTo>
                  <a:pt x="0" y="1134013"/>
                </a:moveTo>
                <a:lnTo>
                  <a:pt x="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110259" y="1556290"/>
            <a:ext cx="0" cy="1134110"/>
          </a:xfrm>
          <a:custGeom>
            <a:avLst/>
            <a:gdLst/>
            <a:ahLst/>
            <a:cxnLst/>
            <a:rect l="l" t="t" r="r" b="b"/>
            <a:pathLst>
              <a:path h="1134110">
                <a:moveTo>
                  <a:pt x="0" y="1134013"/>
                </a:moveTo>
                <a:lnTo>
                  <a:pt x="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173259" y="1556290"/>
            <a:ext cx="0" cy="1134110"/>
          </a:xfrm>
          <a:custGeom>
            <a:avLst/>
            <a:gdLst/>
            <a:ahLst/>
            <a:cxnLst/>
            <a:rect l="l" t="t" r="r" b="b"/>
            <a:pathLst>
              <a:path h="1134110">
                <a:moveTo>
                  <a:pt x="0" y="1134013"/>
                </a:moveTo>
                <a:lnTo>
                  <a:pt x="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236260" y="1556290"/>
            <a:ext cx="0" cy="1134110"/>
          </a:xfrm>
          <a:custGeom>
            <a:avLst/>
            <a:gdLst/>
            <a:ahLst/>
            <a:cxnLst/>
            <a:rect l="l" t="t" r="r" b="b"/>
            <a:pathLst>
              <a:path h="1134110">
                <a:moveTo>
                  <a:pt x="0" y="1134013"/>
                </a:moveTo>
                <a:lnTo>
                  <a:pt x="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299261" y="1556290"/>
            <a:ext cx="0" cy="1134110"/>
          </a:xfrm>
          <a:custGeom>
            <a:avLst/>
            <a:gdLst/>
            <a:ahLst/>
            <a:cxnLst/>
            <a:rect l="l" t="t" r="r" b="b"/>
            <a:pathLst>
              <a:path h="1134110">
                <a:moveTo>
                  <a:pt x="0" y="1134013"/>
                </a:moveTo>
                <a:lnTo>
                  <a:pt x="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362261" y="1556290"/>
            <a:ext cx="0" cy="1134110"/>
          </a:xfrm>
          <a:custGeom>
            <a:avLst/>
            <a:gdLst/>
            <a:ahLst/>
            <a:cxnLst/>
            <a:rect l="l" t="t" r="r" b="b"/>
            <a:pathLst>
              <a:path h="1134110">
                <a:moveTo>
                  <a:pt x="0" y="1134013"/>
                </a:moveTo>
                <a:lnTo>
                  <a:pt x="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425262" y="1556290"/>
            <a:ext cx="0" cy="1134110"/>
          </a:xfrm>
          <a:custGeom>
            <a:avLst/>
            <a:gdLst/>
            <a:ahLst/>
            <a:cxnLst/>
            <a:rect l="l" t="t" r="r" b="b"/>
            <a:pathLst>
              <a:path h="1134110">
                <a:moveTo>
                  <a:pt x="0" y="1134013"/>
                </a:moveTo>
                <a:lnTo>
                  <a:pt x="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488263" y="1556290"/>
            <a:ext cx="0" cy="1134110"/>
          </a:xfrm>
          <a:custGeom>
            <a:avLst/>
            <a:gdLst/>
            <a:ahLst/>
            <a:cxnLst/>
            <a:rect l="l" t="t" r="r" b="b"/>
            <a:pathLst>
              <a:path h="1134110">
                <a:moveTo>
                  <a:pt x="0" y="1134013"/>
                </a:moveTo>
                <a:lnTo>
                  <a:pt x="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551264" y="1556290"/>
            <a:ext cx="0" cy="1134110"/>
          </a:xfrm>
          <a:custGeom>
            <a:avLst/>
            <a:gdLst/>
            <a:ahLst/>
            <a:cxnLst/>
            <a:rect l="l" t="t" r="r" b="b"/>
            <a:pathLst>
              <a:path h="1134110">
                <a:moveTo>
                  <a:pt x="0" y="1134013"/>
                </a:moveTo>
                <a:lnTo>
                  <a:pt x="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614264" y="1556290"/>
            <a:ext cx="0" cy="1134110"/>
          </a:xfrm>
          <a:custGeom>
            <a:avLst/>
            <a:gdLst/>
            <a:ahLst/>
            <a:cxnLst/>
            <a:rect l="l" t="t" r="r" b="b"/>
            <a:pathLst>
              <a:path h="1134110">
                <a:moveTo>
                  <a:pt x="0" y="1134013"/>
                </a:moveTo>
                <a:lnTo>
                  <a:pt x="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677265" y="1556290"/>
            <a:ext cx="0" cy="1134110"/>
          </a:xfrm>
          <a:custGeom>
            <a:avLst/>
            <a:gdLst/>
            <a:ahLst/>
            <a:cxnLst/>
            <a:rect l="l" t="t" r="r" b="b"/>
            <a:pathLst>
              <a:path h="1134110">
                <a:moveTo>
                  <a:pt x="0" y="1134013"/>
                </a:moveTo>
                <a:lnTo>
                  <a:pt x="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740266" y="1556290"/>
            <a:ext cx="0" cy="1134110"/>
          </a:xfrm>
          <a:custGeom>
            <a:avLst/>
            <a:gdLst/>
            <a:ahLst/>
            <a:cxnLst/>
            <a:rect l="l" t="t" r="r" b="b"/>
            <a:pathLst>
              <a:path h="1134110">
                <a:moveTo>
                  <a:pt x="0" y="1134013"/>
                </a:moveTo>
                <a:lnTo>
                  <a:pt x="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803266" y="1556290"/>
            <a:ext cx="0" cy="1134110"/>
          </a:xfrm>
          <a:custGeom>
            <a:avLst/>
            <a:gdLst/>
            <a:ahLst/>
            <a:cxnLst/>
            <a:rect l="l" t="t" r="r" b="b"/>
            <a:pathLst>
              <a:path h="1134110">
                <a:moveTo>
                  <a:pt x="0" y="1134013"/>
                </a:moveTo>
                <a:lnTo>
                  <a:pt x="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866267" y="1556290"/>
            <a:ext cx="0" cy="1134110"/>
          </a:xfrm>
          <a:custGeom>
            <a:avLst/>
            <a:gdLst/>
            <a:ahLst/>
            <a:cxnLst/>
            <a:rect l="l" t="t" r="r" b="b"/>
            <a:pathLst>
              <a:path h="1134110">
                <a:moveTo>
                  <a:pt x="0" y="1134013"/>
                </a:moveTo>
                <a:lnTo>
                  <a:pt x="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929268" y="1556290"/>
            <a:ext cx="0" cy="1134110"/>
          </a:xfrm>
          <a:custGeom>
            <a:avLst/>
            <a:gdLst/>
            <a:ahLst/>
            <a:cxnLst/>
            <a:rect l="l" t="t" r="r" b="b"/>
            <a:pathLst>
              <a:path h="1134110">
                <a:moveTo>
                  <a:pt x="0" y="1134013"/>
                </a:moveTo>
                <a:lnTo>
                  <a:pt x="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992268" y="1556290"/>
            <a:ext cx="0" cy="1134110"/>
          </a:xfrm>
          <a:custGeom>
            <a:avLst/>
            <a:gdLst/>
            <a:ahLst/>
            <a:cxnLst/>
            <a:rect l="l" t="t" r="r" b="b"/>
            <a:pathLst>
              <a:path h="1134110">
                <a:moveTo>
                  <a:pt x="0" y="1134013"/>
                </a:moveTo>
                <a:lnTo>
                  <a:pt x="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2055269" y="1556290"/>
            <a:ext cx="0" cy="1134110"/>
          </a:xfrm>
          <a:custGeom>
            <a:avLst/>
            <a:gdLst/>
            <a:ahLst/>
            <a:cxnLst/>
            <a:rect l="l" t="t" r="r" b="b"/>
            <a:pathLst>
              <a:path h="1134110">
                <a:moveTo>
                  <a:pt x="0" y="1134013"/>
                </a:moveTo>
                <a:lnTo>
                  <a:pt x="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2118270" y="1556290"/>
            <a:ext cx="0" cy="1134110"/>
          </a:xfrm>
          <a:custGeom>
            <a:avLst/>
            <a:gdLst/>
            <a:ahLst/>
            <a:cxnLst/>
            <a:rect l="l" t="t" r="r" b="b"/>
            <a:pathLst>
              <a:path h="1134110">
                <a:moveTo>
                  <a:pt x="0" y="1134013"/>
                </a:moveTo>
                <a:lnTo>
                  <a:pt x="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2181270" y="1556290"/>
            <a:ext cx="0" cy="1134110"/>
          </a:xfrm>
          <a:custGeom>
            <a:avLst/>
            <a:gdLst/>
            <a:ahLst/>
            <a:cxnLst/>
            <a:rect l="l" t="t" r="r" b="b"/>
            <a:pathLst>
              <a:path h="1134110">
                <a:moveTo>
                  <a:pt x="0" y="1134013"/>
                </a:moveTo>
                <a:lnTo>
                  <a:pt x="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2244271" y="1556290"/>
            <a:ext cx="0" cy="1134110"/>
          </a:xfrm>
          <a:custGeom>
            <a:avLst/>
            <a:gdLst/>
            <a:ahLst/>
            <a:cxnLst/>
            <a:rect l="l" t="t" r="r" b="b"/>
            <a:pathLst>
              <a:path h="1134110">
                <a:moveTo>
                  <a:pt x="0" y="1134013"/>
                </a:moveTo>
                <a:lnTo>
                  <a:pt x="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2307271" y="1556290"/>
            <a:ext cx="0" cy="1134110"/>
          </a:xfrm>
          <a:custGeom>
            <a:avLst/>
            <a:gdLst/>
            <a:ahLst/>
            <a:cxnLst/>
            <a:rect l="l" t="t" r="r" b="b"/>
            <a:pathLst>
              <a:path h="1134110">
                <a:moveTo>
                  <a:pt x="0" y="1134013"/>
                </a:moveTo>
                <a:lnTo>
                  <a:pt x="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2370272" y="1556290"/>
            <a:ext cx="0" cy="1134110"/>
          </a:xfrm>
          <a:custGeom>
            <a:avLst/>
            <a:gdLst/>
            <a:ahLst/>
            <a:cxnLst/>
            <a:rect l="l" t="t" r="r" b="b"/>
            <a:pathLst>
              <a:path h="1134110">
                <a:moveTo>
                  <a:pt x="0" y="1134013"/>
                </a:moveTo>
                <a:lnTo>
                  <a:pt x="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2433273" y="1556290"/>
            <a:ext cx="0" cy="1134110"/>
          </a:xfrm>
          <a:custGeom>
            <a:avLst/>
            <a:gdLst/>
            <a:ahLst/>
            <a:cxnLst/>
            <a:rect l="l" t="t" r="r" b="b"/>
            <a:pathLst>
              <a:path h="1134110">
                <a:moveTo>
                  <a:pt x="0" y="1134013"/>
                </a:moveTo>
                <a:lnTo>
                  <a:pt x="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2496273" y="1556290"/>
            <a:ext cx="0" cy="1134110"/>
          </a:xfrm>
          <a:custGeom>
            <a:avLst/>
            <a:gdLst/>
            <a:ahLst/>
            <a:cxnLst/>
            <a:rect l="l" t="t" r="r" b="b"/>
            <a:pathLst>
              <a:path h="1134110">
                <a:moveTo>
                  <a:pt x="0" y="1134013"/>
                </a:moveTo>
                <a:lnTo>
                  <a:pt x="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2559274" y="1556290"/>
            <a:ext cx="0" cy="1134110"/>
          </a:xfrm>
          <a:custGeom>
            <a:avLst/>
            <a:gdLst/>
            <a:ahLst/>
            <a:cxnLst/>
            <a:rect l="l" t="t" r="r" b="b"/>
            <a:pathLst>
              <a:path h="1134110">
                <a:moveTo>
                  <a:pt x="0" y="1134013"/>
                </a:moveTo>
                <a:lnTo>
                  <a:pt x="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2622275" y="1556290"/>
            <a:ext cx="0" cy="1134110"/>
          </a:xfrm>
          <a:custGeom>
            <a:avLst/>
            <a:gdLst/>
            <a:ahLst/>
            <a:cxnLst/>
            <a:rect l="l" t="t" r="r" b="b"/>
            <a:pathLst>
              <a:path h="1134110">
                <a:moveTo>
                  <a:pt x="0" y="1134013"/>
                </a:moveTo>
                <a:lnTo>
                  <a:pt x="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2685276" y="1556290"/>
            <a:ext cx="0" cy="1134110"/>
          </a:xfrm>
          <a:custGeom>
            <a:avLst/>
            <a:gdLst/>
            <a:ahLst/>
            <a:cxnLst/>
            <a:rect l="l" t="t" r="r" b="b"/>
            <a:pathLst>
              <a:path h="1134110">
                <a:moveTo>
                  <a:pt x="0" y="1134013"/>
                </a:moveTo>
                <a:lnTo>
                  <a:pt x="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2748276" y="1556290"/>
            <a:ext cx="0" cy="1134110"/>
          </a:xfrm>
          <a:custGeom>
            <a:avLst/>
            <a:gdLst/>
            <a:ahLst/>
            <a:cxnLst/>
            <a:rect l="l" t="t" r="r" b="b"/>
            <a:pathLst>
              <a:path h="1134110">
                <a:moveTo>
                  <a:pt x="0" y="1134013"/>
                </a:moveTo>
                <a:lnTo>
                  <a:pt x="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2811277" y="1556290"/>
            <a:ext cx="0" cy="1134110"/>
          </a:xfrm>
          <a:custGeom>
            <a:avLst/>
            <a:gdLst/>
            <a:ahLst/>
            <a:cxnLst/>
            <a:rect l="l" t="t" r="r" b="b"/>
            <a:pathLst>
              <a:path h="1134110">
                <a:moveTo>
                  <a:pt x="0" y="1134013"/>
                </a:moveTo>
                <a:lnTo>
                  <a:pt x="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2874278" y="1556290"/>
            <a:ext cx="0" cy="1134110"/>
          </a:xfrm>
          <a:custGeom>
            <a:avLst/>
            <a:gdLst/>
            <a:ahLst/>
            <a:cxnLst/>
            <a:rect l="l" t="t" r="r" b="b"/>
            <a:pathLst>
              <a:path h="1134110">
                <a:moveTo>
                  <a:pt x="0" y="1134013"/>
                </a:moveTo>
                <a:lnTo>
                  <a:pt x="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2937278" y="1556290"/>
            <a:ext cx="0" cy="1134110"/>
          </a:xfrm>
          <a:custGeom>
            <a:avLst/>
            <a:gdLst/>
            <a:ahLst/>
            <a:cxnLst/>
            <a:rect l="l" t="t" r="r" b="b"/>
            <a:pathLst>
              <a:path h="1134110">
                <a:moveTo>
                  <a:pt x="0" y="1134013"/>
                </a:moveTo>
                <a:lnTo>
                  <a:pt x="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3000279" y="1556290"/>
            <a:ext cx="0" cy="1134110"/>
          </a:xfrm>
          <a:custGeom>
            <a:avLst/>
            <a:gdLst/>
            <a:ahLst/>
            <a:cxnLst/>
            <a:rect l="l" t="t" r="r" b="b"/>
            <a:pathLst>
              <a:path h="1134110">
                <a:moveTo>
                  <a:pt x="0" y="1134013"/>
                </a:moveTo>
                <a:lnTo>
                  <a:pt x="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3063280" y="1556290"/>
            <a:ext cx="0" cy="1134110"/>
          </a:xfrm>
          <a:custGeom>
            <a:avLst/>
            <a:gdLst/>
            <a:ahLst/>
            <a:cxnLst/>
            <a:rect l="l" t="t" r="r" b="b"/>
            <a:pathLst>
              <a:path h="1134110">
                <a:moveTo>
                  <a:pt x="0" y="1134013"/>
                </a:moveTo>
                <a:lnTo>
                  <a:pt x="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3126280" y="1556290"/>
            <a:ext cx="0" cy="1134110"/>
          </a:xfrm>
          <a:custGeom>
            <a:avLst/>
            <a:gdLst/>
            <a:ahLst/>
            <a:cxnLst/>
            <a:rect l="l" t="t" r="r" b="b"/>
            <a:pathLst>
              <a:path h="1134110">
                <a:moveTo>
                  <a:pt x="0" y="1134013"/>
                </a:moveTo>
                <a:lnTo>
                  <a:pt x="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3189281" y="1556290"/>
            <a:ext cx="0" cy="1134110"/>
          </a:xfrm>
          <a:custGeom>
            <a:avLst/>
            <a:gdLst/>
            <a:ahLst/>
            <a:cxnLst/>
            <a:rect l="l" t="t" r="r" b="b"/>
            <a:pathLst>
              <a:path h="1134110">
                <a:moveTo>
                  <a:pt x="0" y="1134013"/>
                </a:moveTo>
                <a:lnTo>
                  <a:pt x="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3252282" y="1556290"/>
            <a:ext cx="0" cy="1134110"/>
          </a:xfrm>
          <a:custGeom>
            <a:avLst/>
            <a:gdLst/>
            <a:ahLst/>
            <a:cxnLst/>
            <a:rect l="l" t="t" r="r" b="b"/>
            <a:pathLst>
              <a:path h="1134110">
                <a:moveTo>
                  <a:pt x="0" y="1134013"/>
                </a:moveTo>
                <a:lnTo>
                  <a:pt x="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3315282" y="1556290"/>
            <a:ext cx="0" cy="1134110"/>
          </a:xfrm>
          <a:custGeom>
            <a:avLst/>
            <a:gdLst/>
            <a:ahLst/>
            <a:cxnLst/>
            <a:rect l="l" t="t" r="r" b="b"/>
            <a:pathLst>
              <a:path h="1134110">
                <a:moveTo>
                  <a:pt x="0" y="1134013"/>
                </a:moveTo>
                <a:lnTo>
                  <a:pt x="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3378283" y="1556290"/>
            <a:ext cx="0" cy="1134110"/>
          </a:xfrm>
          <a:custGeom>
            <a:avLst/>
            <a:gdLst/>
            <a:ahLst/>
            <a:cxnLst/>
            <a:rect l="l" t="t" r="r" b="b"/>
            <a:pathLst>
              <a:path h="1134110">
                <a:moveTo>
                  <a:pt x="0" y="1134013"/>
                </a:moveTo>
                <a:lnTo>
                  <a:pt x="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3441284" y="1556290"/>
            <a:ext cx="0" cy="1134110"/>
          </a:xfrm>
          <a:custGeom>
            <a:avLst/>
            <a:gdLst/>
            <a:ahLst/>
            <a:cxnLst/>
            <a:rect l="l" t="t" r="r" b="b"/>
            <a:pathLst>
              <a:path h="1134110">
                <a:moveTo>
                  <a:pt x="0" y="1134013"/>
                </a:moveTo>
                <a:lnTo>
                  <a:pt x="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3504284" y="1556290"/>
            <a:ext cx="0" cy="1134110"/>
          </a:xfrm>
          <a:custGeom>
            <a:avLst/>
            <a:gdLst/>
            <a:ahLst/>
            <a:cxnLst/>
            <a:rect l="l" t="t" r="r" b="b"/>
            <a:pathLst>
              <a:path h="1134110">
                <a:moveTo>
                  <a:pt x="0" y="1134013"/>
                </a:moveTo>
                <a:lnTo>
                  <a:pt x="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3567285" y="1556290"/>
            <a:ext cx="0" cy="1134110"/>
          </a:xfrm>
          <a:custGeom>
            <a:avLst/>
            <a:gdLst/>
            <a:ahLst/>
            <a:cxnLst/>
            <a:rect l="l" t="t" r="r" b="b"/>
            <a:pathLst>
              <a:path h="1134110">
                <a:moveTo>
                  <a:pt x="0" y="1134013"/>
                </a:moveTo>
                <a:lnTo>
                  <a:pt x="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3630286" y="1556290"/>
            <a:ext cx="0" cy="1134110"/>
          </a:xfrm>
          <a:custGeom>
            <a:avLst/>
            <a:gdLst/>
            <a:ahLst/>
            <a:cxnLst/>
            <a:rect l="l" t="t" r="r" b="b"/>
            <a:pathLst>
              <a:path h="1134110">
                <a:moveTo>
                  <a:pt x="0" y="1134013"/>
                </a:moveTo>
                <a:lnTo>
                  <a:pt x="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644050" y="2665110"/>
            <a:ext cx="3041015" cy="0"/>
          </a:xfrm>
          <a:custGeom>
            <a:avLst/>
            <a:gdLst/>
            <a:ahLst/>
            <a:cxnLst/>
            <a:rect l="l" t="t" r="r" b="b"/>
            <a:pathLst>
              <a:path w="3041015">
                <a:moveTo>
                  <a:pt x="0" y="0"/>
                </a:moveTo>
                <a:lnTo>
                  <a:pt x="3040736" y="0"/>
                </a:lnTo>
              </a:path>
            </a:pathLst>
          </a:custGeom>
          <a:ln w="1062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3667781" y="2642436"/>
            <a:ext cx="21590" cy="45720"/>
          </a:xfrm>
          <a:custGeom>
            <a:avLst/>
            <a:gdLst/>
            <a:ahLst/>
            <a:cxnLst/>
            <a:rect l="l" t="t" r="r" b="b"/>
            <a:pathLst>
              <a:path w="21589" h="45719">
                <a:moveTo>
                  <a:pt x="0" y="0"/>
                </a:moveTo>
                <a:lnTo>
                  <a:pt x="3321" y="6930"/>
                </a:lnTo>
                <a:lnTo>
                  <a:pt x="9565" y="13993"/>
                </a:lnTo>
                <a:lnTo>
                  <a:pt x="16340" y="19728"/>
                </a:lnTo>
                <a:lnTo>
                  <a:pt x="21256" y="22673"/>
                </a:lnTo>
                <a:lnTo>
                  <a:pt x="16340" y="25618"/>
                </a:lnTo>
                <a:lnTo>
                  <a:pt x="9565" y="31353"/>
                </a:lnTo>
                <a:lnTo>
                  <a:pt x="3321" y="38416"/>
                </a:lnTo>
                <a:lnTo>
                  <a:pt x="0" y="45347"/>
                </a:lnTo>
              </a:path>
            </a:pathLst>
          </a:custGeom>
          <a:ln w="85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 txBox="1"/>
          <p:nvPr/>
        </p:nvSpPr>
        <p:spPr>
          <a:xfrm>
            <a:off x="3718213" y="2579893"/>
            <a:ext cx="570230" cy="14224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750" spc="5" dirty="0">
                <a:latin typeface="Arial"/>
                <a:cs typeface="Arial"/>
              </a:rPr>
              <a:t>Project</a:t>
            </a:r>
            <a:r>
              <a:rPr sz="750" spc="-55" dirty="0">
                <a:latin typeface="Arial"/>
                <a:cs typeface="Arial"/>
              </a:rPr>
              <a:t> </a:t>
            </a:r>
            <a:r>
              <a:rPr sz="750" spc="5" dirty="0">
                <a:latin typeface="Arial"/>
                <a:cs typeface="Arial"/>
              </a:rPr>
              <a:t>Time</a:t>
            </a:r>
            <a:endParaRPr sz="750">
              <a:latin typeface="Arial"/>
              <a:cs typeface="Arial"/>
            </a:endParaRPr>
          </a:p>
        </p:txBody>
      </p:sp>
      <p:sp>
        <p:nvSpPr>
          <p:cNvPr id="67" name="object 67"/>
          <p:cNvSpPr/>
          <p:nvPr/>
        </p:nvSpPr>
        <p:spPr>
          <a:xfrm>
            <a:off x="669251" y="1464001"/>
            <a:ext cx="0" cy="1226820"/>
          </a:xfrm>
          <a:custGeom>
            <a:avLst/>
            <a:gdLst/>
            <a:ahLst/>
            <a:cxnLst/>
            <a:rect l="l" t="t" r="r" b="b"/>
            <a:pathLst>
              <a:path h="1226820">
                <a:moveTo>
                  <a:pt x="0" y="1226303"/>
                </a:moveTo>
                <a:lnTo>
                  <a:pt x="0" y="0"/>
                </a:lnTo>
              </a:path>
            </a:pathLst>
          </a:custGeom>
          <a:ln w="1062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646578" y="1459749"/>
            <a:ext cx="45720" cy="21590"/>
          </a:xfrm>
          <a:custGeom>
            <a:avLst/>
            <a:gdLst/>
            <a:ahLst/>
            <a:cxnLst/>
            <a:rect l="l" t="t" r="r" b="b"/>
            <a:pathLst>
              <a:path w="45720" h="21590">
                <a:moveTo>
                  <a:pt x="0" y="21256"/>
                </a:moveTo>
                <a:lnTo>
                  <a:pt x="6930" y="17935"/>
                </a:lnTo>
                <a:lnTo>
                  <a:pt x="13993" y="11690"/>
                </a:lnTo>
                <a:lnTo>
                  <a:pt x="19728" y="4915"/>
                </a:lnTo>
                <a:lnTo>
                  <a:pt x="22673" y="0"/>
                </a:lnTo>
                <a:lnTo>
                  <a:pt x="25618" y="4915"/>
                </a:lnTo>
                <a:lnTo>
                  <a:pt x="31353" y="11690"/>
                </a:lnTo>
                <a:lnTo>
                  <a:pt x="38416" y="17935"/>
                </a:lnTo>
                <a:lnTo>
                  <a:pt x="45347" y="21256"/>
                </a:lnTo>
              </a:path>
            </a:pathLst>
          </a:custGeom>
          <a:ln w="85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 txBox="1"/>
          <p:nvPr/>
        </p:nvSpPr>
        <p:spPr>
          <a:xfrm>
            <a:off x="347294" y="1128330"/>
            <a:ext cx="2167890" cy="30035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ts val="1295"/>
              </a:lnSpc>
              <a:spcBef>
                <a:spcPts val="90"/>
              </a:spcBef>
            </a:pPr>
            <a:r>
              <a:rPr sz="1100" spc="-5" dirty="0">
                <a:latin typeface="Arial"/>
                <a:cs typeface="Arial"/>
              </a:rPr>
              <a:t>Mathematical </a:t>
            </a:r>
            <a:r>
              <a:rPr sz="1100" spc="-10" dirty="0">
                <a:latin typeface="Arial"/>
                <a:cs typeface="Arial"/>
              </a:rPr>
              <a:t>formula </a:t>
            </a:r>
            <a:r>
              <a:rPr sz="1100" spc="-20" dirty="0">
                <a:latin typeface="Arial"/>
                <a:cs typeface="Arial"/>
              </a:rPr>
              <a:t>for</a:t>
            </a:r>
            <a:r>
              <a:rPr sz="1100" spc="-55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S-curves:</a:t>
            </a:r>
            <a:endParaRPr sz="1100">
              <a:latin typeface="Arial"/>
              <a:cs typeface="Arial"/>
            </a:endParaRPr>
          </a:p>
          <a:p>
            <a:pPr marL="111125">
              <a:lnSpc>
                <a:spcPts val="875"/>
              </a:lnSpc>
            </a:pPr>
            <a:r>
              <a:rPr sz="750" spc="10" dirty="0">
                <a:latin typeface="Arial"/>
                <a:cs typeface="Arial"/>
              </a:rPr>
              <a:t>%</a:t>
            </a:r>
            <a:r>
              <a:rPr sz="750" spc="-5" dirty="0">
                <a:latin typeface="Arial"/>
                <a:cs typeface="Arial"/>
              </a:rPr>
              <a:t> </a:t>
            </a:r>
            <a:r>
              <a:rPr sz="750" spc="5" dirty="0">
                <a:latin typeface="Arial"/>
                <a:cs typeface="Arial"/>
              </a:rPr>
              <a:t>Budget</a:t>
            </a:r>
            <a:endParaRPr sz="750">
              <a:latin typeface="Arial"/>
              <a:cs typeface="Arial"/>
            </a:endParaRPr>
          </a:p>
        </p:txBody>
      </p:sp>
      <p:sp>
        <p:nvSpPr>
          <p:cNvPr id="70" name="object 70"/>
          <p:cNvSpPr/>
          <p:nvPr/>
        </p:nvSpPr>
        <p:spPr>
          <a:xfrm>
            <a:off x="669251" y="1659712"/>
            <a:ext cx="3024505" cy="1003300"/>
          </a:xfrm>
          <a:custGeom>
            <a:avLst/>
            <a:gdLst/>
            <a:ahLst/>
            <a:cxnLst/>
            <a:rect l="l" t="t" r="r" b="b"/>
            <a:pathLst>
              <a:path w="3024504" h="1003300">
                <a:moveTo>
                  <a:pt x="0" y="1002906"/>
                </a:moveTo>
                <a:lnTo>
                  <a:pt x="126001" y="1001291"/>
                </a:lnTo>
                <a:lnTo>
                  <a:pt x="252003" y="998645"/>
                </a:lnTo>
                <a:lnTo>
                  <a:pt x="378004" y="994323"/>
                </a:lnTo>
                <a:lnTo>
                  <a:pt x="504006" y="987263"/>
                </a:lnTo>
                <a:lnTo>
                  <a:pt x="630007" y="975851"/>
                </a:lnTo>
                <a:lnTo>
                  <a:pt x="756009" y="957593"/>
                </a:lnTo>
                <a:lnTo>
                  <a:pt x="882011" y="928923"/>
                </a:lnTo>
                <a:lnTo>
                  <a:pt x="1008012" y="885241"/>
                </a:lnTo>
                <a:lnTo>
                  <a:pt x="1134014" y="821502"/>
                </a:lnTo>
                <a:lnTo>
                  <a:pt x="1260015" y="734291"/>
                </a:lnTo>
                <a:lnTo>
                  <a:pt x="1386017" y="624855"/>
                </a:lnTo>
                <a:lnTo>
                  <a:pt x="1512018" y="501391"/>
                </a:lnTo>
                <a:lnTo>
                  <a:pt x="1638020" y="378005"/>
                </a:lnTo>
                <a:lnTo>
                  <a:pt x="1764021" y="268445"/>
                </a:lnTo>
                <a:lnTo>
                  <a:pt x="1890023" y="181342"/>
                </a:lnTo>
                <a:lnTo>
                  <a:pt x="2016025" y="117434"/>
                </a:lnTo>
                <a:lnTo>
                  <a:pt x="2142026" y="73798"/>
                </a:lnTo>
                <a:lnTo>
                  <a:pt x="2268028" y="45159"/>
                </a:lnTo>
                <a:lnTo>
                  <a:pt x="2394029" y="26917"/>
                </a:lnTo>
                <a:lnTo>
                  <a:pt x="2520031" y="15535"/>
                </a:lnTo>
                <a:lnTo>
                  <a:pt x="2646032" y="8475"/>
                </a:lnTo>
                <a:lnTo>
                  <a:pt x="2772034" y="4245"/>
                </a:lnTo>
                <a:lnTo>
                  <a:pt x="2898035" y="1522"/>
                </a:lnTo>
                <a:lnTo>
                  <a:pt x="3024037" y="0"/>
                </a:lnTo>
              </a:path>
            </a:pathLst>
          </a:custGeom>
          <a:ln w="708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 txBox="1"/>
          <p:nvPr/>
        </p:nvSpPr>
        <p:spPr>
          <a:xfrm>
            <a:off x="3716435" y="1570736"/>
            <a:ext cx="296545" cy="14224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750" i="1" dirty="0">
                <a:solidFill>
                  <a:srgbClr val="FF0000"/>
                </a:solidFill>
                <a:latin typeface="Arial"/>
                <a:cs typeface="Arial"/>
              </a:rPr>
              <a:t>f</a:t>
            </a:r>
            <a:r>
              <a:rPr sz="750" i="1" spc="-1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750" spc="50" dirty="0">
                <a:solidFill>
                  <a:srgbClr val="FF0000"/>
                </a:solidFill>
                <a:latin typeface="Arial"/>
                <a:cs typeface="Arial"/>
              </a:rPr>
              <a:t>(</a:t>
            </a:r>
            <a:r>
              <a:rPr sz="750" i="1" spc="50" dirty="0">
                <a:solidFill>
                  <a:srgbClr val="FF0000"/>
                </a:solidFill>
                <a:latin typeface="Arial"/>
                <a:cs typeface="Arial"/>
              </a:rPr>
              <a:t>x</a:t>
            </a:r>
            <a:r>
              <a:rPr sz="750" spc="50" dirty="0">
                <a:solidFill>
                  <a:srgbClr val="FF0000"/>
                </a:solidFill>
                <a:latin typeface="Arial"/>
                <a:cs typeface="Arial"/>
              </a:rPr>
              <a:t>)</a:t>
            </a:r>
            <a:r>
              <a:rPr sz="750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750" spc="155" dirty="0">
                <a:solidFill>
                  <a:srgbClr val="FF0000"/>
                </a:solidFill>
                <a:latin typeface="Arial"/>
                <a:cs typeface="Arial"/>
              </a:rPr>
              <a:t>=</a:t>
            </a:r>
            <a:endParaRPr sz="750">
              <a:latin typeface="Arial"/>
              <a:cs typeface="Arial"/>
            </a:endParaRPr>
          </a:p>
        </p:txBody>
      </p:sp>
      <p:sp>
        <p:nvSpPr>
          <p:cNvPr id="72" name="object 72"/>
          <p:cNvSpPr/>
          <p:nvPr/>
        </p:nvSpPr>
        <p:spPr>
          <a:xfrm>
            <a:off x="4037653" y="1654130"/>
            <a:ext cx="200660" cy="0"/>
          </a:xfrm>
          <a:custGeom>
            <a:avLst/>
            <a:gdLst/>
            <a:ahLst/>
            <a:cxnLst/>
            <a:rect l="l" t="t" r="r" b="b"/>
            <a:pathLst>
              <a:path w="200660">
                <a:moveTo>
                  <a:pt x="0" y="0"/>
                </a:moveTo>
                <a:lnTo>
                  <a:pt x="200513" y="0"/>
                </a:lnTo>
              </a:path>
            </a:pathLst>
          </a:custGeom>
          <a:ln w="57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 txBox="1"/>
          <p:nvPr/>
        </p:nvSpPr>
        <p:spPr>
          <a:xfrm>
            <a:off x="4024953" y="1558646"/>
            <a:ext cx="163195" cy="18796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R="22225" algn="r">
              <a:lnSpc>
                <a:spcPts val="635"/>
              </a:lnSpc>
              <a:spcBef>
                <a:spcPts val="105"/>
              </a:spcBef>
            </a:pPr>
            <a:r>
              <a:rPr sz="550" dirty="0">
                <a:solidFill>
                  <a:srgbClr val="FF0000"/>
                </a:solidFill>
                <a:latin typeface="Arial"/>
                <a:cs typeface="Arial"/>
              </a:rPr>
              <a:t>1</a:t>
            </a:r>
            <a:endParaRPr sz="550">
              <a:latin typeface="Arial"/>
              <a:cs typeface="Arial"/>
            </a:endParaRPr>
          </a:p>
          <a:p>
            <a:pPr marR="5080" algn="r">
              <a:lnSpc>
                <a:spcPts val="635"/>
              </a:lnSpc>
            </a:pPr>
            <a:r>
              <a:rPr sz="550" dirty="0">
                <a:solidFill>
                  <a:srgbClr val="FF0000"/>
                </a:solidFill>
                <a:latin typeface="Arial"/>
                <a:cs typeface="Arial"/>
              </a:rPr>
              <a:t>1</a:t>
            </a:r>
            <a:r>
              <a:rPr sz="550" spc="5" dirty="0">
                <a:solidFill>
                  <a:srgbClr val="FF0000"/>
                </a:solidFill>
                <a:latin typeface="Goudy Stout"/>
                <a:cs typeface="Goudy Stout"/>
              </a:rPr>
              <a:t>+</a:t>
            </a:r>
            <a:r>
              <a:rPr sz="550" i="1" dirty="0">
                <a:solidFill>
                  <a:srgbClr val="FF0000"/>
                </a:solidFill>
                <a:latin typeface="Arial"/>
                <a:cs typeface="Arial"/>
              </a:rPr>
              <a:t>e</a:t>
            </a:r>
            <a:endParaRPr sz="550">
              <a:latin typeface="Arial"/>
              <a:cs typeface="Arial"/>
            </a:endParaRPr>
          </a:p>
        </p:txBody>
      </p:sp>
      <p:sp>
        <p:nvSpPr>
          <p:cNvPr id="78" name="object 7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5" dirty="0"/>
              <a:t>37</a:t>
            </a:fld>
            <a:r>
              <a:rPr spc="-95" dirty="0"/>
              <a:t> </a:t>
            </a:r>
            <a:r>
              <a:rPr spc="-5" dirty="0"/>
              <a:t>/</a:t>
            </a:r>
            <a:r>
              <a:rPr spc="-95" dirty="0"/>
              <a:t> </a:t>
            </a:r>
            <a:r>
              <a:rPr spc="-5" dirty="0"/>
              <a:t>128</a:t>
            </a:r>
          </a:p>
        </p:txBody>
      </p:sp>
      <p:sp>
        <p:nvSpPr>
          <p:cNvPr id="74" name="object 74"/>
          <p:cNvSpPr txBox="1"/>
          <p:nvPr/>
        </p:nvSpPr>
        <p:spPr>
          <a:xfrm>
            <a:off x="4165878" y="1632819"/>
            <a:ext cx="76200" cy="8953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400" spc="15" dirty="0">
                <a:solidFill>
                  <a:srgbClr val="FF0000"/>
                </a:solidFill>
                <a:latin typeface="Arial Black"/>
                <a:cs typeface="Arial Black"/>
              </a:rPr>
              <a:t>−</a:t>
            </a:r>
            <a:r>
              <a:rPr sz="400" i="1" spc="5" dirty="0">
                <a:solidFill>
                  <a:srgbClr val="FF0000"/>
                </a:solidFill>
                <a:latin typeface="Arial"/>
                <a:cs typeface="Arial"/>
              </a:rPr>
              <a:t>t</a:t>
            </a:r>
            <a:endParaRPr sz="400">
              <a:latin typeface="Arial"/>
              <a:cs typeface="Arial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458748" y="1832155"/>
            <a:ext cx="219710" cy="64579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750" spc="5" dirty="0">
                <a:latin typeface="Arial"/>
                <a:cs typeface="Arial"/>
              </a:rPr>
              <a:t>75%</a:t>
            </a:r>
            <a:endParaRPr sz="7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750" spc="5" dirty="0">
                <a:latin typeface="Arial"/>
                <a:cs typeface="Arial"/>
              </a:rPr>
              <a:t>50%</a:t>
            </a:r>
            <a:endParaRPr sz="7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750" spc="5" dirty="0">
                <a:latin typeface="Arial"/>
                <a:cs typeface="Arial"/>
              </a:rPr>
              <a:t>25%</a:t>
            </a:r>
            <a:endParaRPr sz="750">
              <a:latin typeface="Arial"/>
              <a:cs typeface="Arial"/>
            </a:endParaRPr>
          </a:p>
        </p:txBody>
      </p:sp>
      <p:sp>
        <p:nvSpPr>
          <p:cNvPr id="76" name="object 76"/>
          <p:cNvSpPr txBox="1"/>
          <p:nvPr/>
        </p:nvSpPr>
        <p:spPr>
          <a:xfrm>
            <a:off x="406581" y="1580159"/>
            <a:ext cx="273685" cy="14224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750" spc="5" dirty="0">
                <a:latin typeface="Arial"/>
                <a:cs typeface="Arial"/>
              </a:rPr>
              <a:t>100%</a:t>
            </a:r>
            <a:endParaRPr sz="750">
              <a:latin typeface="Arial"/>
              <a:cs typeface="Arial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1878498" y="2680990"/>
            <a:ext cx="605790" cy="14224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750" b="1" dirty="0">
                <a:latin typeface="Arial"/>
                <a:cs typeface="Arial"/>
              </a:rPr>
              <a:t>Project</a:t>
            </a:r>
            <a:r>
              <a:rPr sz="750" b="1" spc="-45" dirty="0">
                <a:latin typeface="Arial"/>
                <a:cs typeface="Arial"/>
              </a:rPr>
              <a:t> </a:t>
            </a:r>
            <a:r>
              <a:rPr sz="750" b="1" spc="5" dirty="0">
                <a:latin typeface="Arial"/>
                <a:cs typeface="Arial"/>
              </a:rPr>
              <a:t>Time</a:t>
            </a:r>
            <a:endParaRPr sz="750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0"/>
            <a:ext cx="4608195" cy="14414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2286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18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143916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191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5839" y="144691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8366" y="216611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29463" y="288620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31990" y="360540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01587" y="101733"/>
            <a:ext cx="903605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6045" marR="5080" indent="-93980">
              <a:lnSpc>
                <a:spcPct val="157400"/>
              </a:lnSpc>
              <a:spcBef>
                <a:spcPts val="10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Project Cost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Management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Cost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Budgeting</a:t>
            </a:r>
            <a:endParaRPr sz="6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0" y="431761"/>
            <a:ext cx="4608195" cy="321945"/>
          </a:xfrm>
          <a:prstGeom prst="rect">
            <a:avLst/>
          </a:prstGeom>
          <a:solidFill>
            <a:srgbClr val="3333B2"/>
          </a:solidFill>
        </p:spPr>
        <p:txBody>
          <a:bodyPr vert="horz" wrap="square" lIns="0" tIns="6223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490"/>
              </a:spcBef>
            </a:pPr>
            <a:r>
              <a:rPr sz="1400" spc="5" dirty="0">
                <a:solidFill>
                  <a:srgbClr val="FFFFFF"/>
                </a:solidFill>
                <a:latin typeface="Arial"/>
                <a:cs typeface="Arial"/>
              </a:rPr>
              <a:t>Effect </a:t>
            </a:r>
            <a:r>
              <a:rPr sz="1400" spc="10" dirty="0">
                <a:solidFill>
                  <a:srgbClr val="FFFFFF"/>
                </a:solidFill>
                <a:latin typeface="Arial"/>
                <a:cs typeface="Arial"/>
              </a:rPr>
              <a:t>of </a:t>
            </a:r>
            <a:r>
              <a:rPr sz="1400" spc="15" dirty="0">
                <a:solidFill>
                  <a:srgbClr val="FFFFFF"/>
                </a:solidFill>
                <a:latin typeface="Arial"/>
                <a:cs typeface="Arial"/>
              </a:rPr>
              <a:t>changing</a:t>
            </a: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120" dirty="0">
                <a:solidFill>
                  <a:srgbClr val="FFFFFF"/>
                </a:solidFill>
                <a:latin typeface="Times New Roman"/>
                <a:cs typeface="Times New Roman"/>
              </a:rPr>
              <a:t>α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44050" y="2388331"/>
            <a:ext cx="3024505" cy="0"/>
          </a:xfrm>
          <a:custGeom>
            <a:avLst/>
            <a:gdLst/>
            <a:ahLst/>
            <a:cxnLst/>
            <a:rect l="l" t="t" r="r" b="b"/>
            <a:pathLst>
              <a:path w="3024504">
                <a:moveTo>
                  <a:pt x="0" y="0"/>
                </a:moveTo>
                <a:lnTo>
                  <a:pt x="3024037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44050" y="2136328"/>
            <a:ext cx="3024505" cy="0"/>
          </a:xfrm>
          <a:custGeom>
            <a:avLst/>
            <a:gdLst/>
            <a:ahLst/>
            <a:cxnLst/>
            <a:rect l="l" t="t" r="r" b="b"/>
            <a:pathLst>
              <a:path w="3024504">
                <a:moveTo>
                  <a:pt x="0" y="0"/>
                </a:moveTo>
                <a:lnTo>
                  <a:pt x="3024037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44050" y="1884326"/>
            <a:ext cx="3024505" cy="0"/>
          </a:xfrm>
          <a:custGeom>
            <a:avLst/>
            <a:gdLst/>
            <a:ahLst/>
            <a:cxnLst/>
            <a:rect l="l" t="t" r="r" b="b"/>
            <a:pathLst>
              <a:path w="3024504">
                <a:moveTo>
                  <a:pt x="0" y="0"/>
                </a:moveTo>
                <a:lnTo>
                  <a:pt x="3024037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44050" y="1632323"/>
            <a:ext cx="3024505" cy="0"/>
          </a:xfrm>
          <a:custGeom>
            <a:avLst/>
            <a:gdLst/>
            <a:ahLst/>
            <a:cxnLst/>
            <a:rect l="l" t="t" r="r" b="b"/>
            <a:pathLst>
              <a:path w="3024504">
                <a:moveTo>
                  <a:pt x="0" y="0"/>
                </a:moveTo>
                <a:lnTo>
                  <a:pt x="3024037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44050" y="1380320"/>
            <a:ext cx="3024505" cy="0"/>
          </a:xfrm>
          <a:custGeom>
            <a:avLst/>
            <a:gdLst/>
            <a:ahLst/>
            <a:cxnLst/>
            <a:rect l="l" t="t" r="r" b="b"/>
            <a:pathLst>
              <a:path w="3024504">
                <a:moveTo>
                  <a:pt x="0" y="0"/>
                </a:moveTo>
                <a:lnTo>
                  <a:pt x="3024037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69254" y="1355125"/>
            <a:ext cx="0" cy="1058545"/>
          </a:xfrm>
          <a:custGeom>
            <a:avLst/>
            <a:gdLst/>
            <a:ahLst/>
            <a:cxnLst/>
            <a:rect l="l" t="t" r="r" b="b"/>
            <a:pathLst>
              <a:path h="1058545">
                <a:moveTo>
                  <a:pt x="0" y="1058400"/>
                </a:moveTo>
                <a:lnTo>
                  <a:pt x="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32255" y="1355125"/>
            <a:ext cx="0" cy="1058545"/>
          </a:xfrm>
          <a:custGeom>
            <a:avLst/>
            <a:gdLst/>
            <a:ahLst/>
            <a:cxnLst/>
            <a:rect l="l" t="t" r="r" b="b"/>
            <a:pathLst>
              <a:path h="1058545">
                <a:moveTo>
                  <a:pt x="0" y="1058400"/>
                </a:moveTo>
                <a:lnTo>
                  <a:pt x="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95255" y="1355125"/>
            <a:ext cx="0" cy="1058545"/>
          </a:xfrm>
          <a:custGeom>
            <a:avLst/>
            <a:gdLst/>
            <a:ahLst/>
            <a:cxnLst/>
            <a:rect l="l" t="t" r="r" b="b"/>
            <a:pathLst>
              <a:path h="1058545">
                <a:moveTo>
                  <a:pt x="0" y="1058400"/>
                </a:moveTo>
                <a:lnTo>
                  <a:pt x="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58256" y="1355125"/>
            <a:ext cx="0" cy="1058545"/>
          </a:xfrm>
          <a:custGeom>
            <a:avLst/>
            <a:gdLst/>
            <a:ahLst/>
            <a:cxnLst/>
            <a:rect l="l" t="t" r="r" b="b"/>
            <a:pathLst>
              <a:path h="1058545">
                <a:moveTo>
                  <a:pt x="0" y="1058400"/>
                </a:moveTo>
                <a:lnTo>
                  <a:pt x="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921257" y="1355125"/>
            <a:ext cx="0" cy="1058545"/>
          </a:xfrm>
          <a:custGeom>
            <a:avLst/>
            <a:gdLst/>
            <a:ahLst/>
            <a:cxnLst/>
            <a:rect l="l" t="t" r="r" b="b"/>
            <a:pathLst>
              <a:path h="1058545">
                <a:moveTo>
                  <a:pt x="0" y="1058400"/>
                </a:moveTo>
                <a:lnTo>
                  <a:pt x="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984257" y="1355125"/>
            <a:ext cx="0" cy="1058545"/>
          </a:xfrm>
          <a:custGeom>
            <a:avLst/>
            <a:gdLst/>
            <a:ahLst/>
            <a:cxnLst/>
            <a:rect l="l" t="t" r="r" b="b"/>
            <a:pathLst>
              <a:path h="1058545">
                <a:moveTo>
                  <a:pt x="0" y="1058400"/>
                </a:moveTo>
                <a:lnTo>
                  <a:pt x="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047258" y="1355125"/>
            <a:ext cx="0" cy="1058545"/>
          </a:xfrm>
          <a:custGeom>
            <a:avLst/>
            <a:gdLst/>
            <a:ahLst/>
            <a:cxnLst/>
            <a:rect l="l" t="t" r="r" b="b"/>
            <a:pathLst>
              <a:path h="1058545">
                <a:moveTo>
                  <a:pt x="0" y="1058400"/>
                </a:moveTo>
                <a:lnTo>
                  <a:pt x="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110259" y="1355125"/>
            <a:ext cx="0" cy="1058545"/>
          </a:xfrm>
          <a:custGeom>
            <a:avLst/>
            <a:gdLst/>
            <a:ahLst/>
            <a:cxnLst/>
            <a:rect l="l" t="t" r="r" b="b"/>
            <a:pathLst>
              <a:path h="1058545">
                <a:moveTo>
                  <a:pt x="0" y="1058400"/>
                </a:moveTo>
                <a:lnTo>
                  <a:pt x="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173259" y="1355125"/>
            <a:ext cx="0" cy="1058545"/>
          </a:xfrm>
          <a:custGeom>
            <a:avLst/>
            <a:gdLst/>
            <a:ahLst/>
            <a:cxnLst/>
            <a:rect l="l" t="t" r="r" b="b"/>
            <a:pathLst>
              <a:path h="1058545">
                <a:moveTo>
                  <a:pt x="0" y="1058400"/>
                </a:moveTo>
                <a:lnTo>
                  <a:pt x="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236260" y="1355125"/>
            <a:ext cx="0" cy="1058545"/>
          </a:xfrm>
          <a:custGeom>
            <a:avLst/>
            <a:gdLst/>
            <a:ahLst/>
            <a:cxnLst/>
            <a:rect l="l" t="t" r="r" b="b"/>
            <a:pathLst>
              <a:path h="1058545">
                <a:moveTo>
                  <a:pt x="0" y="1058400"/>
                </a:moveTo>
                <a:lnTo>
                  <a:pt x="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299261" y="1355125"/>
            <a:ext cx="0" cy="1058545"/>
          </a:xfrm>
          <a:custGeom>
            <a:avLst/>
            <a:gdLst/>
            <a:ahLst/>
            <a:cxnLst/>
            <a:rect l="l" t="t" r="r" b="b"/>
            <a:pathLst>
              <a:path h="1058545">
                <a:moveTo>
                  <a:pt x="0" y="1058400"/>
                </a:moveTo>
                <a:lnTo>
                  <a:pt x="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362261" y="1355125"/>
            <a:ext cx="0" cy="1058545"/>
          </a:xfrm>
          <a:custGeom>
            <a:avLst/>
            <a:gdLst/>
            <a:ahLst/>
            <a:cxnLst/>
            <a:rect l="l" t="t" r="r" b="b"/>
            <a:pathLst>
              <a:path h="1058545">
                <a:moveTo>
                  <a:pt x="0" y="1058400"/>
                </a:moveTo>
                <a:lnTo>
                  <a:pt x="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425262" y="1355125"/>
            <a:ext cx="0" cy="1058545"/>
          </a:xfrm>
          <a:custGeom>
            <a:avLst/>
            <a:gdLst/>
            <a:ahLst/>
            <a:cxnLst/>
            <a:rect l="l" t="t" r="r" b="b"/>
            <a:pathLst>
              <a:path h="1058545">
                <a:moveTo>
                  <a:pt x="0" y="1058400"/>
                </a:moveTo>
                <a:lnTo>
                  <a:pt x="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488263" y="1355125"/>
            <a:ext cx="0" cy="1058545"/>
          </a:xfrm>
          <a:custGeom>
            <a:avLst/>
            <a:gdLst/>
            <a:ahLst/>
            <a:cxnLst/>
            <a:rect l="l" t="t" r="r" b="b"/>
            <a:pathLst>
              <a:path h="1058545">
                <a:moveTo>
                  <a:pt x="0" y="1058400"/>
                </a:moveTo>
                <a:lnTo>
                  <a:pt x="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551264" y="1355125"/>
            <a:ext cx="0" cy="1058545"/>
          </a:xfrm>
          <a:custGeom>
            <a:avLst/>
            <a:gdLst/>
            <a:ahLst/>
            <a:cxnLst/>
            <a:rect l="l" t="t" r="r" b="b"/>
            <a:pathLst>
              <a:path h="1058545">
                <a:moveTo>
                  <a:pt x="0" y="1058400"/>
                </a:moveTo>
                <a:lnTo>
                  <a:pt x="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614264" y="1355125"/>
            <a:ext cx="0" cy="1058545"/>
          </a:xfrm>
          <a:custGeom>
            <a:avLst/>
            <a:gdLst/>
            <a:ahLst/>
            <a:cxnLst/>
            <a:rect l="l" t="t" r="r" b="b"/>
            <a:pathLst>
              <a:path h="1058545">
                <a:moveTo>
                  <a:pt x="0" y="1058400"/>
                </a:moveTo>
                <a:lnTo>
                  <a:pt x="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677265" y="1355125"/>
            <a:ext cx="0" cy="1058545"/>
          </a:xfrm>
          <a:custGeom>
            <a:avLst/>
            <a:gdLst/>
            <a:ahLst/>
            <a:cxnLst/>
            <a:rect l="l" t="t" r="r" b="b"/>
            <a:pathLst>
              <a:path h="1058545">
                <a:moveTo>
                  <a:pt x="0" y="1058400"/>
                </a:moveTo>
                <a:lnTo>
                  <a:pt x="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740266" y="1355125"/>
            <a:ext cx="0" cy="1058545"/>
          </a:xfrm>
          <a:custGeom>
            <a:avLst/>
            <a:gdLst/>
            <a:ahLst/>
            <a:cxnLst/>
            <a:rect l="l" t="t" r="r" b="b"/>
            <a:pathLst>
              <a:path h="1058545">
                <a:moveTo>
                  <a:pt x="0" y="1058400"/>
                </a:moveTo>
                <a:lnTo>
                  <a:pt x="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803266" y="1355125"/>
            <a:ext cx="0" cy="1058545"/>
          </a:xfrm>
          <a:custGeom>
            <a:avLst/>
            <a:gdLst/>
            <a:ahLst/>
            <a:cxnLst/>
            <a:rect l="l" t="t" r="r" b="b"/>
            <a:pathLst>
              <a:path h="1058545">
                <a:moveTo>
                  <a:pt x="0" y="1058400"/>
                </a:moveTo>
                <a:lnTo>
                  <a:pt x="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866267" y="1355125"/>
            <a:ext cx="0" cy="1058545"/>
          </a:xfrm>
          <a:custGeom>
            <a:avLst/>
            <a:gdLst/>
            <a:ahLst/>
            <a:cxnLst/>
            <a:rect l="l" t="t" r="r" b="b"/>
            <a:pathLst>
              <a:path h="1058545">
                <a:moveTo>
                  <a:pt x="0" y="1058400"/>
                </a:moveTo>
                <a:lnTo>
                  <a:pt x="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929268" y="1355125"/>
            <a:ext cx="0" cy="1058545"/>
          </a:xfrm>
          <a:custGeom>
            <a:avLst/>
            <a:gdLst/>
            <a:ahLst/>
            <a:cxnLst/>
            <a:rect l="l" t="t" r="r" b="b"/>
            <a:pathLst>
              <a:path h="1058545">
                <a:moveTo>
                  <a:pt x="0" y="1058400"/>
                </a:moveTo>
                <a:lnTo>
                  <a:pt x="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992268" y="1355125"/>
            <a:ext cx="0" cy="1058545"/>
          </a:xfrm>
          <a:custGeom>
            <a:avLst/>
            <a:gdLst/>
            <a:ahLst/>
            <a:cxnLst/>
            <a:rect l="l" t="t" r="r" b="b"/>
            <a:pathLst>
              <a:path h="1058545">
                <a:moveTo>
                  <a:pt x="0" y="1058400"/>
                </a:moveTo>
                <a:lnTo>
                  <a:pt x="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2055269" y="1355125"/>
            <a:ext cx="0" cy="1058545"/>
          </a:xfrm>
          <a:custGeom>
            <a:avLst/>
            <a:gdLst/>
            <a:ahLst/>
            <a:cxnLst/>
            <a:rect l="l" t="t" r="r" b="b"/>
            <a:pathLst>
              <a:path h="1058545">
                <a:moveTo>
                  <a:pt x="0" y="1058400"/>
                </a:moveTo>
                <a:lnTo>
                  <a:pt x="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2118270" y="1355125"/>
            <a:ext cx="0" cy="1058545"/>
          </a:xfrm>
          <a:custGeom>
            <a:avLst/>
            <a:gdLst/>
            <a:ahLst/>
            <a:cxnLst/>
            <a:rect l="l" t="t" r="r" b="b"/>
            <a:pathLst>
              <a:path h="1058545">
                <a:moveTo>
                  <a:pt x="0" y="1058400"/>
                </a:moveTo>
                <a:lnTo>
                  <a:pt x="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2181270" y="1355125"/>
            <a:ext cx="0" cy="1058545"/>
          </a:xfrm>
          <a:custGeom>
            <a:avLst/>
            <a:gdLst/>
            <a:ahLst/>
            <a:cxnLst/>
            <a:rect l="l" t="t" r="r" b="b"/>
            <a:pathLst>
              <a:path h="1058545">
                <a:moveTo>
                  <a:pt x="0" y="1058400"/>
                </a:moveTo>
                <a:lnTo>
                  <a:pt x="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2244271" y="1355125"/>
            <a:ext cx="0" cy="1058545"/>
          </a:xfrm>
          <a:custGeom>
            <a:avLst/>
            <a:gdLst/>
            <a:ahLst/>
            <a:cxnLst/>
            <a:rect l="l" t="t" r="r" b="b"/>
            <a:pathLst>
              <a:path h="1058545">
                <a:moveTo>
                  <a:pt x="0" y="1058400"/>
                </a:moveTo>
                <a:lnTo>
                  <a:pt x="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2307271" y="1355125"/>
            <a:ext cx="0" cy="1058545"/>
          </a:xfrm>
          <a:custGeom>
            <a:avLst/>
            <a:gdLst/>
            <a:ahLst/>
            <a:cxnLst/>
            <a:rect l="l" t="t" r="r" b="b"/>
            <a:pathLst>
              <a:path h="1058545">
                <a:moveTo>
                  <a:pt x="0" y="1058400"/>
                </a:moveTo>
                <a:lnTo>
                  <a:pt x="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2370272" y="1355125"/>
            <a:ext cx="0" cy="1058545"/>
          </a:xfrm>
          <a:custGeom>
            <a:avLst/>
            <a:gdLst/>
            <a:ahLst/>
            <a:cxnLst/>
            <a:rect l="l" t="t" r="r" b="b"/>
            <a:pathLst>
              <a:path h="1058545">
                <a:moveTo>
                  <a:pt x="0" y="1058400"/>
                </a:moveTo>
                <a:lnTo>
                  <a:pt x="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2433273" y="1355125"/>
            <a:ext cx="0" cy="1058545"/>
          </a:xfrm>
          <a:custGeom>
            <a:avLst/>
            <a:gdLst/>
            <a:ahLst/>
            <a:cxnLst/>
            <a:rect l="l" t="t" r="r" b="b"/>
            <a:pathLst>
              <a:path h="1058545">
                <a:moveTo>
                  <a:pt x="0" y="1058400"/>
                </a:moveTo>
                <a:lnTo>
                  <a:pt x="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2496273" y="1355125"/>
            <a:ext cx="0" cy="1058545"/>
          </a:xfrm>
          <a:custGeom>
            <a:avLst/>
            <a:gdLst/>
            <a:ahLst/>
            <a:cxnLst/>
            <a:rect l="l" t="t" r="r" b="b"/>
            <a:pathLst>
              <a:path h="1058545">
                <a:moveTo>
                  <a:pt x="0" y="1058400"/>
                </a:moveTo>
                <a:lnTo>
                  <a:pt x="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2559274" y="1355125"/>
            <a:ext cx="0" cy="1058545"/>
          </a:xfrm>
          <a:custGeom>
            <a:avLst/>
            <a:gdLst/>
            <a:ahLst/>
            <a:cxnLst/>
            <a:rect l="l" t="t" r="r" b="b"/>
            <a:pathLst>
              <a:path h="1058545">
                <a:moveTo>
                  <a:pt x="0" y="1058400"/>
                </a:moveTo>
                <a:lnTo>
                  <a:pt x="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2622275" y="1355125"/>
            <a:ext cx="0" cy="1058545"/>
          </a:xfrm>
          <a:custGeom>
            <a:avLst/>
            <a:gdLst/>
            <a:ahLst/>
            <a:cxnLst/>
            <a:rect l="l" t="t" r="r" b="b"/>
            <a:pathLst>
              <a:path h="1058545">
                <a:moveTo>
                  <a:pt x="0" y="1058400"/>
                </a:moveTo>
                <a:lnTo>
                  <a:pt x="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2685276" y="1355125"/>
            <a:ext cx="0" cy="1058545"/>
          </a:xfrm>
          <a:custGeom>
            <a:avLst/>
            <a:gdLst/>
            <a:ahLst/>
            <a:cxnLst/>
            <a:rect l="l" t="t" r="r" b="b"/>
            <a:pathLst>
              <a:path h="1058545">
                <a:moveTo>
                  <a:pt x="0" y="1058400"/>
                </a:moveTo>
                <a:lnTo>
                  <a:pt x="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2748276" y="1355125"/>
            <a:ext cx="0" cy="1058545"/>
          </a:xfrm>
          <a:custGeom>
            <a:avLst/>
            <a:gdLst/>
            <a:ahLst/>
            <a:cxnLst/>
            <a:rect l="l" t="t" r="r" b="b"/>
            <a:pathLst>
              <a:path h="1058545">
                <a:moveTo>
                  <a:pt x="0" y="1058400"/>
                </a:moveTo>
                <a:lnTo>
                  <a:pt x="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2811277" y="1355125"/>
            <a:ext cx="0" cy="1058545"/>
          </a:xfrm>
          <a:custGeom>
            <a:avLst/>
            <a:gdLst/>
            <a:ahLst/>
            <a:cxnLst/>
            <a:rect l="l" t="t" r="r" b="b"/>
            <a:pathLst>
              <a:path h="1058545">
                <a:moveTo>
                  <a:pt x="0" y="1058400"/>
                </a:moveTo>
                <a:lnTo>
                  <a:pt x="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2874278" y="1355125"/>
            <a:ext cx="0" cy="1058545"/>
          </a:xfrm>
          <a:custGeom>
            <a:avLst/>
            <a:gdLst/>
            <a:ahLst/>
            <a:cxnLst/>
            <a:rect l="l" t="t" r="r" b="b"/>
            <a:pathLst>
              <a:path h="1058545">
                <a:moveTo>
                  <a:pt x="0" y="1058400"/>
                </a:moveTo>
                <a:lnTo>
                  <a:pt x="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2937278" y="1355125"/>
            <a:ext cx="0" cy="1058545"/>
          </a:xfrm>
          <a:custGeom>
            <a:avLst/>
            <a:gdLst/>
            <a:ahLst/>
            <a:cxnLst/>
            <a:rect l="l" t="t" r="r" b="b"/>
            <a:pathLst>
              <a:path h="1058545">
                <a:moveTo>
                  <a:pt x="0" y="1058400"/>
                </a:moveTo>
                <a:lnTo>
                  <a:pt x="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3000279" y="1355125"/>
            <a:ext cx="0" cy="1058545"/>
          </a:xfrm>
          <a:custGeom>
            <a:avLst/>
            <a:gdLst/>
            <a:ahLst/>
            <a:cxnLst/>
            <a:rect l="l" t="t" r="r" b="b"/>
            <a:pathLst>
              <a:path h="1058545">
                <a:moveTo>
                  <a:pt x="0" y="1058400"/>
                </a:moveTo>
                <a:lnTo>
                  <a:pt x="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3063280" y="1355125"/>
            <a:ext cx="0" cy="1058545"/>
          </a:xfrm>
          <a:custGeom>
            <a:avLst/>
            <a:gdLst/>
            <a:ahLst/>
            <a:cxnLst/>
            <a:rect l="l" t="t" r="r" b="b"/>
            <a:pathLst>
              <a:path h="1058545">
                <a:moveTo>
                  <a:pt x="0" y="1058400"/>
                </a:moveTo>
                <a:lnTo>
                  <a:pt x="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3126280" y="1355125"/>
            <a:ext cx="0" cy="1058545"/>
          </a:xfrm>
          <a:custGeom>
            <a:avLst/>
            <a:gdLst/>
            <a:ahLst/>
            <a:cxnLst/>
            <a:rect l="l" t="t" r="r" b="b"/>
            <a:pathLst>
              <a:path h="1058545">
                <a:moveTo>
                  <a:pt x="0" y="1058400"/>
                </a:moveTo>
                <a:lnTo>
                  <a:pt x="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3189281" y="1355125"/>
            <a:ext cx="0" cy="1058545"/>
          </a:xfrm>
          <a:custGeom>
            <a:avLst/>
            <a:gdLst/>
            <a:ahLst/>
            <a:cxnLst/>
            <a:rect l="l" t="t" r="r" b="b"/>
            <a:pathLst>
              <a:path h="1058545">
                <a:moveTo>
                  <a:pt x="0" y="1058400"/>
                </a:moveTo>
                <a:lnTo>
                  <a:pt x="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3252282" y="1355125"/>
            <a:ext cx="0" cy="1058545"/>
          </a:xfrm>
          <a:custGeom>
            <a:avLst/>
            <a:gdLst/>
            <a:ahLst/>
            <a:cxnLst/>
            <a:rect l="l" t="t" r="r" b="b"/>
            <a:pathLst>
              <a:path h="1058545">
                <a:moveTo>
                  <a:pt x="0" y="1058400"/>
                </a:moveTo>
                <a:lnTo>
                  <a:pt x="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3315282" y="1355125"/>
            <a:ext cx="0" cy="1058545"/>
          </a:xfrm>
          <a:custGeom>
            <a:avLst/>
            <a:gdLst/>
            <a:ahLst/>
            <a:cxnLst/>
            <a:rect l="l" t="t" r="r" b="b"/>
            <a:pathLst>
              <a:path h="1058545">
                <a:moveTo>
                  <a:pt x="0" y="1058400"/>
                </a:moveTo>
                <a:lnTo>
                  <a:pt x="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3378283" y="1355125"/>
            <a:ext cx="0" cy="1058545"/>
          </a:xfrm>
          <a:custGeom>
            <a:avLst/>
            <a:gdLst/>
            <a:ahLst/>
            <a:cxnLst/>
            <a:rect l="l" t="t" r="r" b="b"/>
            <a:pathLst>
              <a:path h="1058545">
                <a:moveTo>
                  <a:pt x="0" y="1058400"/>
                </a:moveTo>
                <a:lnTo>
                  <a:pt x="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3441284" y="1355125"/>
            <a:ext cx="0" cy="1058545"/>
          </a:xfrm>
          <a:custGeom>
            <a:avLst/>
            <a:gdLst/>
            <a:ahLst/>
            <a:cxnLst/>
            <a:rect l="l" t="t" r="r" b="b"/>
            <a:pathLst>
              <a:path h="1058545">
                <a:moveTo>
                  <a:pt x="0" y="1058400"/>
                </a:moveTo>
                <a:lnTo>
                  <a:pt x="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3504284" y="1355125"/>
            <a:ext cx="0" cy="1058545"/>
          </a:xfrm>
          <a:custGeom>
            <a:avLst/>
            <a:gdLst/>
            <a:ahLst/>
            <a:cxnLst/>
            <a:rect l="l" t="t" r="r" b="b"/>
            <a:pathLst>
              <a:path h="1058545">
                <a:moveTo>
                  <a:pt x="0" y="1058400"/>
                </a:moveTo>
                <a:lnTo>
                  <a:pt x="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3567285" y="1355125"/>
            <a:ext cx="0" cy="1058545"/>
          </a:xfrm>
          <a:custGeom>
            <a:avLst/>
            <a:gdLst/>
            <a:ahLst/>
            <a:cxnLst/>
            <a:rect l="l" t="t" r="r" b="b"/>
            <a:pathLst>
              <a:path h="1058545">
                <a:moveTo>
                  <a:pt x="0" y="1058400"/>
                </a:moveTo>
                <a:lnTo>
                  <a:pt x="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3630286" y="1355125"/>
            <a:ext cx="0" cy="1058545"/>
          </a:xfrm>
          <a:custGeom>
            <a:avLst/>
            <a:gdLst/>
            <a:ahLst/>
            <a:cxnLst/>
            <a:rect l="l" t="t" r="r" b="b"/>
            <a:pathLst>
              <a:path h="1058545">
                <a:moveTo>
                  <a:pt x="0" y="1058400"/>
                </a:moveTo>
                <a:lnTo>
                  <a:pt x="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644050" y="2388331"/>
            <a:ext cx="3041015" cy="0"/>
          </a:xfrm>
          <a:custGeom>
            <a:avLst/>
            <a:gdLst/>
            <a:ahLst/>
            <a:cxnLst/>
            <a:rect l="l" t="t" r="r" b="b"/>
            <a:pathLst>
              <a:path w="3041015">
                <a:moveTo>
                  <a:pt x="0" y="0"/>
                </a:moveTo>
                <a:lnTo>
                  <a:pt x="3040736" y="0"/>
                </a:lnTo>
              </a:path>
            </a:pathLst>
          </a:custGeom>
          <a:ln w="1062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3667781" y="2365657"/>
            <a:ext cx="21590" cy="45720"/>
          </a:xfrm>
          <a:custGeom>
            <a:avLst/>
            <a:gdLst/>
            <a:ahLst/>
            <a:cxnLst/>
            <a:rect l="l" t="t" r="r" b="b"/>
            <a:pathLst>
              <a:path w="21589" h="45719">
                <a:moveTo>
                  <a:pt x="0" y="0"/>
                </a:moveTo>
                <a:lnTo>
                  <a:pt x="3321" y="6930"/>
                </a:lnTo>
                <a:lnTo>
                  <a:pt x="9565" y="13993"/>
                </a:lnTo>
                <a:lnTo>
                  <a:pt x="16340" y="19728"/>
                </a:lnTo>
                <a:lnTo>
                  <a:pt x="21256" y="22673"/>
                </a:lnTo>
                <a:lnTo>
                  <a:pt x="16340" y="25618"/>
                </a:lnTo>
                <a:lnTo>
                  <a:pt x="9565" y="31353"/>
                </a:lnTo>
                <a:lnTo>
                  <a:pt x="3321" y="38416"/>
                </a:lnTo>
                <a:lnTo>
                  <a:pt x="0" y="45347"/>
                </a:lnTo>
              </a:path>
            </a:pathLst>
          </a:custGeom>
          <a:ln w="85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 txBox="1"/>
          <p:nvPr/>
        </p:nvSpPr>
        <p:spPr>
          <a:xfrm>
            <a:off x="3718213" y="2303106"/>
            <a:ext cx="570230" cy="14224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750" spc="5" dirty="0">
                <a:latin typeface="Arial"/>
                <a:cs typeface="Arial"/>
              </a:rPr>
              <a:t>Project</a:t>
            </a:r>
            <a:r>
              <a:rPr sz="750" spc="-55" dirty="0">
                <a:latin typeface="Arial"/>
                <a:cs typeface="Arial"/>
              </a:rPr>
              <a:t> </a:t>
            </a:r>
            <a:r>
              <a:rPr sz="750" spc="5" dirty="0">
                <a:latin typeface="Arial"/>
                <a:cs typeface="Arial"/>
              </a:rPr>
              <a:t>Time</a:t>
            </a:r>
            <a:endParaRPr sz="750">
              <a:latin typeface="Arial"/>
              <a:cs typeface="Arial"/>
            </a:endParaRPr>
          </a:p>
        </p:txBody>
      </p:sp>
      <p:sp>
        <p:nvSpPr>
          <p:cNvPr id="67" name="object 67"/>
          <p:cNvSpPr/>
          <p:nvPr/>
        </p:nvSpPr>
        <p:spPr>
          <a:xfrm>
            <a:off x="669251" y="1187222"/>
            <a:ext cx="0" cy="1226820"/>
          </a:xfrm>
          <a:custGeom>
            <a:avLst/>
            <a:gdLst/>
            <a:ahLst/>
            <a:cxnLst/>
            <a:rect l="l" t="t" r="r" b="b"/>
            <a:pathLst>
              <a:path h="1226820">
                <a:moveTo>
                  <a:pt x="0" y="1226303"/>
                </a:moveTo>
                <a:lnTo>
                  <a:pt x="0" y="0"/>
                </a:lnTo>
              </a:path>
            </a:pathLst>
          </a:custGeom>
          <a:ln w="1062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646578" y="1182971"/>
            <a:ext cx="45720" cy="21590"/>
          </a:xfrm>
          <a:custGeom>
            <a:avLst/>
            <a:gdLst/>
            <a:ahLst/>
            <a:cxnLst/>
            <a:rect l="l" t="t" r="r" b="b"/>
            <a:pathLst>
              <a:path w="45720" h="21590">
                <a:moveTo>
                  <a:pt x="0" y="21256"/>
                </a:moveTo>
                <a:lnTo>
                  <a:pt x="6930" y="17935"/>
                </a:lnTo>
                <a:lnTo>
                  <a:pt x="13993" y="11690"/>
                </a:lnTo>
                <a:lnTo>
                  <a:pt x="19728" y="4915"/>
                </a:lnTo>
                <a:lnTo>
                  <a:pt x="22673" y="0"/>
                </a:lnTo>
                <a:lnTo>
                  <a:pt x="25618" y="4915"/>
                </a:lnTo>
                <a:lnTo>
                  <a:pt x="31353" y="11690"/>
                </a:lnTo>
                <a:lnTo>
                  <a:pt x="38416" y="17935"/>
                </a:lnTo>
                <a:lnTo>
                  <a:pt x="45347" y="21256"/>
                </a:lnTo>
              </a:path>
            </a:pathLst>
          </a:custGeom>
          <a:ln w="85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 txBox="1"/>
          <p:nvPr/>
        </p:nvSpPr>
        <p:spPr>
          <a:xfrm>
            <a:off x="446319" y="1010073"/>
            <a:ext cx="446405" cy="14224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750" spc="10" dirty="0">
                <a:latin typeface="Arial"/>
                <a:cs typeface="Arial"/>
              </a:rPr>
              <a:t>%</a:t>
            </a:r>
            <a:r>
              <a:rPr sz="750" spc="-60" dirty="0">
                <a:latin typeface="Arial"/>
                <a:cs typeface="Arial"/>
              </a:rPr>
              <a:t> </a:t>
            </a:r>
            <a:r>
              <a:rPr sz="750" spc="5" dirty="0">
                <a:latin typeface="Arial"/>
                <a:cs typeface="Arial"/>
              </a:rPr>
              <a:t>Budget</a:t>
            </a:r>
            <a:endParaRPr sz="750">
              <a:latin typeface="Arial"/>
              <a:cs typeface="Arial"/>
            </a:endParaRPr>
          </a:p>
        </p:txBody>
      </p:sp>
      <p:sp>
        <p:nvSpPr>
          <p:cNvPr id="70" name="object 70"/>
          <p:cNvSpPr/>
          <p:nvPr/>
        </p:nvSpPr>
        <p:spPr>
          <a:xfrm>
            <a:off x="669251" y="1382933"/>
            <a:ext cx="3024505" cy="1003300"/>
          </a:xfrm>
          <a:custGeom>
            <a:avLst/>
            <a:gdLst/>
            <a:ahLst/>
            <a:cxnLst/>
            <a:rect l="l" t="t" r="r" b="b"/>
            <a:pathLst>
              <a:path w="3024504" h="1003300">
                <a:moveTo>
                  <a:pt x="0" y="1002906"/>
                </a:moveTo>
                <a:lnTo>
                  <a:pt x="126001" y="1001291"/>
                </a:lnTo>
                <a:lnTo>
                  <a:pt x="252003" y="998645"/>
                </a:lnTo>
                <a:lnTo>
                  <a:pt x="378004" y="994323"/>
                </a:lnTo>
                <a:lnTo>
                  <a:pt x="504006" y="987263"/>
                </a:lnTo>
                <a:lnTo>
                  <a:pt x="630007" y="975851"/>
                </a:lnTo>
                <a:lnTo>
                  <a:pt x="756009" y="957593"/>
                </a:lnTo>
                <a:lnTo>
                  <a:pt x="882011" y="928923"/>
                </a:lnTo>
                <a:lnTo>
                  <a:pt x="1008012" y="885241"/>
                </a:lnTo>
                <a:lnTo>
                  <a:pt x="1134014" y="821502"/>
                </a:lnTo>
                <a:lnTo>
                  <a:pt x="1260015" y="734291"/>
                </a:lnTo>
                <a:lnTo>
                  <a:pt x="1386017" y="624855"/>
                </a:lnTo>
                <a:lnTo>
                  <a:pt x="1512018" y="501391"/>
                </a:lnTo>
                <a:lnTo>
                  <a:pt x="1638020" y="378005"/>
                </a:lnTo>
                <a:lnTo>
                  <a:pt x="1764021" y="268445"/>
                </a:lnTo>
                <a:lnTo>
                  <a:pt x="1890023" y="181342"/>
                </a:lnTo>
                <a:lnTo>
                  <a:pt x="2016025" y="117434"/>
                </a:lnTo>
                <a:lnTo>
                  <a:pt x="2142026" y="73798"/>
                </a:lnTo>
                <a:lnTo>
                  <a:pt x="2268028" y="45159"/>
                </a:lnTo>
                <a:lnTo>
                  <a:pt x="2394029" y="26917"/>
                </a:lnTo>
                <a:lnTo>
                  <a:pt x="2520031" y="15535"/>
                </a:lnTo>
                <a:lnTo>
                  <a:pt x="2646032" y="8475"/>
                </a:lnTo>
                <a:lnTo>
                  <a:pt x="2772034" y="4245"/>
                </a:lnTo>
                <a:lnTo>
                  <a:pt x="2898035" y="1522"/>
                </a:lnTo>
                <a:lnTo>
                  <a:pt x="3024037" y="0"/>
                </a:lnTo>
              </a:path>
            </a:pathLst>
          </a:custGeom>
          <a:ln w="708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 txBox="1"/>
          <p:nvPr/>
        </p:nvSpPr>
        <p:spPr>
          <a:xfrm>
            <a:off x="3420745" y="1191287"/>
            <a:ext cx="296545" cy="14224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750" i="1" dirty="0">
                <a:solidFill>
                  <a:srgbClr val="FF0000"/>
                </a:solidFill>
                <a:latin typeface="Arial"/>
                <a:cs typeface="Arial"/>
              </a:rPr>
              <a:t>f</a:t>
            </a:r>
            <a:r>
              <a:rPr sz="750" i="1" spc="-1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750" spc="50" dirty="0">
                <a:solidFill>
                  <a:srgbClr val="FF0000"/>
                </a:solidFill>
                <a:latin typeface="Arial"/>
                <a:cs typeface="Arial"/>
              </a:rPr>
              <a:t>(</a:t>
            </a:r>
            <a:r>
              <a:rPr sz="750" i="1" spc="50" dirty="0">
                <a:solidFill>
                  <a:srgbClr val="FF0000"/>
                </a:solidFill>
                <a:latin typeface="Arial"/>
                <a:cs typeface="Arial"/>
              </a:rPr>
              <a:t>x</a:t>
            </a:r>
            <a:r>
              <a:rPr sz="750" spc="50" dirty="0">
                <a:solidFill>
                  <a:srgbClr val="FF0000"/>
                </a:solidFill>
                <a:latin typeface="Arial"/>
                <a:cs typeface="Arial"/>
              </a:rPr>
              <a:t>)</a:t>
            </a:r>
            <a:r>
              <a:rPr sz="750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750" spc="155" dirty="0">
                <a:solidFill>
                  <a:srgbClr val="FF0000"/>
                </a:solidFill>
                <a:latin typeface="Arial"/>
                <a:cs typeface="Arial"/>
              </a:rPr>
              <a:t>=</a:t>
            </a:r>
            <a:endParaRPr sz="750">
              <a:latin typeface="Arial"/>
              <a:cs typeface="Arial"/>
            </a:endParaRPr>
          </a:p>
        </p:txBody>
      </p:sp>
      <p:sp>
        <p:nvSpPr>
          <p:cNvPr id="72" name="object 72"/>
          <p:cNvSpPr txBox="1"/>
          <p:nvPr/>
        </p:nvSpPr>
        <p:spPr>
          <a:xfrm>
            <a:off x="3809815" y="1179205"/>
            <a:ext cx="65405" cy="11048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550" dirty="0">
                <a:solidFill>
                  <a:srgbClr val="FF0000"/>
                </a:solidFill>
                <a:latin typeface="Arial"/>
                <a:cs typeface="Arial"/>
              </a:rPr>
              <a:t>1</a:t>
            </a:r>
            <a:endParaRPr sz="550">
              <a:latin typeface="Arial"/>
              <a:cs typeface="Arial"/>
            </a:endParaRPr>
          </a:p>
        </p:txBody>
      </p:sp>
      <p:sp>
        <p:nvSpPr>
          <p:cNvPr id="73" name="object 73"/>
          <p:cNvSpPr/>
          <p:nvPr/>
        </p:nvSpPr>
        <p:spPr>
          <a:xfrm>
            <a:off x="3741963" y="1274681"/>
            <a:ext cx="200660" cy="0"/>
          </a:xfrm>
          <a:custGeom>
            <a:avLst/>
            <a:gdLst/>
            <a:ahLst/>
            <a:cxnLst/>
            <a:rect l="l" t="t" r="r" b="b"/>
            <a:pathLst>
              <a:path w="200660">
                <a:moveTo>
                  <a:pt x="0" y="0"/>
                </a:moveTo>
                <a:lnTo>
                  <a:pt x="200513" y="0"/>
                </a:lnTo>
              </a:path>
            </a:pathLst>
          </a:custGeom>
          <a:ln w="57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 txBox="1"/>
          <p:nvPr/>
        </p:nvSpPr>
        <p:spPr>
          <a:xfrm>
            <a:off x="3729263" y="1256139"/>
            <a:ext cx="163195" cy="11048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550" dirty="0">
                <a:solidFill>
                  <a:srgbClr val="FF0000"/>
                </a:solidFill>
                <a:latin typeface="Arial"/>
                <a:cs typeface="Arial"/>
              </a:rPr>
              <a:t>1</a:t>
            </a:r>
            <a:r>
              <a:rPr sz="550" spc="5" dirty="0">
                <a:solidFill>
                  <a:srgbClr val="FF0000"/>
                </a:solidFill>
                <a:latin typeface="Goudy Stout"/>
                <a:cs typeface="Goudy Stout"/>
              </a:rPr>
              <a:t>+</a:t>
            </a:r>
            <a:r>
              <a:rPr sz="550" i="1" dirty="0">
                <a:solidFill>
                  <a:srgbClr val="FF0000"/>
                </a:solidFill>
                <a:latin typeface="Arial"/>
                <a:cs typeface="Arial"/>
              </a:rPr>
              <a:t>e</a:t>
            </a:r>
            <a:endParaRPr sz="550">
              <a:latin typeface="Arial"/>
              <a:cs typeface="Arial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3870187" y="1253379"/>
            <a:ext cx="76200" cy="8953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400" spc="15" dirty="0">
                <a:solidFill>
                  <a:srgbClr val="FF0000"/>
                </a:solidFill>
                <a:latin typeface="Arial Black"/>
                <a:cs typeface="Arial Black"/>
              </a:rPr>
              <a:t>−</a:t>
            </a:r>
            <a:r>
              <a:rPr sz="400" i="1" spc="5" dirty="0">
                <a:solidFill>
                  <a:srgbClr val="FF0000"/>
                </a:solidFill>
                <a:latin typeface="Arial"/>
                <a:cs typeface="Arial"/>
              </a:rPr>
              <a:t>t</a:t>
            </a:r>
            <a:endParaRPr sz="400">
              <a:latin typeface="Arial"/>
              <a:cs typeface="Arial"/>
            </a:endParaRPr>
          </a:p>
        </p:txBody>
      </p:sp>
      <p:sp>
        <p:nvSpPr>
          <p:cNvPr id="76" name="object 76"/>
          <p:cNvSpPr/>
          <p:nvPr/>
        </p:nvSpPr>
        <p:spPr>
          <a:xfrm>
            <a:off x="669251" y="1564276"/>
            <a:ext cx="3024505" cy="640715"/>
          </a:xfrm>
          <a:custGeom>
            <a:avLst/>
            <a:gdLst/>
            <a:ahLst/>
            <a:cxnLst/>
            <a:rect l="l" t="t" r="r" b="b"/>
            <a:pathLst>
              <a:path w="3024504" h="640714">
                <a:moveTo>
                  <a:pt x="0" y="640159"/>
                </a:moveTo>
                <a:lnTo>
                  <a:pt x="126001" y="620625"/>
                </a:lnTo>
                <a:lnTo>
                  <a:pt x="252003" y="599553"/>
                </a:lnTo>
                <a:lnTo>
                  <a:pt x="378004" y="577005"/>
                </a:lnTo>
                <a:lnTo>
                  <a:pt x="504006" y="552948"/>
                </a:lnTo>
                <a:lnTo>
                  <a:pt x="630007" y="527462"/>
                </a:lnTo>
                <a:lnTo>
                  <a:pt x="756009" y="500638"/>
                </a:lnTo>
                <a:lnTo>
                  <a:pt x="882011" y="472628"/>
                </a:lnTo>
                <a:lnTo>
                  <a:pt x="1008012" y="443512"/>
                </a:lnTo>
                <a:lnTo>
                  <a:pt x="1134014" y="413473"/>
                </a:lnTo>
                <a:lnTo>
                  <a:pt x="1260015" y="382741"/>
                </a:lnTo>
                <a:lnTo>
                  <a:pt x="1386017" y="351595"/>
                </a:lnTo>
                <a:lnTo>
                  <a:pt x="1512018" y="320048"/>
                </a:lnTo>
                <a:lnTo>
                  <a:pt x="1638020" y="288702"/>
                </a:lnTo>
                <a:lnTo>
                  <a:pt x="1764021" y="257556"/>
                </a:lnTo>
                <a:lnTo>
                  <a:pt x="1890023" y="226701"/>
                </a:lnTo>
                <a:lnTo>
                  <a:pt x="2016025" y="196662"/>
                </a:lnTo>
                <a:lnTo>
                  <a:pt x="2142026" y="167530"/>
                </a:lnTo>
                <a:lnTo>
                  <a:pt x="2268028" y="139521"/>
                </a:lnTo>
                <a:lnTo>
                  <a:pt x="2394029" y="112697"/>
                </a:lnTo>
                <a:lnTo>
                  <a:pt x="2520031" y="87102"/>
                </a:lnTo>
                <a:lnTo>
                  <a:pt x="2646032" y="63108"/>
                </a:lnTo>
                <a:lnTo>
                  <a:pt x="2772034" y="40621"/>
                </a:lnTo>
                <a:lnTo>
                  <a:pt x="2898035" y="19564"/>
                </a:lnTo>
                <a:lnTo>
                  <a:pt x="3024037" y="0"/>
                </a:lnTo>
              </a:path>
            </a:pathLst>
          </a:custGeom>
          <a:ln w="7085">
            <a:solidFill>
              <a:srgbClr val="00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669251" y="1428093"/>
            <a:ext cx="3024505" cy="912494"/>
          </a:xfrm>
          <a:custGeom>
            <a:avLst/>
            <a:gdLst/>
            <a:ahLst/>
            <a:cxnLst/>
            <a:rect l="l" t="t" r="r" b="b"/>
            <a:pathLst>
              <a:path w="3024504" h="912494">
                <a:moveTo>
                  <a:pt x="0" y="912434"/>
                </a:moveTo>
                <a:lnTo>
                  <a:pt x="126001" y="899683"/>
                </a:lnTo>
                <a:lnTo>
                  <a:pt x="252003" y="883764"/>
                </a:lnTo>
                <a:lnTo>
                  <a:pt x="378004" y="864122"/>
                </a:lnTo>
                <a:lnTo>
                  <a:pt x="504006" y="840082"/>
                </a:lnTo>
                <a:lnTo>
                  <a:pt x="630007" y="810996"/>
                </a:lnTo>
                <a:lnTo>
                  <a:pt x="756009" y="776342"/>
                </a:lnTo>
                <a:lnTo>
                  <a:pt x="882011" y="735736"/>
                </a:lnTo>
                <a:lnTo>
                  <a:pt x="1008012" y="689132"/>
                </a:lnTo>
                <a:lnTo>
                  <a:pt x="1134014" y="636821"/>
                </a:lnTo>
                <a:lnTo>
                  <a:pt x="1260015" y="579696"/>
                </a:lnTo>
                <a:lnTo>
                  <a:pt x="1386017" y="518925"/>
                </a:lnTo>
                <a:lnTo>
                  <a:pt x="1512018" y="456232"/>
                </a:lnTo>
                <a:lnTo>
                  <a:pt x="1638020" y="393739"/>
                </a:lnTo>
                <a:lnTo>
                  <a:pt x="1764021" y="332845"/>
                </a:lnTo>
                <a:lnTo>
                  <a:pt x="1890023" y="275705"/>
                </a:lnTo>
                <a:lnTo>
                  <a:pt x="2016025" y="223286"/>
                </a:lnTo>
                <a:lnTo>
                  <a:pt x="2142026" y="176805"/>
                </a:lnTo>
                <a:lnTo>
                  <a:pt x="2268028" y="136183"/>
                </a:lnTo>
                <a:lnTo>
                  <a:pt x="2394029" y="101407"/>
                </a:lnTo>
                <a:lnTo>
                  <a:pt x="2520031" y="72275"/>
                </a:lnTo>
                <a:lnTo>
                  <a:pt x="2646032" y="48296"/>
                </a:lnTo>
                <a:lnTo>
                  <a:pt x="2772034" y="28639"/>
                </a:lnTo>
                <a:lnTo>
                  <a:pt x="2898035" y="12704"/>
                </a:lnTo>
                <a:lnTo>
                  <a:pt x="3024037" y="0"/>
                </a:lnTo>
              </a:path>
            </a:pathLst>
          </a:custGeom>
          <a:ln w="7085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 txBox="1"/>
          <p:nvPr/>
        </p:nvSpPr>
        <p:spPr>
          <a:xfrm>
            <a:off x="3716435" y="1331339"/>
            <a:ext cx="398780" cy="297815"/>
          </a:xfrm>
          <a:prstGeom prst="rect">
            <a:avLst/>
          </a:prstGeom>
        </p:spPr>
        <p:txBody>
          <a:bodyPr vert="horz" wrap="square" lIns="0" tIns="342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70"/>
              </a:spcBef>
            </a:pPr>
            <a:r>
              <a:rPr sz="750" spc="60" dirty="0">
                <a:solidFill>
                  <a:srgbClr val="0000FF"/>
                </a:solidFill>
                <a:latin typeface="Times New Roman"/>
                <a:cs typeface="Times New Roman"/>
              </a:rPr>
              <a:t>α </a:t>
            </a:r>
            <a:r>
              <a:rPr sz="750" spc="155" dirty="0">
                <a:solidFill>
                  <a:srgbClr val="0000FF"/>
                </a:solidFill>
                <a:latin typeface="Arial"/>
                <a:cs typeface="Arial"/>
              </a:rPr>
              <a:t>=</a:t>
            </a:r>
            <a:r>
              <a:rPr sz="750" spc="-13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750" spc="5" dirty="0">
                <a:solidFill>
                  <a:srgbClr val="0000FF"/>
                </a:solidFill>
                <a:latin typeface="Arial"/>
                <a:cs typeface="Arial"/>
              </a:rPr>
              <a:t>0</a:t>
            </a:r>
            <a:r>
              <a:rPr sz="750" spc="5" dirty="0">
                <a:solidFill>
                  <a:srgbClr val="0000FF"/>
                </a:solidFill>
                <a:latin typeface="Times New Roman"/>
                <a:cs typeface="Times New Roman"/>
              </a:rPr>
              <a:t>.</a:t>
            </a:r>
            <a:r>
              <a:rPr sz="750" spc="5" dirty="0">
                <a:solidFill>
                  <a:srgbClr val="0000FF"/>
                </a:solidFill>
                <a:latin typeface="Arial"/>
                <a:cs typeface="Arial"/>
              </a:rPr>
              <a:t>50</a:t>
            </a:r>
            <a:endParaRPr sz="7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sz="750" spc="60" dirty="0">
                <a:solidFill>
                  <a:srgbClr val="00FF00"/>
                </a:solidFill>
                <a:latin typeface="Times New Roman"/>
                <a:cs typeface="Times New Roman"/>
              </a:rPr>
              <a:t>α </a:t>
            </a:r>
            <a:r>
              <a:rPr sz="750" spc="155" dirty="0">
                <a:solidFill>
                  <a:srgbClr val="00FF00"/>
                </a:solidFill>
                <a:latin typeface="Arial"/>
                <a:cs typeface="Arial"/>
              </a:rPr>
              <a:t>=</a:t>
            </a:r>
            <a:r>
              <a:rPr sz="750" spc="-135" dirty="0">
                <a:solidFill>
                  <a:srgbClr val="00FF00"/>
                </a:solidFill>
                <a:latin typeface="Arial"/>
                <a:cs typeface="Arial"/>
              </a:rPr>
              <a:t> </a:t>
            </a:r>
            <a:r>
              <a:rPr sz="750" spc="5" dirty="0">
                <a:solidFill>
                  <a:srgbClr val="00FF00"/>
                </a:solidFill>
                <a:latin typeface="Arial"/>
                <a:cs typeface="Arial"/>
              </a:rPr>
              <a:t>0</a:t>
            </a:r>
            <a:r>
              <a:rPr sz="750" spc="5" dirty="0">
                <a:solidFill>
                  <a:srgbClr val="00FF00"/>
                </a:solidFill>
                <a:latin typeface="Times New Roman"/>
                <a:cs typeface="Times New Roman"/>
              </a:rPr>
              <a:t>.</a:t>
            </a:r>
            <a:r>
              <a:rPr sz="750" spc="5" dirty="0">
                <a:solidFill>
                  <a:srgbClr val="00FF00"/>
                </a:solidFill>
                <a:latin typeface="Arial"/>
                <a:cs typeface="Arial"/>
              </a:rPr>
              <a:t>25</a:t>
            </a:r>
            <a:endParaRPr sz="750">
              <a:latin typeface="Arial"/>
              <a:cs typeface="Arial"/>
            </a:endParaRPr>
          </a:p>
        </p:txBody>
      </p:sp>
      <p:sp>
        <p:nvSpPr>
          <p:cNvPr id="79" name="object 79"/>
          <p:cNvSpPr/>
          <p:nvPr/>
        </p:nvSpPr>
        <p:spPr>
          <a:xfrm>
            <a:off x="1425261" y="1382933"/>
            <a:ext cx="1512570" cy="1003300"/>
          </a:xfrm>
          <a:custGeom>
            <a:avLst/>
            <a:gdLst/>
            <a:ahLst/>
            <a:cxnLst/>
            <a:rect l="l" t="t" r="r" b="b"/>
            <a:pathLst>
              <a:path w="1512570" h="1003300">
                <a:moveTo>
                  <a:pt x="0" y="1002906"/>
                </a:moveTo>
                <a:lnTo>
                  <a:pt x="63000" y="1001291"/>
                </a:lnTo>
                <a:lnTo>
                  <a:pt x="126001" y="998645"/>
                </a:lnTo>
                <a:lnTo>
                  <a:pt x="189002" y="994323"/>
                </a:lnTo>
                <a:lnTo>
                  <a:pt x="252003" y="987263"/>
                </a:lnTo>
                <a:lnTo>
                  <a:pt x="315003" y="975851"/>
                </a:lnTo>
                <a:lnTo>
                  <a:pt x="378004" y="957593"/>
                </a:lnTo>
                <a:lnTo>
                  <a:pt x="441005" y="928923"/>
                </a:lnTo>
                <a:lnTo>
                  <a:pt x="504006" y="885241"/>
                </a:lnTo>
                <a:lnTo>
                  <a:pt x="567007" y="821502"/>
                </a:lnTo>
                <a:lnTo>
                  <a:pt x="630007" y="734291"/>
                </a:lnTo>
                <a:lnTo>
                  <a:pt x="693008" y="624855"/>
                </a:lnTo>
                <a:lnTo>
                  <a:pt x="756009" y="501391"/>
                </a:lnTo>
                <a:lnTo>
                  <a:pt x="819009" y="378005"/>
                </a:lnTo>
                <a:lnTo>
                  <a:pt x="882010" y="268445"/>
                </a:lnTo>
                <a:lnTo>
                  <a:pt x="945011" y="181342"/>
                </a:lnTo>
                <a:lnTo>
                  <a:pt x="1008012" y="117434"/>
                </a:lnTo>
                <a:lnTo>
                  <a:pt x="1071013" y="73798"/>
                </a:lnTo>
                <a:lnTo>
                  <a:pt x="1134013" y="45159"/>
                </a:lnTo>
                <a:lnTo>
                  <a:pt x="1197014" y="26917"/>
                </a:lnTo>
                <a:lnTo>
                  <a:pt x="1260015" y="15535"/>
                </a:lnTo>
                <a:lnTo>
                  <a:pt x="1323016" y="8475"/>
                </a:lnTo>
                <a:lnTo>
                  <a:pt x="1386016" y="4245"/>
                </a:lnTo>
                <a:lnTo>
                  <a:pt x="1449017" y="1522"/>
                </a:lnTo>
                <a:lnTo>
                  <a:pt x="1512018" y="0"/>
                </a:lnTo>
              </a:path>
            </a:pathLst>
          </a:custGeom>
          <a:ln w="7085">
            <a:solidFill>
              <a:srgbClr val="00AEE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1866267" y="1381026"/>
            <a:ext cx="630555" cy="1007110"/>
          </a:xfrm>
          <a:custGeom>
            <a:avLst/>
            <a:gdLst/>
            <a:ahLst/>
            <a:cxnLst/>
            <a:rect l="l" t="t" r="r" b="b"/>
            <a:pathLst>
              <a:path w="630555" h="1007110">
                <a:moveTo>
                  <a:pt x="0" y="1006751"/>
                </a:moveTo>
                <a:lnTo>
                  <a:pt x="52495" y="1005366"/>
                </a:lnTo>
                <a:lnTo>
                  <a:pt x="104990" y="1000553"/>
                </a:lnTo>
                <a:lnTo>
                  <a:pt x="157486" y="984156"/>
                </a:lnTo>
                <a:lnTo>
                  <a:pt x="209982" y="930861"/>
                </a:lnTo>
                <a:lnTo>
                  <a:pt x="236229" y="873336"/>
                </a:lnTo>
                <a:lnTo>
                  <a:pt x="262477" y="782910"/>
                </a:lnTo>
                <a:lnTo>
                  <a:pt x="288725" y="656002"/>
                </a:lnTo>
                <a:lnTo>
                  <a:pt x="314973" y="503498"/>
                </a:lnTo>
                <a:lnTo>
                  <a:pt x="341220" y="350995"/>
                </a:lnTo>
                <a:lnTo>
                  <a:pt x="367468" y="223871"/>
                </a:lnTo>
                <a:lnTo>
                  <a:pt x="393716" y="133553"/>
                </a:lnTo>
                <a:lnTo>
                  <a:pt x="419963" y="75905"/>
                </a:lnTo>
                <a:lnTo>
                  <a:pt x="446211" y="41636"/>
                </a:lnTo>
                <a:lnTo>
                  <a:pt x="498707" y="11889"/>
                </a:lnTo>
                <a:lnTo>
                  <a:pt x="551202" y="3014"/>
                </a:lnTo>
                <a:lnTo>
                  <a:pt x="603698" y="400"/>
                </a:lnTo>
                <a:lnTo>
                  <a:pt x="629945" y="0"/>
                </a:lnTo>
              </a:path>
            </a:pathLst>
          </a:custGeom>
          <a:ln w="7085">
            <a:solidFill>
              <a:srgbClr val="EC008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 txBox="1"/>
          <p:nvPr/>
        </p:nvSpPr>
        <p:spPr>
          <a:xfrm>
            <a:off x="2296995" y="1235408"/>
            <a:ext cx="840105" cy="14224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750" spc="60" dirty="0">
                <a:solidFill>
                  <a:srgbClr val="EC008C"/>
                </a:solidFill>
                <a:latin typeface="Times New Roman"/>
                <a:cs typeface="Times New Roman"/>
              </a:rPr>
              <a:t>α</a:t>
            </a:r>
            <a:r>
              <a:rPr sz="750" spc="5" dirty="0">
                <a:solidFill>
                  <a:srgbClr val="EC008C"/>
                </a:solidFill>
                <a:latin typeface="Times New Roman"/>
                <a:cs typeface="Times New Roman"/>
              </a:rPr>
              <a:t> </a:t>
            </a:r>
            <a:r>
              <a:rPr sz="750" spc="155" dirty="0">
                <a:solidFill>
                  <a:srgbClr val="EC008C"/>
                </a:solidFill>
                <a:latin typeface="Arial"/>
                <a:cs typeface="Arial"/>
              </a:rPr>
              <a:t>=</a:t>
            </a:r>
            <a:r>
              <a:rPr sz="750" spc="-10" dirty="0">
                <a:solidFill>
                  <a:srgbClr val="EC008C"/>
                </a:solidFill>
                <a:latin typeface="Arial"/>
                <a:cs typeface="Arial"/>
              </a:rPr>
              <a:t> </a:t>
            </a:r>
            <a:r>
              <a:rPr sz="750" spc="5" dirty="0">
                <a:solidFill>
                  <a:srgbClr val="EC008C"/>
                </a:solidFill>
                <a:latin typeface="Arial"/>
                <a:cs typeface="Arial"/>
              </a:rPr>
              <a:t>6</a:t>
            </a:r>
            <a:r>
              <a:rPr sz="750" spc="5" dirty="0">
                <a:solidFill>
                  <a:srgbClr val="EC008C"/>
                </a:solidFill>
                <a:latin typeface="Times New Roman"/>
                <a:cs typeface="Times New Roman"/>
              </a:rPr>
              <a:t>.</a:t>
            </a:r>
            <a:r>
              <a:rPr sz="750" spc="5" dirty="0">
                <a:solidFill>
                  <a:srgbClr val="EC008C"/>
                </a:solidFill>
                <a:latin typeface="Arial"/>
                <a:cs typeface="Arial"/>
              </a:rPr>
              <a:t>00</a:t>
            </a:r>
            <a:r>
              <a:rPr sz="750" spc="80" dirty="0">
                <a:solidFill>
                  <a:srgbClr val="EC008C"/>
                </a:solidFill>
                <a:latin typeface="Arial"/>
                <a:cs typeface="Arial"/>
              </a:rPr>
              <a:t> </a:t>
            </a:r>
            <a:r>
              <a:rPr sz="750" spc="60" dirty="0">
                <a:solidFill>
                  <a:srgbClr val="00AEEF"/>
                </a:solidFill>
                <a:latin typeface="Times New Roman"/>
                <a:cs typeface="Times New Roman"/>
              </a:rPr>
              <a:t>α</a:t>
            </a:r>
            <a:r>
              <a:rPr sz="750" spc="10" dirty="0">
                <a:solidFill>
                  <a:srgbClr val="00AEEF"/>
                </a:solidFill>
                <a:latin typeface="Times New Roman"/>
                <a:cs typeface="Times New Roman"/>
              </a:rPr>
              <a:t> </a:t>
            </a:r>
            <a:r>
              <a:rPr sz="750" spc="155" dirty="0">
                <a:solidFill>
                  <a:srgbClr val="00AEEF"/>
                </a:solidFill>
                <a:latin typeface="Arial"/>
                <a:cs typeface="Arial"/>
              </a:rPr>
              <a:t>=</a:t>
            </a:r>
            <a:r>
              <a:rPr sz="750" spc="-10" dirty="0">
                <a:solidFill>
                  <a:srgbClr val="00AEEF"/>
                </a:solidFill>
                <a:latin typeface="Arial"/>
                <a:cs typeface="Arial"/>
              </a:rPr>
              <a:t> </a:t>
            </a:r>
            <a:r>
              <a:rPr sz="750" spc="5" dirty="0">
                <a:solidFill>
                  <a:srgbClr val="00AEEF"/>
                </a:solidFill>
                <a:latin typeface="Arial"/>
                <a:cs typeface="Arial"/>
              </a:rPr>
              <a:t>2</a:t>
            </a:r>
            <a:r>
              <a:rPr sz="750" spc="5" dirty="0">
                <a:solidFill>
                  <a:srgbClr val="00AEEF"/>
                </a:solidFill>
                <a:latin typeface="Times New Roman"/>
                <a:cs typeface="Times New Roman"/>
              </a:rPr>
              <a:t>.</a:t>
            </a:r>
            <a:r>
              <a:rPr sz="750" spc="5" dirty="0">
                <a:solidFill>
                  <a:srgbClr val="00AEEF"/>
                </a:solidFill>
                <a:latin typeface="Arial"/>
                <a:cs typeface="Arial"/>
              </a:rPr>
              <a:t>00</a:t>
            </a:r>
            <a:endParaRPr sz="750">
              <a:latin typeface="Arial"/>
              <a:cs typeface="Arial"/>
            </a:endParaRPr>
          </a:p>
        </p:txBody>
      </p:sp>
      <p:sp>
        <p:nvSpPr>
          <p:cNvPr id="86" name="object 8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5" dirty="0"/>
              <a:t>38</a:t>
            </a:fld>
            <a:r>
              <a:rPr spc="-95" dirty="0"/>
              <a:t> </a:t>
            </a:r>
            <a:r>
              <a:rPr spc="-5" dirty="0"/>
              <a:t>/</a:t>
            </a:r>
            <a:r>
              <a:rPr spc="-95" dirty="0"/>
              <a:t> </a:t>
            </a:r>
            <a:r>
              <a:rPr spc="-5" dirty="0"/>
              <a:t>128</a:t>
            </a:r>
          </a:p>
        </p:txBody>
      </p:sp>
      <p:sp>
        <p:nvSpPr>
          <p:cNvPr id="82" name="object 82"/>
          <p:cNvSpPr txBox="1"/>
          <p:nvPr/>
        </p:nvSpPr>
        <p:spPr>
          <a:xfrm>
            <a:off x="458748" y="1807373"/>
            <a:ext cx="219710" cy="39433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750" spc="5" dirty="0">
                <a:latin typeface="Arial"/>
                <a:cs typeface="Arial"/>
              </a:rPr>
              <a:t>50%</a:t>
            </a:r>
            <a:endParaRPr sz="7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750" spc="5" dirty="0">
                <a:latin typeface="Arial"/>
                <a:cs typeface="Arial"/>
              </a:rPr>
              <a:t>25%</a:t>
            </a:r>
            <a:endParaRPr sz="750">
              <a:latin typeface="Arial"/>
              <a:cs typeface="Arial"/>
            </a:endParaRPr>
          </a:p>
        </p:txBody>
      </p:sp>
      <p:sp>
        <p:nvSpPr>
          <p:cNvPr id="83" name="object 83"/>
          <p:cNvSpPr txBox="1"/>
          <p:nvPr/>
        </p:nvSpPr>
        <p:spPr>
          <a:xfrm>
            <a:off x="458748" y="1555377"/>
            <a:ext cx="219710" cy="14224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750" spc="5" dirty="0">
                <a:latin typeface="Arial"/>
                <a:cs typeface="Arial"/>
              </a:rPr>
              <a:t>75%</a:t>
            </a:r>
            <a:endParaRPr sz="750">
              <a:latin typeface="Arial"/>
              <a:cs typeface="Arial"/>
            </a:endParaRPr>
          </a:p>
        </p:txBody>
      </p:sp>
      <p:sp>
        <p:nvSpPr>
          <p:cNvPr id="84" name="object 84"/>
          <p:cNvSpPr txBox="1"/>
          <p:nvPr/>
        </p:nvSpPr>
        <p:spPr>
          <a:xfrm>
            <a:off x="406581" y="1303381"/>
            <a:ext cx="273685" cy="14224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750" spc="5" dirty="0">
                <a:latin typeface="Arial"/>
                <a:cs typeface="Arial"/>
              </a:rPr>
              <a:t>100%</a:t>
            </a:r>
            <a:endParaRPr sz="750">
              <a:latin typeface="Arial"/>
              <a:cs typeface="Arial"/>
            </a:endParaRPr>
          </a:p>
        </p:txBody>
      </p:sp>
      <p:sp>
        <p:nvSpPr>
          <p:cNvPr id="85" name="object 85"/>
          <p:cNvSpPr txBox="1"/>
          <p:nvPr/>
        </p:nvSpPr>
        <p:spPr>
          <a:xfrm>
            <a:off x="1306385" y="2404789"/>
            <a:ext cx="1995805" cy="48958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401955">
              <a:lnSpc>
                <a:spcPct val="100000"/>
              </a:lnSpc>
              <a:spcBef>
                <a:spcPts val="110"/>
              </a:spcBef>
            </a:pPr>
            <a:r>
              <a:rPr sz="750" b="1" dirty="0">
                <a:latin typeface="Arial"/>
                <a:cs typeface="Arial"/>
              </a:rPr>
              <a:t>Effect </a:t>
            </a:r>
            <a:r>
              <a:rPr sz="750" b="1" spc="5" dirty="0">
                <a:latin typeface="Arial"/>
                <a:cs typeface="Arial"/>
              </a:rPr>
              <a:t>of Changing</a:t>
            </a:r>
            <a:r>
              <a:rPr sz="750" b="1" spc="-10" dirty="0">
                <a:latin typeface="Arial"/>
                <a:cs typeface="Arial"/>
              </a:rPr>
              <a:t> </a:t>
            </a:r>
            <a:r>
              <a:rPr sz="750" spc="60" dirty="0">
                <a:latin typeface="Times New Roman"/>
                <a:cs typeface="Times New Roman"/>
              </a:rPr>
              <a:t>α</a:t>
            </a:r>
            <a:endParaRPr sz="7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100" spc="70" dirty="0">
                <a:latin typeface="Times New Roman"/>
                <a:cs typeface="Times New Roman"/>
              </a:rPr>
              <a:t>α </a:t>
            </a:r>
            <a:r>
              <a:rPr sz="1100" spc="-5" dirty="0">
                <a:latin typeface="Arial"/>
                <a:cs typeface="Arial"/>
              </a:rPr>
              <a:t>controls the slope of the</a:t>
            </a:r>
            <a:r>
              <a:rPr sz="1100" spc="-125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curve</a:t>
            </a:r>
            <a:endParaRPr sz="1100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0"/>
            <a:ext cx="4608195" cy="14414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2286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18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143916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191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5839" y="144691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8366" y="216611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29463" y="288620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31990" y="360540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01587" y="101733"/>
            <a:ext cx="903605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6045" marR="5080" indent="-93980">
              <a:lnSpc>
                <a:spcPct val="157400"/>
              </a:lnSpc>
              <a:spcBef>
                <a:spcPts val="10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Project Cost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Management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Cost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Budgeting</a:t>
            </a:r>
            <a:endParaRPr sz="6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0" y="431761"/>
            <a:ext cx="4608195" cy="321945"/>
          </a:xfrm>
          <a:prstGeom prst="rect">
            <a:avLst/>
          </a:prstGeom>
          <a:solidFill>
            <a:srgbClr val="3333B2"/>
          </a:solidFill>
        </p:spPr>
        <p:txBody>
          <a:bodyPr vert="horz" wrap="square" lIns="0" tIns="6223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490"/>
              </a:spcBef>
            </a:pPr>
            <a:r>
              <a:rPr sz="1400" spc="5" dirty="0">
                <a:solidFill>
                  <a:srgbClr val="FFFFFF"/>
                </a:solidFill>
                <a:latin typeface="Arial"/>
                <a:cs typeface="Arial"/>
              </a:rPr>
              <a:t>Effect </a:t>
            </a:r>
            <a:r>
              <a:rPr sz="1400" spc="10" dirty="0">
                <a:solidFill>
                  <a:srgbClr val="FFFFFF"/>
                </a:solidFill>
                <a:latin typeface="Arial"/>
                <a:cs typeface="Arial"/>
              </a:rPr>
              <a:t>of </a:t>
            </a:r>
            <a:r>
              <a:rPr sz="1400" spc="15" dirty="0">
                <a:solidFill>
                  <a:srgbClr val="FFFFFF"/>
                </a:solidFill>
                <a:latin typeface="Arial"/>
                <a:cs typeface="Arial"/>
              </a:rPr>
              <a:t>Changing</a:t>
            </a: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20" dirty="0">
                <a:solidFill>
                  <a:srgbClr val="FFFFFF"/>
                </a:solidFill>
                <a:latin typeface="Times New Roman"/>
                <a:cs typeface="Times New Roman"/>
              </a:rPr>
              <a:t>β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44050" y="2382882"/>
            <a:ext cx="3024505" cy="0"/>
          </a:xfrm>
          <a:custGeom>
            <a:avLst/>
            <a:gdLst/>
            <a:ahLst/>
            <a:cxnLst/>
            <a:rect l="l" t="t" r="r" b="b"/>
            <a:pathLst>
              <a:path w="3024504">
                <a:moveTo>
                  <a:pt x="0" y="0"/>
                </a:moveTo>
                <a:lnTo>
                  <a:pt x="3024037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44050" y="2130879"/>
            <a:ext cx="3024505" cy="0"/>
          </a:xfrm>
          <a:custGeom>
            <a:avLst/>
            <a:gdLst/>
            <a:ahLst/>
            <a:cxnLst/>
            <a:rect l="l" t="t" r="r" b="b"/>
            <a:pathLst>
              <a:path w="3024504">
                <a:moveTo>
                  <a:pt x="0" y="0"/>
                </a:moveTo>
                <a:lnTo>
                  <a:pt x="3024037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44050" y="1878876"/>
            <a:ext cx="3024505" cy="0"/>
          </a:xfrm>
          <a:custGeom>
            <a:avLst/>
            <a:gdLst/>
            <a:ahLst/>
            <a:cxnLst/>
            <a:rect l="l" t="t" r="r" b="b"/>
            <a:pathLst>
              <a:path w="3024504">
                <a:moveTo>
                  <a:pt x="0" y="0"/>
                </a:moveTo>
                <a:lnTo>
                  <a:pt x="3024037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44050" y="1626873"/>
            <a:ext cx="3024505" cy="0"/>
          </a:xfrm>
          <a:custGeom>
            <a:avLst/>
            <a:gdLst/>
            <a:ahLst/>
            <a:cxnLst/>
            <a:rect l="l" t="t" r="r" b="b"/>
            <a:pathLst>
              <a:path w="3024504">
                <a:moveTo>
                  <a:pt x="0" y="0"/>
                </a:moveTo>
                <a:lnTo>
                  <a:pt x="3024037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44050" y="1374871"/>
            <a:ext cx="3024505" cy="0"/>
          </a:xfrm>
          <a:custGeom>
            <a:avLst/>
            <a:gdLst/>
            <a:ahLst/>
            <a:cxnLst/>
            <a:rect l="l" t="t" r="r" b="b"/>
            <a:pathLst>
              <a:path w="3024504">
                <a:moveTo>
                  <a:pt x="0" y="0"/>
                </a:moveTo>
                <a:lnTo>
                  <a:pt x="3024037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69254" y="1349675"/>
            <a:ext cx="0" cy="1058545"/>
          </a:xfrm>
          <a:custGeom>
            <a:avLst/>
            <a:gdLst/>
            <a:ahLst/>
            <a:cxnLst/>
            <a:rect l="l" t="t" r="r" b="b"/>
            <a:pathLst>
              <a:path h="1058545">
                <a:moveTo>
                  <a:pt x="0" y="1058400"/>
                </a:moveTo>
                <a:lnTo>
                  <a:pt x="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32255" y="1349675"/>
            <a:ext cx="0" cy="1058545"/>
          </a:xfrm>
          <a:custGeom>
            <a:avLst/>
            <a:gdLst/>
            <a:ahLst/>
            <a:cxnLst/>
            <a:rect l="l" t="t" r="r" b="b"/>
            <a:pathLst>
              <a:path h="1058545">
                <a:moveTo>
                  <a:pt x="0" y="1058400"/>
                </a:moveTo>
                <a:lnTo>
                  <a:pt x="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95255" y="1349675"/>
            <a:ext cx="0" cy="1058545"/>
          </a:xfrm>
          <a:custGeom>
            <a:avLst/>
            <a:gdLst/>
            <a:ahLst/>
            <a:cxnLst/>
            <a:rect l="l" t="t" r="r" b="b"/>
            <a:pathLst>
              <a:path h="1058545">
                <a:moveTo>
                  <a:pt x="0" y="1058400"/>
                </a:moveTo>
                <a:lnTo>
                  <a:pt x="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58256" y="1349675"/>
            <a:ext cx="0" cy="1058545"/>
          </a:xfrm>
          <a:custGeom>
            <a:avLst/>
            <a:gdLst/>
            <a:ahLst/>
            <a:cxnLst/>
            <a:rect l="l" t="t" r="r" b="b"/>
            <a:pathLst>
              <a:path h="1058545">
                <a:moveTo>
                  <a:pt x="0" y="1058400"/>
                </a:moveTo>
                <a:lnTo>
                  <a:pt x="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921257" y="1349675"/>
            <a:ext cx="0" cy="1058545"/>
          </a:xfrm>
          <a:custGeom>
            <a:avLst/>
            <a:gdLst/>
            <a:ahLst/>
            <a:cxnLst/>
            <a:rect l="l" t="t" r="r" b="b"/>
            <a:pathLst>
              <a:path h="1058545">
                <a:moveTo>
                  <a:pt x="0" y="1058400"/>
                </a:moveTo>
                <a:lnTo>
                  <a:pt x="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984257" y="1349675"/>
            <a:ext cx="0" cy="1058545"/>
          </a:xfrm>
          <a:custGeom>
            <a:avLst/>
            <a:gdLst/>
            <a:ahLst/>
            <a:cxnLst/>
            <a:rect l="l" t="t" r="r" b="b"/>
            <a:pathLst>
              <a:path h="1058545">
                <a:moveTo>
                  <a:pt x="0" y="1058400"/>
                </a:moveTo>
                <a:lnTo>
                  <a:pt x="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047258" y="1349675"/>
            <a:ext cx="0" cy="1058545"/>
          </a:xfrm>
          <a:custGeom>
            <a:avLst/>
            <a:gdLst/>
            <a:ahLst/>
            <a:cxnLst/>
            <a:rect l="l" t="t" r="r" b="b"/>
            <a:pathLst>
              <a:path h="1058545">
                <a:moveTo>
                  <a:pt x="0" y="1058400"/>
                </a:moveTo>
                <a:lnTo>
                  <a:pt x="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110259" y="1349675"/>
            <a:ext cx="0" cy="1058545"/>
          </a:xfrm>
          <a:custGeom>
            <a:avLst/>
            <a:gdLst/>
            <a:ahLst/>
            <a:cxnLst/>
            <a:rect l="l" t="t" r="r" b="b"/>
            <a:pathLst>
              <a:path h="1058545">
                <a:moveTo>
                  <a:pt x="0" y="1058400"/>
                </a:moveTo>
                <a:lnTo>
                  <a:pt x="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173259" y="1349675"/>
            <a:ext cx="0" cy="1058545"/>
          </a:xfrm>
          <a:custGeom>
            <a:avLst/>
            <a:gdLst/>
            <a:ahLst/>
            <a:cxnLst/>
            <a:rect l="l" t="t" r="r" b="b"/>
            <a:pathLst>
              <a:path h="1058545">
                <a:moveTo>
                  <a:pt x="0" y="1058400"/>
                </a:moveTo>
                <a:lnTo>
                  <a:pt x="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236260" y="1349675"/>
            <a:ext cx="0" cy="1058545"/>
          </a:xfrm>
          <a:custGeom>
            <a:avLst/>
            <a:gdLst/>
            <a:ahLst/>
            <a:cxnLst/>
            <a:rect l="l" t="t" r="r" b="b"/>
            <a:pathLst>
              <a:path h="1058545">
                <a:moveTo>
                  <a:pt x="0" y="1058400"/>
                </a:moveTo>
                <a:lnTo>
                  <a:pt x="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299261" y="1349675"/>
            <a:ext cx="0" cy="1058545"/>
          </a:xfrm>
          <a:custGeom>
            <a:avLst/>
            <a:gdLst/>
            <a:ahLst/>
            <a:cxnLst/>
            <a:rect l="l" t="t" r="r" b="b"/>
            <a:pathLst>
              <a:path h="1058545">
                <a:moveTo>
                  <a:pt x="0" y="1058400"/>
                </a:moveTo>
                <a:lnTo>
                  <a:pt x="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362261" y="1349675"/>
            <a:ext cx="0" cy="1058545"/>
          </a:xfrm>
          <a:custGeom>
            <a:avLst/>
            <a:gdLst/>
            <a:ahLst/>
            <a:cxnLst/>
            <a:rect l="l" t="t" r="r" b="b"/>
            <a:pathLst>
              <a:path h="1058545">
                <a:moveTo>
                  <a:pt x="0" y="1058400"/>
                </a:moveTo>
                <a:lnTo>
                  <a:pt x="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425262" y="1349675"/>
            <a:ext cx="0" cy="1058545"/>
          </a:xfrm>
          <a:custGeom>
            <a:avLst/>
            <a:gdLst/>
            <a:ahLst/>
            <a:cxnLst/>
            <a:rect l="l" t="t" r="r" b="b"/>
            <a:pathLst>
              <a:path h="1058545">
                <a:moveTo>
                  <a:pt x="0" y="1058400"/>
                </a:moveTo>
                <a:lnTo>
                  <a:pt x="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488263" y="1349675"/>
            <a:ext cx="0" cy="1058545"/>
          </a:xfrm>
          <a:custGeom>
            <a:avLst/>
            <a:gdLst/>
            <a:ahLst/>
            <a:cxnLst/>
            <a:rect l="l" t="t" r="r" b="b"/>
            <a:pathLst>
              <a:path h="1058545">
                <a:moveTo>
                  <a:pt x="0" y="1058400"/>
                </a:moveTo>
                <a:lnTo>
                  <a:pt x="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551264" y="1349675"/>
            <a:ext cx="0" cy="1058545"/>
          </a:xfrm>
          <a:custGeom>
            <a:avLst/>
            <a:gdLst/>
            <a:ahLst/>
            <a:cxnLst/>
            <a:rect l="l" t="t" r="r" b="b"/>
            <a:pathLst>
              <a:path h="1058545">
                <a:moveTo>
                  <a:pt x="0" y="1058400"/>
                </a:moveTo>
                <a:lnTo>
                  <a:pt x="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614264" y="1349675"/>
            <a:ext cx="0" cy="1058545"/>
          </a:xfrm>
          <a:custGeom>
            <a:avLst/>
            <a:gdLst/>
            <a:ahLst/>
            <a:cxnLst/>
            <a:rect l="l" t="t" r="r" b="b"/>
            <a:pathLst>
              <a:path h="1058545">
                <a:moveTo>
                  <a:pt x="0" y="1058400"/>
                </a:moveTo>
                <a:lnTo>
                  <a:pt x="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677265" y="1349675"/>
            <a:ext cx="0" cy="1058545"/>
          </a:xfrm>
          <a:custGeom>
            <a:avLst/>
            <a:gdLst/>
            <a:ahLst/>
            <a:cxnLst/>
            <a:rect l="l" t="t" r="r" b="b"/>
            <a:pathLst>
              <a:path h="1058545">
                <a:moveTo>
                  <a:pt x="0" y="1058400"/>
                </a:moveTo>
                <a:lnTo>
                  <a:pt x="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740266" y="1349675"/>
            <a:ext cx="0" cy="1058545"/>
          </a:xfrm>
          <a:custGeom>
            <a:avLst/>
            <a:gdLst/>
            <a:ahLst/>
            <a:cxnLst/>
            <a:rect l="l" t="t" r="r" b="b"/>
            <a:pathLst>
              <a:path h="1058545">
                <a:moveTo>
                  <a:pt x="0" y="1058400"/>
                </a:moveTo>
                <a:lnTo>
                  <a:pt x="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803266" y="1349675"/>
            <a:ext cx="0" cy="1058545"/>
          </a:xfrm>
          <a:custGeom>
            <a:avLst/>
            <a:gdLst/>
            <a:ahLst/>
            <a:cxnLst/>
            <a:rect l="l" t="t" r="r" b="b"/>
            <a:pathLst>
              <a:path h="1058545">
                <a:moveTo>
                  <a:pt x="0" y="1058400"/>
                </a:moveTo>
                <a:lnTo>
                  <a:pt x="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866267" y="1349675"/>
            <a:ext cx="0" cy="1058545"/>
          </a:xfrm>
          <a:custGeom>
            <a:avLst/>
            <a:gdLst/>
            <a:ahLst/>
            <a:cxnLst/>
            <a:rect l="l" t="t" r="r" b="b"/>
            <a:pathLst>
              <a:path h="1058545">
                <a:moveTo>
                  <a:pt x="0" y="1058400"/>
                </a:moveTo>
                <a:lnTo>
                  <a:pt x="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929268" y="1349675"/>
            <a:ext cx="0" cy="1058545"/>
          </a:xfrm>
          <a:custGeom>
            <a:avLst/>
            <a:gdLst/>
            <a:ahLst/>
            <a:cxnLst/>
            <a:rect l="l" t="t" r="r" b="b"/>
            <a:pathLst>
              <a:path h="1058545">
                <a:moveTo>
                  <a:pt x="0" y="1058400"/>
                </a:moveTo>
                <a:lnTo>
                  <a:pt x="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992268" y="1349675"/>
            <a:ext cx="0" cy="1058545"/>
          </a:xfrm>
          <a:custGeom>
            <a:avLst/>
            <a:gdLst/>
            <a:ahLst/>
            <a:cxnLst/>
            <a:rect l="l" t="t" r="r" b="b"/>
            <a:pathLst>
              <a:path h="1058545">
                <a:moveTo>
                  <a:pt x="0" y="1058400"/>
                </a:moveTo>
                <a:lnTo>
                  <a:pt x="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2055269" y="1349675"/>
            <a:ext cx="0" cy="1058545"/>
          </a:xfrm>
          <a:custGeom>
            <a:avLst/>
            <a:gdLst/>
            <a:ahLst/>
            <a:cxnLst/>
            <a:rect l="l" t="t" r="r" b="b"/>
            <a:pathLst>
              <a:path h="1058545">
                <a:moveTo>
                  <a:pt x="0" y="1058400"/>
                </a:moveTo>
                <a:lnTo>
                  <a:pt x="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2118270" y="1349675"/>
            <a:ext cx="0" cy="1058545"/>
          </a:xfrm>
          <a:custGeom>
            <a:avLst/>
            <a:gdLst/>
            <a:ahLst/>
            <a:cxnLst/>
            <a:rect l="l" t="t" r="r" b="b"/>
            <a:pathLst>
              <a:path h="1058545">
                <a:moveTo>
                  <a:pt x="0" y="1058400"/>
                </a:moveTo>
                <a:lnTo>
                  <a:pt x="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2181270" y="1349675"/>
            <a:ext cx="0" cy="1058545"/>
          </a:xfrm>
          <a:custGeom>
            <a:avLst/>
            <a:gdLst/>
            <a:ahLst/>
            <a:cxnLst/>
            <a:rect l="l" t="t" r="r" b="b"/>
            <a:pathLst>
              <a:path h="1058545">
                <a:moveTo>
                  <a:pt x="0" y="1058400"/>
                </a:moveTo>
                <a:lnTo>
                  <a:pt x="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2244271" y="1349675"/>
            <a:ext cx="0" cy="1058545"/>
          </a:xfrm>
          <a:custGeom>
            <a:avLst/>
            <a:gdLst/>
            <a:ahLst/>
            <a:cxnLst/>
            <a:rect l="l" t="t" r="r" b="b"/>
            <a:pathLst>
              <a:path h="1058545">
                <a:moveTo>
                  <a:pt x="0" y="1058400"/>
                </a:moveTo>
                <a:lnTo>
                  <a:pt x="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2307271" y="1349675"/>
            <a:ext cx="0" cy="1058545"/>
          </a:xfrm>
          <a:custGeom>
            <a:avLst/>
            <a:gdLst/>
            <a:ahLst/>
            <a:cxnLst/>
            <a:rect l="l" t="t" r="r" b="b"/>
            <a:pathLst>
              <a:path h="1058545">
                <a:moveTo>
                  <a:pt x="0" y="1058400"/>
                </a:moveTo>
                <a:lnTo>
                  <a:pt x="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2370272" y="1349675"/>
            <a:ext cx="0" cy="1058545"/>
          </a:xfrm>
          <a:custGeom>
            <a:avLst/>
            <a:gdLst/>
            <a:ahLst/>
            <a:cxnLst/>
            <a:rect l="l" t="t" r="r" b="b"/>
            <a:pathLst>
              <a:path h="1058545">
                <a:moveTo>
                  <a:pt x="0" y="1058400"/>
                </a:moveTo>
                <a:lnTo>
                  <a:pt x="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2433273" y="1349675"/>
            <a:ext cx="0" cy="1058545"/>
          </a:xfrm>
          <a:custGeom>
            <a:avLst/>
            <a:gdLst/>
            <a:ahLst/>
            <a:cxnLst/>
            <a:rect l="l" t="t" r="r" b="b"/>
            <a:pathLst>
              <a:path h="1058545">
                <a:moveTo>
                  <a:pt x="0" y="1058400"/>
                </a:moveTo>
                <a:lnTo>
                  <a:pt x="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2496273" y="1349675"/>
            <a:ext cx="0" cy="1058545"/>
          </a:xfrm>
          <a:custGeom>
            <a:avLst/>
            <a:gdLst/>
            <a:ahLst/>
            <a:cxnLst/>
            <a:rect l="l" t="t" r="r" b="b"/>
            <a:pathLst>
              <a:path h="1058545">
                <a:moveTo>
                  <a:pt x="0" y="1058400"/>
                </a:moveTo>
                <a:lnTo>
                  <a:pt x="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2559274" y="1349675"/>
            <a:ext cx="0" cy="1058545"/>
          </a:xfrm>
          <a:custGeom>
            <a:avLst/>
            <a:gdLst/>
            <a:ahLst/>
            <a:cxnLst/>
            <a:rect l="l" t="t" r="r" b="b"/>
            <a:pathLst>
              <a:path h="1058545">
                <a:moveTo>
                  <a:pt x="0" y="1058400"/>
                </a:moveTo>
                <a:lnTo>
                  <a:pt x="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2622275" y="1349675"/>
            <a:ext cx="0" cy="1058545"/>
          </a:xfrm>
          <a:custGeom>
            <a:avLst/>
            <a:gdLst/>
            <a:ahLst/>
            <a:cxnLst/>
            <a:rect l="l" t="t" r="r" b="b"/>
            <a:pathLst>
              <a:path h="1058545">
                <a:moveTo>
                  <a:pt x="0" y="1058400"/>
                </a:moveTo>
                <a:lnTo>
                  <a:pt x="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2685276" y="1349675"/>
            <a:ext cx="0" cy="1058545"/>
          </a:xfrm>
          <a:custGeom>
            <a:avLst/>
            <a:gdLst/>
            <a:ahLst/>
            <a:cxnLst/>
            <a:rect l="l" t="t" r="r" b="b"/>
            <a:pathLst>
              <a:path h="1058545">
                <a:moveTo>
                  <a:pt x="0" y="1058400"/>
                </a:moveTo>
                <a:lnTo>
                  <a:pt x="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2748276" y="1349675"/>
            <a:ext cx="0" cy="1058545"/>
          </a:xfrm>
          <a:custGeom>
            <a:avLst/>
            <a:gdLst/>
            <a:ahLst/>
            <a:cxnLst/>
            <a:rect l="l" t="t" r="r" b="b"/>
            <a:pathLst>
              <a:path h="1058545">
                <a:moveTo>
                  <a:pt x="0" y="1058400"/>
                </a:moveTo>
                <a:lnTo>
                  <a:pt x="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2811277" y="1349675"/>
            <a:ext cx="0" cy="1058545"/>
          </a:xfrm>
          <a:custGeom>
            <a:avLst/>
            <a:gdLst/>
            <a:ahLst/>
            <a:cxnLst/>
            <a:rect l="l" t="t" r="r" b="b"/>
            <a:pathLst>
              <a:path h="1058545">
                <a:moveTo>
                  <a:pt x="0" y="1058400"/>
                </a:moveTo>
                <a:lnTo>
                  <a:pt x="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2874278" y="1349675"/>
            <a:ext cx="0" cy="1058545"/>
          </a:xfrm>
          <a:custGeom>
            <a:avLst/>
            <a:gdLst/>
            <a:ahLst/>
            <a:cxnLst/>
            <a:rect l="l" t="t" r="r" b="b"/>
            <a:pathLst>
              <a:path h="1058545">
                <a:moveTo>
                  <a:pt x="0" y="1058400"/>
                </a:moveTo>
                <a:lnTo>
                  <a:pt x="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2937278" y="1349675"/>
            <a:ext cx="0" cy="1058545"/>
          </a:xfrm>
          <a:custGeom>
            <a:avLst/>
            <a:gdLst/>
            <a:ahLst/>
            <a:cxnLst/>
            <a:rect l="l" t="t" r="r" b="b"/>
            <a:pathLst>
              <a:path h="1058545">
                <a:moveTo>
                  <a:pt x="0" y="1058400"/>
                </a:moveTo>
                <a:lnTo>
                  <a:pt x="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3000279" y="1349675"/>
            <a:ext cx="0" cy="1058545"/>
          </a:xfrm>
          <a:custGeom>
            <a:avLst/>
            <a:gdLst/>
            <a:ahLst/>
            <a:cxnLst/>
            <a:rect l="l" t="t" r="r" b="b"/>
            <a:pathLst>
              <a:path h="1058545">
                <a:moveTo>
                  <a:pt x="0" y="1058400"/>
                </a:moveTo>
                <a:lnTo>
                  <a:pt x="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3063280" y="1349675"/>
            <a:ext cx="0" cy="1058545"/>
          </a:xfrm>
          <a:custGeom>
            <a:avLst/>
            <a:gdLst/>
            <a:ahLst/>
            <a:cxnLst/>
            <a:rect l="l" t="t" r="r" b="b"/>
            <a:pathLst>
              <a:path h="1058545">
                <a:moveTo>
                  <a:pt x="0" y="1058400"/>
                </a:moveTo>
                <a:lnTo>
                  <a:pt x="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3126280" y="1349675"/>
            <a:ext cx="0" cy="1058545"/>
          </a:xfrm>
          <a:custGeom>
            <a:avLst/>
            <a:gdLst/>
            <a:ahLst/>
            <a:cxnLst/>
            <a:rect l="l" t="t" r="r" b="b"/>
            <a:pathLst>
              <a:path h="1058545">
                <a:moveTo>
                  <a:pt x="0" y="1058400"/>
                </a:moveTo>
                <a:lnTo>
                  <a:pt x="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3189281" y="1349675"/>
            <a:ext cx="0" cy="1058545"/>
          </a:xfrm>
          <a:custGeom>
            <a:avLst/>
            <a:gdLst/>
            <a:ahLst/>
            <a:cxnLst/>
            <a:rect l="l" t="t" r="r" b="b"/>
            <a:pathLst>
              <a:path h="1058545">
                <a:moveTo>
                  <a:pt x="0" y="1058400"/>
                </a:moveTo>
                <a:lnTo>
                  <a:pt x="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3252282" y="1349675"/>
            <a:ext cx="0" cy="1058545"/>
          </a:xfrm>
          <a:custGeom>
            <a:avLst/>
            <a:gdLst/>
            <a:ahLst/>
            <a:cxnLst/>
            <a:rect l="l" t="t" r="r" b="b"/>
            <a:pathLst>
              <a:path h="1058545">
                <a:moveTo>
                  <a:pt x="0" y="1058400"/>
                </a:moveTo>
                <a:lnTo>
                  <a:pt x="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3315282" y="1349675"/>
            <a:ext cx="0" cy="1058545"/>
          </a:xfrm>
          <a:custGeom>
            <a:avLst/>
            <a:gdLst/>
            <a:ahLst/>
            <a:cxnLst/>
            <a:rect l="l" t="t" r="r" b="b"/>
            <a:pathLst>
              <a:path h="1058545">
                <a:moveTo>
                  <a:pt x="0" y="1058400"/>
                </a:moveTo>
                <a:lnTo>
                  <a:pt x="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3378283" y="1349675"/>
            <a:ext cx="0" cy="1058545"/>
          </a:xfrm>
          <a:custGeom>
            <a:avLst/>
            <a:gdLst/>
            <a:ahLst/>
            <a:cxnLst/>
            <a:rect l="l" t="t" r="r" b="b"/>
            <a:pathLst>
              <a:path h="1058545">
                <a:moveTo>
                  <a:pt x="0" y="1058400"/>
                </a:moveTo>
                <a:lnTo>
                  <a:pt x="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3441284" y="1349675"/>
            <a:ext cx="0" cy="1058545"/>
          </a:xfrm>
          <a:custGeom>
            <a:avLst/>
            <a:gdLst/>
            <a:ahLst/>
            <a:cxnLst/>
            <a:rect l="l" t="t" r="r" b="b"/>
            <a:pathLst>
              <a:path h="1058545">
                <a:moveTo>
                  <a:pt x="0" y="1058400"/>
                </a:moveTo>
                <a:lnTo>
                  <a:pt x="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3504284" y="1349675"/>
            <a:ext cx="0" cy="1058545"/>
          </a:xfrm>
          <a:custGeom>
            <a:avLst/>
            <a:gdLst/>
            <a:ahLst/>
            <a:cxnLst/>
            <a:rect l="l" t="t" r="r" b="b"/>
            <a:pathLst>
              <a:path h="1058545">
                <a:moveTo>
                  <a:pt x="0" y="1058400"/>
                </a:moveTo>
                <a:lnTo>
                  <a:pt x="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3567285" y="1349675"/>
            <a:ext cx="0" cy="1058545"/>
          </a:xfrm>
          <a:custGeom>
            <a:avLst/>
            <a:gdLst/>
            <a:ahLst/>
            <a:cxnLst/>
            <a:rect l="l" t="t" r="r" b="b"/>
            <a:pathLst>
              <a:path h="1058545">
                <a:moveTo>
                  <a:pt x="0" y="1058400"/>
                </a:moveTo>
                <a:lnTo>
                  <a:pt x="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3630286" y="1349675"/>
            <a:ext cx="0" cy="1058545"/>
          </a:xfrm>
          <a:custGeom>
            <a:avLst/>
            <a:gdLst/>
            <a:ahLst/>
            <a:cxnLst/>
            <a:rect l="l" t="t" r="r" b="b"/>
            <a:pathLst>
              <a:path h="1058545">
                <a:moveTo>
                  <a:pt x="0" y="1058400"/>
                </a:moveTo>
                <a:lnTo>
                  <a:pt x="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644050" y="2382882"/>
            <a:ext cx="3041015" cy="0"/>
          </a:xfrm>
          <a:custGeom>
            <a:avLst/>
            <a:gdLst/>
            <a:ahLst/>
            <a:cxnLst/>
            <a:rect l="l" t="t" r="r" b="b"/>
            <a:pathLst>
              <a:path w="3041015">
                <a:moveTo>
                  <a:pt x="0" y="0"/>
                </a:moveTo>
                <a:lnTo>
                  <a:pt x="3040736" y="0"/>
                </a:lnTo>
              </a:path>
            </a:pathLst>
          </a:custGeom>
          <a:ln w="1062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3667781" y="2360208"/>
            <a:ext cx="21590" cy="45720"/>
          </a:xfrm>
          <a:custGeom>
            <a:avLst/>
            <a:gdLst/>
            <a:ahLst/>
            <a:cxnLst/>
            <a:rect l="l" t="t" r="r" b="b"/>
            <a:pathLst>
              <a:path w="21589" h="45719">
                <a:moveTo>
                  <a:pt x="0" y="0"/>
                </a:moveTo>
                <a:lnTo>
                  <a:pt x="3321" y="6930"/>
                </a:lnTo>
                <a:lnTo>
                  <a:pt x="9565" y="13993"/>
                </a:lnTo>
                <a:lnTo>
                  <a:pt x="16340" y="19728"/>
                </a:lnTo>
                <a:lnTo>
                  <a:pt x="21256" y="22673"/>
                </a:lnTo>
                <a:lnTo>
                  <a:pt x="16340" y="25618"/>
                </a:lnTo>
                <a:lnTo>
                  <a:pt x="9565" y="31353"/>
                </a:lnTo>
                <a:lnTo>
                  <a:pt x="3321" y="38416"/>
                </a:lnTo>
                <a:lnTo>
                  <a:pt x="0" y="45347"/>
                </a:lnTo>
              </a:path>
            </a:pathLst>
          </a:custGeom>
          <a:ln w="85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 txBox="1"/>
          <p:nvPr/>
        </p:nvSpPr>
        <p:spPr>
          <a:xfrm>
            <a:off x="3718213" y="2297665"/>
            <a:ext cx="570230" cy="14224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750" spc="5" dirty="0">
                <a:latin typeface="Arial"/>
                <a:cs typeface="Arial"/>
              </a:rPr>
              <a:t>Project</a:t>
            </a:r>
            <a:r>
              <a:rPr sz="750" spc="-55" dirty="0">
                <a:latin typeface="Arial"/>
                <a:cs typeface="Arial"/>
              </a:rPr>
              <a:t> </a:t>
            </a:r>
            <a:r>
              <a:rPr sz="750" spc="5" dirty="0">
                <a:latin typeface="Arial"/>
                <a:cs typeface="Arial"/>
              </a:rPr>
              <a:t>Time</a:t>
            </a:r>
            <a:endParaRPr sz="750">
              <a:latin typeface="Arial"/>
              <a:cs typeface="Arial"/>
            </a:endParaRPr>
          </a:p>
        </p:txBody>
      </p:sp>
      <p:sp>
        <p:nvSpPr>
          <p:cNvPr id="67" name="object 67"/>
          <p:cNvSpPr/>
          <p:nvPr/>
        </p:nvSpPr>
        <p:spPr>
          <a:xfrm>
            <a:off x="669251" y="1181772"/>
            <a:ext cx="0" cy="1226820"/>
          </a:xfrm>
          <a:custGeom>
            <a:avLst/>
            <a:gdLst/>
            <a:ahLst/>
            <a:cxnLst/>
            <a:rect l="l" t="t" r="r" b="b"/>
            <a:pathLst>
              <a:path h="1226820">
                <a:moveTo>
                  <a:pt x="0" y="1226303"/>
                </a:moveTo>
                <a:lnTo>
                  <a:pt x="0" y="0"/>
                </a:lnTo>
              </a:path>
            </a:pathLst>
          </a:custGeom>
          <a:ln w="1062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646578" y="1177521"/>
            <a:ext cx="45720" cy="21590"/>
          </a:xfrm>
          <a:custGeom>
            <a:avLst/>
            <a:gdLst/>
            <a:ahLst/>
            <a:cxnLst/>
            <a:rect l="l" t="t" r="r" b="b"/>
            <a:pathLst>
              <a:path w="45720" h="21590">
                <a:moveTo>
                  <a:pt x="0" y="21256"/>
                </a:moveTo>
                <a:lnTo>
                  <a:pt x="6930" y="17935"/>
                </a:lnTo>
                <a:lnTo>
                  <a:pt x="13993" y="11690"/>
                </a:lnTo>
                <a:lnTo>
                  <a:pt x="19728" y="4915"/>
                </a:lnTo>
                <a:lnTo>
                  <a:pt x="22673" y="0"/>
                </a:lnTo>
                <a:lnTo>
                  <a:pt x="25618" y="4915"/>
                </a:lnTo>
                <a:lnTo>
                  <a:pt x="31353" y="11690"/>
                </a:lnTo>
                <a:lnTo>
                  <a:pt x="38416" y="17935"/>
                </a:lnTo>
                <a:lnTo>
                  <a:pt x="45347" y="21256"/>
                </a:lnTo>
              </a:path>
            </a:pathLst>
          </a:custGeom>
          <a:ln w="85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 txBox="1"/>
          <p:nvPr/>
        </p:nvSpPr>
        <p:spPr>
          <a:xfrm>
            <a:off x="446319" y="1004632"/>
            <a:ext cx="446405" cy="14224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750" spc="10" dirty="0">
                <a:latin typeface="Arial"/>
                <a:cs typeface="Arial"/>
              </a:rPr>
              <a:t>%</a:t>
            </a:r>
            <a:r>
              <a:rPr sz="750" spc="-60" dirty="0">
                <a:latin typeface="Arial"/>
                <a:cs typeface="Arial"/>
              </a:rPr>
              <a:t> </a:t>
            </a:r>
            <a:r>
              <a:rPr sz="750" spc="5" dirty="0">
                <a:latin typeface="Arial"/>
                <a:cs typeface="Arial"/>
              </a:rPr>
              <a:t>Budget</a:t>
            </a:r>
            <a:endParaRPr sz="750">
              <a:latin typeface="Arial"/>
              <a:cs typeface="Arial"/>
            </a:endParaRPr>
          </a:p>
        </p:txBody>
      </p:sp>
      <p:sp>
        <p:nvSpPr>
          <p:cNvPr id="70" name="object 70"/>
          <p:cNvSpPr/>
          <p:nvPr/>
        </p:nvSpPr>
        <p:spPr>
          <a:xfrm>
            <a:off x="669251" y="1377484"/>
            <a:ext cx="3024505" cy="1003300"/>
          </a:xfrm>
          <a:custGeom>
            <a:avLst/>
            <a:gdLst/>
            <a:ahLst/>
            <a:cxnLst/>
            <a:rect l="l" t="t" r="r" b="b"/>
            <a:pathLst>
              <a:path w="3024504" h="1003300">
                <a:moveTo>
                  <a:pt x="0" y="1002906"/>
                </a:moveTo>
                <a:lnTo>
                  <a:pt x="126001" y="1001291"/>
                </a:lnTo>
                <a:lnTo>
                  <a:pt x="252003" y="998645"/>
                </a:lnTo>
                <a:lnTo>
                  <a:pt x="378004" y="994323"/>
                </a:lnTo>
                <a:lnTo>
                  <a:pt x="504006" y="987263"/>
                </a:lnTo>
                <a:lnTo>
                  <a:pt x="630007" y="975851"/>
                </a:lnTo>
                <a:lnTo>
                  <a:pt x="756009" y="957593"/>
                </a:lnTo>
                <a:lnTo>
                  <a:pt x="882011" y="928923"/>
                </a:lnTo>
                <a:lnTo>
                  <a:pt x="1008012" y="885241"/>
                </a:lnTo>
                <a:lnTo>
                  <a:pt x="1134014" y="821502"/>
                </a:lnTo>
                <a:lnTo>
                  <a:pt x="1260015" y="734291"/>
                </a:lnTo>
                <a:lnTo>
                  <a:pt x="1386017" y="624855"/>
                </a:lnTo>
                <a:lnTo>
                  <a:pt x="1512018" y="501391"/>
                </a:lnTo>
                <a:lnTo>
                  <a:pt x="1638020" y="378005"/>
                </a:lnTo>
                <a:lnTo>
                  <a:pt x="1764021" y="268445"/>
                </a:lnTo>
                <a:lnTo>
                  <a:pt x="1890023" y="181342"/>
                </a:lnTo>
                <a:lnTo>
                  <a:pt x="2016025" y="117434"/>
                </a:lnTo>
                <a:lnTo>
                  <a:pt x="2142026" y="73798"/>
                </a:lnTo>
                <a:lnTo>
                  <a:pt x="2268028" y="45159"/>
                </a:lnTo>
                <a:lnTo>
                  <a:pt x="2394029" y="26917"/>
                </a:lnTo>
                <a:lnTo>
                  <a:pt x="2520031" y="15535"/>
                </a:lnTo>
                <a:lnTo>
                  <a:pt x="2646032" y="8475"/>
                </a:lnTo>
                <a:lnTo>
                  <a:pt x="2772034" y="4245"/>
                </a:lnTo>
                <a:lnTo>
                  <a:pt x="2898035" y="1522"/>
                </a:lnTo>
                <a:lnTo>
                  <a:pt x="3024037" y="0"/>
                </a:lnTo>
              </a:path>
            </a:pathLst>
          </a:custGeom>
          <a:ln w="708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669251" y="1379407"/>
            <a:ext cx="2520315" cy="993775"/>
          </a:xfrm>
          <a:custGeom>
            <a:avLst/>
            <a:gdLst/>
            <a:ahLst/>
            <a:cxnLst/>
            <a:rect l="l" t="t" r="r" b="b"/>
            <a:pathLst>
              <a:path w="2520315" h="993775">
                <a:moveTo>
                  <a:pt x="0" y="993585"/>
                </a:moveTo>
                <a:lnTo>
                  <a:pt x="104998" y="988540"/>
                </a:lnTo>
                <a:lnTo>
                  <a:pt x="209997" y="980988"/>
                </a:lnTo>
                <a:lnTo>
                  <a:pt x="314996" y="969759"/>
                </a:lnTo>
                <a:lnTo>
                  <a:pt x="419995" y="953209"/>
                </a:lnTo>
                <a:lnTo>
                  <a:pt x="524993" y="929138"/>
                </a:lnTo>
                <a:lnTo>
                  <a:pt x="629992" y="894854"/>
                </a:lnTo>
                <a:lnTo>
                  <a:pt x="734991" y="847373"/>
                </a:lnTo>
                <a:lnTo>
                  <a:pt x="839989" y="784249"/>
                </a:lnTo>
                <a:lnTo>
                  <a:pt x="944988" y="704544"/>
                </a:lnTo>
                <a:lnTo>
                  <a:pt x="1049987" y="610304"/>
                </a:lnTo>
                <a:lnTo>
                  <a:pt x="1154986" y="507236"/>
                </a:lnTo>
                <a:lnTo>
                  <a:pt x="1259985" y="403398"/>
                </a:lnTo>
                <a:lnTo>
                  <a:pt x="1364983" y="307436"/>
                </a:lnTo>
                <a:lnTo>
                  <a:pt x="1469982" y="225286"/>
                </a:lnTo>
                <a:lnTo>
                  <a:pt x="1574981" y="159763"/>
                </a:lnTo>
                <a:lnTo>
                  <a:pt x="1679979" y="110282"/>
                </a:lnTo>
                <a:lnTo>
                  <a:pt x="1784978" y="74090"/>
                </a:lnTo>
                <a:lnTo>
                  <a:pt x="1889977" y="48681"/>
                </a:lnTo>
                <a:lnTo>
                  <a:pt x="1994975" y="31254"/>
                </a:lnTo>
                <a:lnTo>
                  <a:pt x="2099974" y="19257"/>
                </a:lnTo>
                <a:lnTo>
                  <a:pt x="2204973" y="11382"/>
                </a:lnTo>
                <a:lnTo>
                  <a:pt x="2309972" y="5952"/>
                </a:lnTo>
                <a:lnTo>
                  <a:pt x="2414971" y="2414"/>
                </a:lnTo>
                <a:lnTo>
                  <a:pt x="2519969" y="0"/>
                </a:lnTo>
              </a:path>
            </a:pathLst>
          </a:custGeom>
          <a:ln w="7085">
            <a:solidFill>
              <a:srgbClr val="00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 txBox="1"/>
          <p:nvPr/>
        </p:nvSpPr>
        <p:spPr>
          <a:xfrm>
            <a:off x="2775571" y="1206373"/>
            <a:ext cx="390525" cy="14224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750" spc="10" dirty="0">
                <a:solidFill>
                  <a:srgbClr val="00FF00"/>
                </a:solidFill>
                <a:latin typeface="Times New Roman"/>
                <a:cs typeface="Times New Roman"/>
              </a:rPr>
              <a:t>β </a:t>
            </a:r>
            <a:r>
              <a:rPr sz="750" spc="155" dirty="0">
                <a:solidFill>
                  <a:srgbClr val="00FF00"/>
                </a:solidFill>
                <a:latin typeface="Arial"/>
                <a:cs typeface="Arial"/>
              </a:rPr>
              <a:t>=</a:t>
            </a:r>
            <a:r>
              <a:rPr sz="750" spc="-65" dirty="0">
                <a:solidFill>
                  <a:srgbClr val="00FF00"/>
                </a:solidFill>
                <a:latin typeface="Arial"/>
                <a:cs typeface="Arial"/>
              </a:rPr>
              <a:t> </a:t>
            </a:r>
            <a:r>
              <a:rPr sz="750" spc="5" dirty="0">
                <a:solidFill>
                  <a:srgbClr val="00FF00"/>
                </a:solidFill>
                <a:latin typeface="Arial"/>
                <a:cs typeface="Arial"/>
              </a:rPr>
              <a:t>0</a:t>
            </a:r>
            <a:r>
              <a:rPr sz="750" spc="5" dirty="0">
                <a:solidFill>
                  <a:srgbClr val="00FF00"/>
                </a:solidFill>
                <a:latin typeface="Times New Roman"/>
                <a:cs typeface="Times New Roman"/>
              </a:rPr>
              <a:t>.</a:t>
            </a:r>
            <a:r>
              <a:rPr sz="750" spc="5" dirty="0">
                <a:solidFill>
                  <a:srgbClr val="00FF00"/>
                </a:solidFill>
                <a:latin typeface="Arial"/>
                <a:cs typeface="Arial"/>
              </a:rPr>
              <a:t>05</a:t>
            </a:r>
            <a:endParaRPr sz="750">
              <a:latin typeface="Arial"/>
              <a:cs typeface="Arial"/>
            </a:endParaRPr>
          </a:p>
        </p:txBody>
      </p:sp>
      <p:sp>
        <p:nvSpPr>
          <p:cNvPr id="73" name="object 73"/>
          <p:cNvSpPr/>
          <p:nvPr/>
        </p:nvSpPr>
        <p:spPr>
          <a:xfrm>
            <a:off x="669251" y="1378499"/>
            <a:ext cx="2772410" cy="999490"/>
          </a:xfrm>
          <a:custGeom>
            <a:avLst/>
            <a:gdLst/>
            <a:ahLst/>
            <a:cxnLst/>
            <a:rect l="l" t="t" r="r" b="b"/>
            <a:pathLst>
              <a:path w="2772410" h="999489">
                <a:moveTo>
                  <a:pt x="0" y="999414"/>
                </a:moveTo>
                <a:lnTo>
                  <a:pt x="115500" y="996538"/>
                </a:lnTo>
                <a:lnTo>
                  <a:pt x="231000" y="992031"/>
                </a:lnTo>
                <a:lnTo>
                  <a:pt x="346500" y="985002"/>
                </a:lnTo>
                <a:lnTo>
                  <a:pt x="462000" y="974066"/>
                </a:lnTo>
                <a:lnTo>
                  <a:pt x="577500" y="957270"/>
                </a:lnTo>
                <a:lnTo>
                  <a:pt x="693001" y="931830"/>
                </a:lnTo>
                <a:lnTo>
                  <a:pt x="808501" y="894269"/>
                </a:lnTo>
                <a:lnTo>
                  <a:pt x="924001" y="840651"/>
                </a:lnTo>
                <a:lnTo>
                  <a:pt x="1039501" y="767776"/>
                </a:lnTo>
                <a:lnTo>
                  <a:pt x="1155001" y="675166"/>
                </a:lnTo>
                <a:lnTo>
                  <a:pt x="1270501" y="566837"/>
                </a:lnTo>
                <a:lnTo>
                  <a:pt x="1386001" y="451895"/>
                </a:lnTo>
                <a:lnTo>
                  <a:pt x="1501502" y="341813"/>
                </a:lnTo>
                <a:lnTo>
                  <a:pt x="1617001" y="246358"/>
                </a:lnTo>
                <a:lnTo>
                  <a:pt x="1732502" y="170360"/>
                </a:lnTo>
                <a:lnTo>
                  <a:pt x="1848002" y="113696"/>
                </a:lnTo>
                <a:lnTo>
                  <a:pt x="1963502" y="73983"/>
                </a:lnTo>
                <a:lnTo>
                  <a:pt x="2079002" y="46866"/>
                </a:lnTo>
                <a:lnTo>
                  <a:pt x="2194502" y="28931"/>
                </a:lnTo>
                <a:lnTo>
                  <a:pt x="2310003" y="17134"/>
                </a:lnTo>
                <a:lnTo>
                  <a:pt x="2425503" y="9674"/>
                </a:lnTo>
                <a:lnTo>
                  <a:pt x="2541003" y="4937"/>
                </a:lnTo>
                <a:lnTo>
                  <a:pt x="2656503" y="1707"/>
                </a:lnTo>
                <a:lnTo>
                  <a:pt x="2772003" y="0"/>
                </a:lnTo>
              </a:path>
            </a:pathLst>
          </a:custGeom>
          <a:ln w="7085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 txBox="1"/>
          <p:nvPr/>
        </p:nvSpPr>
        <p:spPr>
          <a:xfrm>
            <a:off x="3246003" y="1205466"/>
            <a:ext cx="390525" cy="14224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750" spc="10" dirty="0">
                <a:solidFill>
                  <a:srgbClr val="0000FF"/>
                </a:solidFill>
                <a:latin typeface="Times New Roman"/>
                <a:cs typeface="Times New Roman"/>
              </a:rPr>
              <a:t>β </a:t>
            </a:r>
            <a:r>
              <a:rPr sz="750" spc="155" dirty="0">
                <a:solidFill>
                  <a:srgbClr val="0000FF"/>
                </a:solidFill>
                <a:latin typeface="Arial"/>
                <a:cs typeface="Arial"/>
              </a:rPr>
              <a:t>=</a:t>
            </a:r>
            <a:r>
              <a:rPr sz="750" spc="-6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750" spc="5" dirty="0">
                <a:solidFill>
                  <a:srgbClr val="0000FF"/>
                </a:solidFill>
                <a:latin typeface="Arial"/>
                <a:cs typeface="Arial"/>
              </a:rPr>
              <a:t>0</a:t>
            </a:r>
            <a:r>
              <a:rPr sz="750" spc="5" dirty="0">
                <a:solidFill>
                  <a:srgbClr val="0000FF"/>
                </a:solidFill>
                <a:latin typeface="Times New Roman"/>
                <a:cs typeface="Times New Roman"/>
              </a:rPr>
              <a:t>.</a:t>
            </a:r>
            <a:r>
              <a:rPr sz="750" spc="5" dirty="0">
                <a:solidFill>
                  <a:srgbClr val="0000FF"/>
                </a:solidFill>
                <a:latin typeface="Arial"/>
                <a:cs typeface="Arial"/>
              </a:rPr>
              <a:t>25</a:t>
            </a:r>
            <a:endParaRPr sz="750">
              <a:latin typeface="Arial"/>
              <a:cs typeface="Arial"/>
            </a:endParaRPr>
          </a:p>
        </p:txBody>
      </p:sp>
      <p:sp>
        <p:nvSpPr>
          <p:cNvPr id="75" name="object 75"/>
          <p:cNvSpPr/>
          <p:nvPr/>
        </p:nvSpPr>
        <p:spPr>
          <a:xfrm>
            <a:off x="669251" y="1387266"/>
            <a:ext cx="3024505" cy="995680"/>
          </a:xfrm>
          <a:custGeom>
            <a:avLst/>
            <a:gdLst/>
            <a:ahLst/>
            <a:cxnLst/>
            <a:rect l="l" t="t" r="r" b="b"/>
            <a:pathLst>
              <a:path w="3024504" h="995680">
                <a:moveTo>
                  <a:pt x="0" y="995123"/>
                </a:moveTo>
                <a:lnTo>
                  <a:pt x="126001" y="994784"/>
                </a:lnTo>
                <a:lnTo>
                  <a:pt x="252003" y="994262"/>
                </a:lnTo>
                <a:lnTo>
                  <a:pt x="378004" y="993385"/>
                </a:lnTo>
                <a:lnTo>
                  <a:pt x="504006" y="991939"/>
                </a:lnTo>
                <a:lnTo>
                  <a:pt x="630007" y="989571"/>
                </a:lnTo>
                <a:lnTo>
                  <a:pt x="756009" y="985679"/>
                </a:lnTo>
                <a:lnTo>
                  <a:pt x="882011" y="979327"/>
                </a:lnTo>
                <a:lnTo>
                  <a:pt x="1008012" y="969052"/>
                </a:lnTo>
                <a:lnTo>
                  <a:pt x="1134014" y="952548"/>
                </a:lnTo>
                <a:lnTo>
                  <a:pt x="1260015" y="926539"/>
                </a:lnTo>
                <a:lnTo>
                  <a:pt x="1386017" y="886564"/>
                </a:lnTo>
                <a:lnTo>
                  <a:pt x="1512018" y="827624"/>
                </a:lnTo>
                <a:lnTo>
                  <a:pt x="1638020" y="745673"/>
                </a:lnTo>
                <a:lnTo>
                  <a:pt x="1764021" y="640620"/>
                </a:lnTo>
                <a:lnTo>
                  <a:pt x="1890023" y="519233"/>
                </a:lnTo>
                <a:lnTo>
                  <a:pt x="2016025" y="394432"/>
                </a:lnTo>
                <a:lnTo>
                  <a:pt x="2142026" y="280735"/>
                </a:lnTo>
                <a:lnTo>
                  <a:pt x="2268028" y="188187"/>
                </a:lnTo>
                <a:lnTo>
                  <a:pt x="2394029" y="119449"/>
                </a:lnTo>
                <a:lnTo>
                  <a:pt x="2520031" y="72075"/>
                </a:lnTo>
                <a:lnTo>
                  <a:pt x="2646032" y="40621"/>
                </a:lnTo>
                <a:lnTo>
                  <a:pt x="2772034" y="20457"/>
                </a:lnTo>
                <a:lnTo>
                  <a:pt x="2898035" y="7767"/>
                </a:lnTo>
                <a:lnTo>
                  <a:pt x="3024037" y="0"/>
                </a:lnTo>
              </a:path>
            </a:pathLst>
          </a:custGeom>
          <a:ln w="7085">
            <a:solidFill>
              <a:srgbClr val="00AEE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669251" y="1411061"/>
            <a:ext cx="3024505" cy="972185"/>
          </a:xfrm>
          <a:custGeom>
            <a:avLst/>
            <a:gdLst/>
            <a:ahLst/>
            <a:cxnLst/>
            <a:rect l="l" t="t" r="r" b="b"/>
            <a:pathLst>
              <a:path w="3024504" h="972185">
                <a:moveTo>
                  <a:pt x="0" y="971651"/>
                </a:moveTo>
                <a:lnTo>
                  <a:pt x="126001" y="971543"/>
                </a:lnTo>
                <a:lnTo>
                  <a:pt x="252003" y="971374"/>
                </a:lnTo>
                <a:lnTo>
                  <a:pt x="378004" y="971082"/>
                </a:lnTo>
                <a:lnTo>
                  <a:pt x="504006" y="970590"/>
                </a:lnTo>
                <a:lnTo>
                  <a:pt x="630007" y="969790"/>
                </a:lnTo>
                <a:lnTo>
                  <a:pt x="756009" y="968482"/>
                </a:lnTo>
                <a:lnTo>
                  <a:pt x="882011" y="966330"/>
                </a:lnTo>
                <a:lnTo>
                  <a:pt x="1008012" y="962807"/>
                </a:lnTo>
                <a:lnTo>
                  <a:pt x="1134014" y="957055"/>
                </a:lnTo>
                <a:lnTo>
                  <a:pt x="1260015" y="947687"/>
                </a:lnTo>
                <a:lnTo>
                  <a:pt x="1386017" y="932645"/>
                </a:lnTo>
                <a:lnTo>
                  <a:pt x="1512018" y="908820"/>
                </a:lnTo>
                <a:lnTo>
                  <a:pt x="1638020" y="872013"/>
                </a:lnTo>
                <a:lnTo>
                  <a:pt x="1764021" y="817180"/>
                </a:lnTo>
                <a:lnTo>
                  <a:pt x="1890023" y="739951"/>
                </a:lnTo>
                <a:lnTo>
                  <a:pt x="2016025" y="639144"/>
                </a:lnTo>
                <a:lnTo>
                  <a:pt x="2142026" y="519879"/>
                </a:lnTo>
                <a:lnTo>
                  <a:pt x="2268028" y="394324"/>
                </a:lnTo>
                <a:lnTo>
                  <a:pt x="2394029" y="277397"/>
                </a:lnTo>
                <a:lnTo>
                  <a:pt x="2520031" y="180835"/>
                </a:lnTo>
                <a:lnTo>
                  <a:pt x="2646032" y="107544"/>
                </a:lnTo>
                <a:lnTo>
                  <a:pt x="2772034" y="56248"/>
                </a:lnTo>
                <a:lnTo>
                  <a:pt x="2898035" y="21872"/>
                </a:lnTo>
                <a:lnTo>
                  <a:pt x="3024037" y="0"/>
                </a:lnTo>
              </a:path>
            </a:pathLst>
          </a:custGeom>
          <a:ln w="7085">
            <a:solidFill>
              <a:srgbClr val="EC008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 txBox="1"/>
          <p:nvPr/>
        </p:nvSpPr>
        <p:spPr>
          <a:xfrm>
            <a:off x="3716435" y="1297576"/>
            <a:ext cx="444500" cy="2489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ts val="869"/>
              </a:lnSpc>
              <a:spcBef>
                <a:spcPts val="110"/>
              </a:spcBef>
            </a:pPr>
            <a:r>
              <a:rPr sz="750" spc="10" dirty="0">
                <a:solidFill>
                  <a:srgbClr val="00AEEF"/>
                </a:solidFill>
                <a:latin typeface="Times New Roman"/>
                <a:cs typeface="Times New Roman"/>
              </a:rPr>
              <a:t>β </a:t>
            </a:r>
            <a:r>
              <a:rPr sz="750" spc="155" dirty="0">
                <a:solidFill>
                  <a:srgbClr val="00AEEF"/>
                </a:solidFill>
                <a:latin typeface="Arial"/>
                <a:cs typeface="Arial"/>
              </a:rPr>
              <a:t>=</a:t>
            </a:r>
            <a:r>
              <a:rPr sz="750" spc="-35" dirty="0">
                <a:solidFill>
                  <a:srgbClr val="00AEEF"/>
                </a:solidFill>
                <a:latin typeface="Arial"/>
                <a:cs typeface="Arial"/>
              </a:rPr>
              <a:t> </a:t>
            </a:r>
            <a:r>
              <a:rPr sz="750" spc="5" dirty="0">
                <a:solidFill>
                  <a:srgbClr val="00AEEF"/>
                </a:solidFill>
                <a:latin typeface="Arial"/>
                <a:cs typeface="Arial"/>
              </a:rPr>
              <a:t>5</a:t>
            </a:r>
            <a:r>
              <a:rPr sz="750" spc="5" dirty="0">
                <a:solidFill>
                  <a:srgbClr val="00AEEF"/>
                </a:solidFill>
                <a:latin typeface="Times New Roman"/>
                <a:cs typeface="Times New Roman"/>
              </a:rPr>
              <a:t>.</a:t>
            </a:r>
            <a:r>
              <a:rPr sz="750" spc="5" dirty="0">
                <a:solidFill>
                  <a:srgbClr val="00AEEF"/>
                </a:solidFill>
                <a:latin typeface="Arial"/>
                <a:cs typeface="Arial"/>
              </a:rPr>
              <a:t>00</a:t>
            </a:r>
            <a:endParaRPr sz="750">
              <a:latin typeface="Arial"/>
              <a:cs typeface="Arial"/>
            </a:endParaRPr>
          </a:p>
          <a:p>
            <a:pPr marL="12700">
              <a:lnSpc>
                <a:spcPts val="869"/>
              </a:lnSpc>
            </a:pPr>
            <a:r>
              <a:rPr sz="750" spc="10" dirty="0">
                <a:solidFill>
                  <a:srgbClr val="EC008C"/>
                </a:solidFill>
                <a:latin typeface="Times New Roman"/>
                <a:cs typeface="Times New Roman"/>
              </a:rPr>
              <a:t>β </a:t>
            </a:r>
            <a:r>
              <a:rPr sz="750" spc="155" dirty="0">
                <a:solidFill>
                  <a:srgbClr val="EC008C"/>
                </a:solidFill>
                <a:latin typeface="Arial"/>
                <a:cs typeface="Arial"/>
              </a:rPr>
              <a:t>=</a:t>
            </a:r>
            <a:r>
              <a:rPr sz="750" spc="-65" dirty="0">
                <a:solidFill>
                  <a:srgbClr val="EC008C"/>
                </a:solidFill>
                <a:latin typeface="Arial"/>
                <a:cs typeface="Arial"/>
              </a:rPr>
              <a:t> </a:t>
            </a:r>
            <a:r>
              <a:rPr sz="750" spc="5" dirty="0">
                <a:solidFill>
                  <a:srgbClr val="EC008C"/>
                </a:solidFill>
                <a:latin typeface="Arial"/>
                <a:cs typeface="Arial"/>
              </a:rPr>
              <a:t>15</a:t>
            </a:r>
            <a:r>
              <a:rPr sz="750" spc="5" dirty="0">
                <a:solidFill>
                  <a:srgbClr val="EC008C"/>
                </a:solidFill>
                <a:latin typeface="Times New Roman"/>
                <a:cs typeface="Times New Roman"/>
              </a:rPr>
              <a:t>.</a:t>
            </a:r>
            <a:r>
              <a:rPr sz="750" spc="5" dirty="0">
                <a:solidFill>
                  <a:srgbClr val="EC008C"/>
                </a:solidFill>
                <a:latin typeface="Arial"/>
                <a:cs typeface="Arial"/>
              </a:rPr>
              <a:t>00</a:t>
            </a:r>
            <a:endParaRPr sz="750">
              <a:latin typeface="Arial"/>
              <a:cs typeface="Arial"/>
            </a:endParaRPr>
          </a:p>
        </p:txBody>
      </p:sp>
      <p:sp>
        <p:nvSpPr>
          <p:cNvPr id="81" name="object 8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5" dirty="0"/>
              <a:t>39</a:t>
            </a:fld>
            <a:r>
              <a:rPr spc="-95" dirty="0"/>
              <a:t> </a:t>
            </a:r>
            <a:r>
              <a:rPr spc="-5" dirty="0"/>
              <a:t>/</a:t>
            </a:r>
            <a:r>
              <a:rPr spc="-95" dirty="0"/>
              <a:t> </a:t>
            </a:r>
            <a:r>
              <a:rPr spc="-5" dirty="0"/>
              <a:t>128</a:t>
            </a:r>
          </a:p>
        </p:txBody>
      </p:sp>
      <p:sp>
        <p:nvSpPr>
          <p:cNvPr id="78" name="object 78"/>
          <p:cNvSpPr txBox="1"/>
          <p:nvPr/>
        </p:nvSpPr>
        <p:spPr>
          <a:xfrm>
            <a:off x="458748" y="1549927"/>
            <a:ext cx="219710" cy="64579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750" spc="5" dirty="0">
                <a:latin typeface="Arial"/>
                <a:cs typeface="Arial"/>
              </a:rPr>
              <a:t>75%</a:t>
            </a:r>
            <a:endParaRPr sz="7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750" spc="5" dirty="0">
                <a:latin typeface="Arial"/>
                <a:cs typeface="Arial"/>
              </a:rPr>
              <a:t>50%</a:t>
            </a:r>
            <a:endParaRPr sz="7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750" spc="5" dirty="0">
                <a:latin typeface="Arial"/>
                <a:cs typeface="Arial"/>
              </a:rPr>
              <a:t>25%</a:t>
            </a:r>
            <a:endParaRPr sz="750">
              <a:latin typeface="Arial"/>
              <a:cs typeface="Arial"/>
            </a:endParaRPr>
          </a:p>
        </p:txBody>
      </p:sp>
      <p:sp>
        <p:nvSpPr>
          <p:cNvPr id="79" name="object 79"/>
          <p:cNvSpPr txBox="1"/>
          <p:nvPr/>
        </p:nvSpPr>
        <p:spPr>
          <a:xfrm>
            <a:off x="406581" y="1297931"/>
            <a:ext cx="273685" cy="14224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750" spc="5" dirty="0">
                <a:latin typeface="Arial"/>
                <a:cs typeface="Arial"/>
              </a:rPr>
              <a:t>100%</a:t>
            </a:r>
            <a:endParaRPr sz="750">
              <a:latin typeface="Arial"/>
              <a:cs typeface="Arial"/>
            </a:endParaRPr>
          </a:p>
        </p:txBody>
      </p:sp>
      <p:sp>
        <p:nvSpPr>
          <p:cNvPr id="80" name="object 80"/>
          <p:cNvSpPr txBox="1"/>
          <p:nvPr/>
        </p:nvSpPr>
        <p:spPr>
          <a:xfrm>
            <a:off x="874394" y="2396113"/>
            <a:ext cx="2859405" cy="49593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837565">
              <a:lnSpc>
                <a:spcPct val="100000"/>
              </a:lnSpc>
              <a:spcBef>
                <a:spcPts val="110"/>
              </a:spcBef>
            </a:pPr>
            <a:r>
              <a:rPr sz="750" b="1" dirty="0">
                <a:latin typeface="Arial"/>
                <a:cs typeface="Arial"/>
              </a:rPr>
              <a:t>Effect </a:t>
            </a:r>
            <a:r>
              <a:rPr sz="750" b="1" spc="5" dirty="0">
                <a:latin typeface="Arial"/>
                <a:cs typeface="Arial"/>
              </a:rPr>
              <a:t>of Changing</a:t>
            </a:r>
            <a:r>
              <a:rPr sz="750" b="1" spc="-10" dirty="0">
                <a:latin typeface="Arial"/>
                <a:cs typeface="Arial"/>
              </a:rPr>
              <a:t> </a:t>
            </a:r>
            <a:r>
              <a:rPr sz="750" spc="10" dirty="0">
                <a:latin typeface="Times New Roman"/>
                <a:cs typeface="Times New Roman"/>
              </a:rPr>
              <a:t>β</a:t>
            </a:r>
            <a:endParaRPr sz="7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2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100" dirty="0">
                <a:latin typeface="Times New Roman"/>
                <a:cs typeface="Times New Roman"/>
              </a:rPr>
              <a:t>β </a:t>
            </a:r>
            <a:r>
              <a:rPr sz="1100" spc="-5" dirty="0">
                <a:latin typeface="Arial"/>
                <a:cs typeface="Arial"/>
              </a:rPr>
              <a:t>controls </a:t>
            </a:r>
            <a:r>
              <a:rPr sz="1100" spc="-10" dirty="0">
                <a:latin typeface="Arial"/>
                <a:cs typeface="Arial"/>
              </a:rPr>
              <a:t>when </a:t>
            </a:r>
            <a:r>
              <a:rPr sz="1100" spc="-5" dirty="0">
                <a:latin typeface="Arial"/>
                <a:cs typeface="Arial"/>
              </a:rPr>
              <a:t>the curve will </a:t>
            </a:r>
            <a:r>
              <a:rPr sz="1100" dirty="0">
                <a:latin typeface="Arial"/>
                <a:cs typeface="Arial"/>
              </a:rPr>
              <a:t>start </a:t>
            </a:r>
            <a:r>
              <a:rPr sz="1100" spc="-5" dirty="0">
                <a:latin typeface="Arial"/>
                <a:cs typeface="Arial"/>
              </a:rPr>
              <a:t>to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increase</a:t>
            </a:r>
            <a:endParaRPr sz="1100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0"/>
            <a:ext cx="4608195" cy="14414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2286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18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143916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191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5839" y="144691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8366" y="216611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29463" y="288620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31990" y="360540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01587" y="101733"/>
            <a:ext cx="903605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6045" marR="5080" indent="-93980">
              <a:lnSpc>
                <a:spcPct val="157400"/>
              </a:lnSpc>
              <a:spcBef>
                <a:spcPts val="10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Project Cost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Management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Introduction</a:t>
            </a:r>
            <a:endParaRPr sz="6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0" y="431761"/>
            <a:ext cx="4608195" cy="321945"/>
          </a:xfrm>
          <a:prstGeom prst="rect">
            <a:avLst/>
          </a:prstGeom>
          <a:solidFill>
            <a:srgbClr val="3333B2"/>
          </a:solidFill>
        </p:spPr>
        <p:txBody>
          <a:bodyPr vert="horz" wrap="square" lIns="0" tIns="6223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490"/>
              </a:spcBef>
            </a:pPr>
            <a:r>
              <a:rPr sz="1400" spc="15" dirty="0">
                <a:solidFill>
                  <a:srgbClr val="FFFFFF"/>
                </a:solidFill>
                <a:latin typeface="Arial"/>
                <a:cs typeface="Arial"/>
              </a:rPr>
              <a:t>Project Cost</a:t>
            </a:r>
            <a:r>
              <a:rPr sz="14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20" dirty="0">
                <a:solidFill>
                  <a:srgbClr val="FFFFFF"/>
                </a:solidFill>
                <a:latin typeface="Arial"/>
                <a:cs typeface="Arial"/>
              </a:rPr>
              <a:t>Management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95363" y="1686687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95363" y="2068791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347294" y="1225790"/>
            <a:ext cx="3913504" cy="1472565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246379" algn="just">
              <a:lnSpc>
                <a:spcPct val="102600"/>
              </a:lnSpc>
              <a:spcBef>
                <a:spcPts val="55"/>
              </a:spcBef>
            </a:pPr>
            <a:r>
              <a:rPr sz="1100" spc="-10" dirty="0">
                <a:latin typeface="Arial"/>
                <a:cs typeface="Arial"/>
              </a:rPr>
              <a:t>Different stakeholders </a:t>
            </a:r>
            <a:r>
              <a:rPr sz="1100" spc="-5" dirty="0">
                <a:latin typeface="Arial"/>
                <a:cs typeface="Arial"/>
              </a:rPr>
              <a:t>will </a:t>
            </a:r>
            <a:r>
              <a:rPr sz="1100" spc="-10" dirty="0">
                <a:latin typeface="Arial"/>
                <a:cs typeface="Arial"/>
              </a:rPr>
              <a:t>measure </a:t>
            </a:r>
            <a:r>
              <a:rPr sz="1100" spc="-5" dirty="0">
                <a:latin typeface="Arial"/>
                <a:cs typeface="Arial"/>
              </a:rPr>
              <a:t>project costs in </a:t>
            </a:r>
            <a:r>
              <a:rPr sz="1100" spc="-10" dirty="0">
                <a:latin typeface="Arial"/>
                <a:cs typeface="Arial"/>
              </a:rPr>
              <a:t>different  </a:t>
            </a:r>
            <a:r>
              <a:rPr sz="1100" spc="-20" dirty="0">
                <a:latin typeface="Arial"/>
                <a:cs typeface="Arial"/>
              </a:rPr>
              <a:t>ways; </a:t>
            </a:r>
            <a:r>
              <a:rPr sz="1100" spc="-5" dirty="0">
                <a:latin typeface="Arial"/>
                <a:cs typeface="Arial"/>
              </a:rPr>
              <a:t>this can </a:t>
            </a:r>
            <a:r>
              <a:rPr sz="1100" spc="-20" dirty="0">
                <a:latin typeface="Arial"/>
                <a:cs typeface="Arial"/>
              </a:rPr>
              <a:t>have </a:t>
            </a:r>
            <a:r>
              <a:rPr sz="1100" spc="-10" dirty="0">
                <a:latin typeface="Arial"/>
                <a:cs typeface="Arial"/>
              </a:rPr>
              <a:t>a </a:t>
            </a:r>
            <a:r>
              <a:rPr sz="1100" spc="-5" dirty="0">
                <a:latin typeface="Arial"/>
                <a:cs typeface="Arial"/>
              </a:rPr>
              <a:t>major </a:t>
            </a:r>
            <a:r>
              <a:rPr sz="1100" spc="-10" dirty="0">
                <a:latin typeface="Arial"/>
                <a:cs typeface="Arial"/>
              </a:rPr>
              <a:t>effect on </a:t>
            </a:r>
            <a:r>
              <a:rPr sz="1100" spc="-5" dirty="0">
                <a:latin typeface="Arial"/>
                <a:cs typeface="Arial"/>
              </a:rPr>
              <a:t>finance</a:t>
            </a:r>
            <a:r>
              <a:rPr sz="1100" spc="1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reporting</a:t>
            </a:r>
          </a:p>
          <a:p>
            <a:pPr marL="289560" marR="88900" algn="just">
              <a:lnSpc>
                <a:spcPct val="102600"/>
              </a:lnSpc>
              <a:spcBef>
                <a:spcPts val="300"/>
              </a:spcBef>
            </a:pPr>
            <a:r>
              <a:rPr sz="1100" spc="-20" dirty="0">
                <a:latin typeface="Arial"/>
                <a:cs typeface="Arial"/>
              </a:rPr>
              <a:t>Typically </a:t>
            </a:r>
            <a:r>
              <a:rPr sz="1100" spc="-5" dirty="0">
                <a:latin typeface="Arial"/>
                <a:cs typeface="Arial"/>
              </a:rPr>
              <a:t>these </a:t>
            </a:r>
            <a:r>
              <a:rPr sz="1100" spc="-10" dirty="0">
                <a:latin typeface="Arial"/>
                <a:cs typeface="Arial"/>
              </a:rPr>
              <a:t>variances </a:t>
            </a:r>
            <a:r>
              <a:rPr sz="1100" spc="-5" dirty="0">
                <a:latin typeface="Arial"/>
                <a:cs typeface="Arial"/>
              </a:rPr>
              <a:t>will </a:t>
            </a:r>
            <a:r>
              <a:rPr sz="1100" spc="-10" dirty="0">
                <a:latin typeface="Arial"/>
                <a:cs typeface="Arial"/>
              </a:rPr>
              <a:t>be on </a:t>
            </a:r>
            <a:r>
              <a:rPr sz="1100" spc="-15" dirty="0">
                <a:latin typeface="Arial"/>
                <a:cs typeface="Arial"/>
              </a:rPr>
              <a:t>how </a:t>
            </a:r>
            <a:r>
              <a:rPr sz="1100" spc="-5" dirty="0">
                <a:latin typeface="Arial"/>
                <a:cs typeface="Arial"/>
              </a:rPr>
              <a:t>costs are </a:t>
            </a:r>
            <a:r>
              <a:rPr sz="1100" spc="-10" dirty="0">
                <a:latin typeface="Arial"/>
                <a:cs typeface="Arial"/>
              </a:rPr>
              <a:t>booked  </a:t>
            </a:r>
            <a:r>
              <a:rPr sz="1100" spc="-5" dirty="0">
                <a:latin typeface="Arial"/>
                <a:cs typeface="Arial"/>
              </a:rPr>
              <a:t>to the</a:t>
            </a:r>
            <a:r>
              <a:rPr sz="1100" spc="-10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project.</a:t>
            </a:r>
            <a:endParaRPr sz="1100" dirty="0">
              <a:latin typeface="Arial"/>
              <a:cs typeface="Arial"/>
            </a:endParaRPr>
          </a:p>
          <a:p>
            <a:pPr marL="289560" marR="5080" algn="just">
              <a:lnSpc>
                <a:spcPct val="102600"/>
              </a:lnSpc>
              <a:spcBef>
                <a:spcPts val="300"/>
              </a:spcBef>
            </a:pPr>
            <a:r>
              <a:rPr sz="1100" spc="-10" dirty="0">
                <a:latin typeface="Arial"/>
                <a:cs typeface="Arial"/>
              </a:rPr>
              <a:t>e.g. </a:t>
            </a:r>
            <a:r>
              <a:rPr sz="1100" spc="-5" dirty="0">
                <a:latin typeface="Arial"/>
                <a:cs typeface="Arial"/>
              </a:rPr>
              <a:t>Large </a:t>
            </a:r>
            <a:r>
              <a:rPr sz="1100" spc="-10" dirty="0">
                <a:latin typeface="Arial"/>
                <a:cs typeface="Arial"/>
              </a:rPr>
              <a:t>AHUs </a:t>
            </a:r>
            <a:r>
              <a:rPr sz="1100" spc="-15" dirty="0">
                <a:latin typeface="Arial"/>
                <a:cs typeface="Arial"/>
              </a:rPr>
              <a:t>(over </a:t>
            </a:r>
            <a:r>
              <a:rPr lang="en-IE" sz="1100" spc="10" dirty="0">
                <a:latin typeface="Century Gothic"/>
                <a:cs typeface="Arial"/>
              </a:rPr>
              <a:t>€</a:t>
            </a:r>
            <a:r>
              <a:rPr sz="1100" spc="10" dirty="0" smtClean="0">
                <a:latin typeface="Arial"/>
                <a:cs typeface="Arial"/>
              </a:rPr>
              <a:t>20k</a:t>
            </a:r>
            <a:r>
              <a:rPr sz="1100" spc="10" dirty="0">
                <a:latin typeface="Arial"/>
                <a:cs typeface="Arial"/>
              </a:rPr>
              <a:t>) </a:t>
            </a:r>
            <a:r>
              <a:rPr sz="1100" spc="-20" dirty="0">
                <a:latin typeface="Arial"/>
                <a:cs typeface="Arial"/>
              </a:rPr>
              <a:t>may </a:t>
            </a:r>
            <a:r>
              <a:rPr sz="1100" spc="-10" dirty="0">
                <a:latin typeface="Arial"/>
                <a:cs typeface="Arial"/>
              </a:rPr>
              <a:t>be booked </a:t>
            </a:r>
            <a:r>
              <a:rPr sz="1100" spc="-5" dirty="0">
                <a:latin typeface="Arial"/>
                <a:cs typeface="Arial"/>
              </a:rPr>
              <a:t>to the project  </a:t>
            </a:r>
            <a:r>
              <a:rPr sz="1100" spc="-10" dirty="0">
                <a:latin typeface="Arial"/>
                <a:cs typeface="Arial"/>
              </a:rPr>
              <a:t>when </a:t>
            </a:r>
            <a:r>
              <a:rPr sz="1100" spc="-5" dirty="0">
                <a:latin typeface="Arial"/>
                <a:cs typeface="Arial"/>
              </a:rPr>
              <a:t>the order is placed, </a:t>
            </a:r>
            <a:r>
              <a:rPr sz="1100" spc="-10" dirty="0">
                <a:latin typeface="Arial"/>
                <a:cs typeface="Arial"/>
              </a:rPr>
              <a:t>and a </a:t>
            </a:r>
            <a:r>
              <a:rPr sz="1100" dirty="0">
                <a:latin typeface="Arial"/>
                <a:cs typeface="Arial"/>
              </a:rPr>
              <a:t>portion </a:t>
            </a:r>
            <a:r>
              <a:rPr sz="1100" spc="-5" dirty="0">
                <a:latin typeface="Arial"/>
                <a:cs typeface="Arial"/>
              </a:rPr>
              <a:t>of the bill item </a:t>
            </a:r>
            <a:r>
              <a:rPr sz="1100" spc="-20" dirty="0">
                <a:latin typeface="Arial"/>
                <a:cs typeface="Arial"/>
              </a:rPr>
              <a:t>may  </a:t>
            </a:r>
            <a:r>
              <a:rPr sz="1100" spc="-10" dirty="0">
                <a:latin typeface="Arial"/>
                <a:cs typeface="Arial"/>
              </a:rPr>
              <a:t>be </a:t>
            </a:r>
            <a:r>
              <a:rPr sz="1100" spc="-15" dirty="0">
                <a:latin typeface="Arial"/>
                <a:cs typeface="Arial"/>
              </a:rPr>
              <a:t>invoiced </a:t>
            </a:r>
            <a:r>
              <a:rPr sz="1100" spc="-5" dirty="0">
                <a:latin typeface="Arial"/>
                <a:cs typeface="Arial"/>
              </a:rPr>
              <a:t>to the client </a:t>
            </a:r>
            <a:r>
              <a:rPr sz="1100" spc="-10" dirty="0">
                <a:latin typeface="Arial"/>
                <a:cs typeface="Arial"/>
              </a:rPr>
              <a:t>when </a:t>
            </a:r>
            <a:r>
              <a:rPr sz="1100" spc="-5" dirty="0">
                <a:latin typeface="Arial"/>
                <a:cs typeface="Arial"/>
              </a:rPr>
              <a:t>the equipment is </a:t>
            </a:r>
            <a:r>
              <a:rPr sz="1100" spc="-10" dirty="0">
                <a:latin typeface="Arial"/>
                <a:cs typeface="Arial"/>
              </a:rPr>
              <a:t>delivered </a:t>
            </a:r>
            <a:r>
              <a:rPr sz="1100" spc="-5" dirty="0">
                <a:latin typeface="Arial"/>
                <a:cs typeface="Arial"/>
              </a:rPr>
              <a:t>to  </a:t>
            </a:r>
            <a:r>
              <a:rPr sz="1100" spc="-10" dirty="0">
                <a:latin typeface="Arial"/>
                <a:cs typeface="Arial"/>
              </a:rPr>
              <a:t>site.</a:t>
            </a:r>
            <a:endParaRPr sz="1100" dirty="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278731" y="3344092"/>
            <a:ext cx="266065" cy="11938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z="600" spc="-5" dirty="0">
                <a:latin typeface="Arial"/>
                <a:cs typeface="Arial"/>
              </a:rPr>
              <a:t>4</a:t>
            </a:fld>
            <a:r>
              <a:rPr sz="600" spc="-100" dirty="0">
                <a:latin typeface="Arial"/>
                <a:cs typeface="Arial"/>
              </a:rPr>
              <a:t> </a:t>
            </a:r>
            <a:r>
              <a:rPr sz="600" spc="-5" dirty="0">
                <a:latin typeface="Arial"/>
                <a:cs typeface="Arial"/>
              </a:rPr>
              <a:t>/</a:t>
            </a:r>
            <a:r>
              <a:rPr sz="600" spc="-95" dirty="0">
                <a:latin typeface="Arial"/>
                <a:cs typeface="Arial"/>
              </a:rPr>
              <a:t> </a:t>
            </a:r>
            <a:r>
              <a:rPr sz="600" spc="-5" dirty="0">
                <a:latin typeface="Arial"/>
                <a:cs typeface="Arial"/>
              </a:rPr>
              <a:t>128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0"/>
            <a:ext cx="4608195" cy="14414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2286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18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143916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191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5839" y="144691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8366" y="216611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29463" y="288620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31990" y="360540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01587" y="101733"/>
            <a:ext cx="903605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6045" marR="5080" indent="-93980">
              <a:lnSpc>
                <a:spcPct val="157400"/>
              </a:lnSpc>
              <a:spcBef>
                <a:spcPts val="10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Project Cost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Management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Cost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Budgeting</a:t>
            </a:r>
            <a:endParaRPr sz="6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0" y="431761"/>
            <a:ext cx="4608195" cy="321945"/>
          </a:xfrm>
          <a:prstGeom prst="rect">
            <a:avLst/>
          </a:prstGeom>
          <a:solidFill>
            <a:srgbClr val="3333B2"/>
          </a:solidFill>
        </p:spPr>
        <p:txBody>
          <a:bodyPr vert="horz" wrap="square" lIns="0" tIns="6223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490"/>
              </a:spcBef>
            </a:pPr>
            <a:r>
              <a:rPr sz="1400" spc="5" dirty="0">
                <a:solidFill>
                  <a:srgbClr val="FFFFFF"/>
                </a:solidFill>
                <a:latin typeface="Arial"/>
                <a:cs typeface="Arial"/>
              </a:rPr>
              <a:t>Effect </a:t>
            </a:r>
            <a:r>
              <a:rPr sz="1400" spc="10" dirty="0">
                <a:solidFill>
                  <a:srgbClr val="FFFFFF"/>
                </a:solidFill>
                <a:latin typeface="Arial"/>
                <a:cs typeface="Arial"/>
              </a:rPr>
              <a:t>of </a:t>
            </a:r>
            <a:r>
              <a:rPr sz="1400" spc="15" dirty="0">
                <a:solidFill>
                  <a:srgbClr val="FFFFFF"/>
                </a:solidFill>
                <a:latin typeface="Arial"/>
                <a:cs typeface="Arial"/>
              </a:rPr>
              <a:t>Changing</a:t>
            </a: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204" dirty="0">
                <a:solidFill>
                  <a:srgbClr val="FFFFFF"/>
                </a:solidFill>
                <a:latin typeface="Times New Roman"/>
                <a:cs typeface="Times New Roman"/>
              </a:rPr>
              <a:t>λ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44050" y="2674589"/>
            <a:ext cx="3024505" cy="0"/>
          </a:xfrm>
          <a:custGeom>
            <a:avLst/>
            <a:gdLst/>
            <a:ahLst/>
            <a:cxnLst/>
            <a:rect l="l" t="t" r="r" b="b"/>
            <a:pathLst>
              <a:path w="3024504">
                <a:moveTo>
                  <a:pt x="0" y="0"/>
                </a:moveTo>
                <a:lnTo>
                  <a:pt x="3024037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44050" y="2422587"/>
            <a:ext cx="3024505" cy="0"/>
          </a:xfrm>
          <a:custGeom>
            <a:avLst/>
            <a:gdLst/>
            <a:ahLst/>
            <a:cxnLst/>
            <a:rect l="l" t="t" r="r" b="b"/>
            <a:pathLst>
              <a:path w="3024504">
                <a:moveTo>
                  <a:pt x="0" y="0"/>
                </a:moveTo>
                <a:lnTo>
                  <a:pt x="3024037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44050" y="2170584"/>
            <a:ext cx="3024505" cy="0"/>
          </a:xfrm>
          <a:custGeom>
            <a:avLst/>
            <a:gdLst/>
            <a:ahLst/>
            <a:cxnLst/>
            <a:rect l="l" t="t" r="r" b="b"/>
            <a:pathLst>
              <a:path w="3024504">
                <a:moveTo>
                  <a:pt x="0" y="0"/>
                </a:moveTo>
                <a:lnTo>
                  <a:pt x="3024037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44050" y="1918581"/>
            <a:ext cx="3024505" cy="0"/>
          </a:xfrm>
          <a:custGeom>
            <a:avLst/>
            <a:gdLst/>
            <a:ahLst/>
            <a:cxnLst/>
            <a:rect l="l" t="t" r="r" b="b"/>
            <a:pathLst>
              <a:path w="3024504">
                <a:moveTo>
                  <a:pt x="0" y="0"/>
                </a:moveTo>
                <a:lnTo>
                  <a:pt x="3024037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44050" y="1666578"/>
            <a:ext cx="3024505" cy="0"/>
          </a:xfrm>
          <a:custGeom>
            <a:avLst/>
            <a:gdLst/>
            <a:ahLst/>
            <a:cxnLst/>
            <a:rect l="l" t="t" r="r" b="b"/>
            <a:pathLst>
              <a:path w="3024504">
                <a:moveTo>
                  <a:pt x="0" y="0"/>
                </a:moveTo>
                <a:lnTo>
                  <a:pt x="3024037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44050" y="1414576"/>
            <a:ext cx="3024505" cy="0"/>
          </a:xfrm>
          <a:custGeom>
            <a:avLst/>
            <a:gdLst/>
            <a:ahLst/>
            <a:cxnLst/>
            <a:rect l="l" t="t" r="r" b="b"/>
            <a:pathLst>
              <a:path w="3024504">
                <a:moveTo>
                  <a:pt x="0" y="0"/>
                </a:moveTo>
                <a:lnTo>
                  <a:pt x="3024037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44050" y="1162573"/>
            <a:ext cx="3024505" cy="0"/>
          </a:xfrm>
          <a:custGeom>
            <a:avLst/>
            <a:gdLst/>
            <a:ahLst/>
            <a:cxnLst/>
            <a:rect l="l" t="t" r="r" b="b"/>
            <a:pathLst>
              <a:path w="3024504">
                <a:moveTo>
                  <a:pt x="0" y="0"/>
                </a:moveTo>
                <a:lnTo>
                  <a:pt x="3024037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69254" y="1137376"/>
            <a:ext cx="0" cy="1562735"/>
          </a:xfrm>
          <a:custGeom>
            <a:avLst/>
            <a:gdLst/>
            <a:ahLst/>
            <a:cxnLst/>
            <a:rect l="l" t="t" r="r" b="b"/>
            <a:pathLst>
              <a:path h="1562735">
                <a:moveTo>
                  <a:pt x="0" y="1562406"/>
                </a:moveTo>
                <a:lnTo>
                  <a:pt x="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32255" y="1137376"/>
            <a:ext cx="0" cy="1562735"/>
          </a:xfrm>
          <a:custGeom>
            <a:avLst/>
            <a:gdLst/>
            <a:ahLst/>
            <a:cxnLst/>
            <a:rect l="l" t="t" r="r" b="b"/>
            <a:pathLst>
              <a:path h="1562735">
                <a:moveTo>
                  <a:pt x="0" y="1562406"/>
                </a:moveTo>
                <a:lnTo>
                  <a:pt x="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95255" y="1137376"/>
            <a:ext cx="0" cy="1562735"/>
          </a:xfrm>
          <a:custGeom>
            <a:avLst/>
            <a:gdLst/>
            <a:ahLst/>
            <a:cxnLst/>
            <a:rect l="l" t="t" r="r" b="b"/>
            <a:pathLst>
              <a:path h="1562735">
                <a:moveTo>
                  <a:pt x="0" y="1562406"/>
                </a:moveTo>
                <a:lnTo>
                  <a:pt x="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58256" y="1137376"/>
            <a:ext cx="0" cy="1562735"/>
          </a:xfrm>
          <a:custGeom>
            <a:avLst/>
            <a:gdLst/>
            <a:ahLst/>
            <a:cxnLst/>
            <a:rect l="l" t="t" r="r" b="b"/>
            <a:pathLst>
              <a:path h="1562735">
                <a:moveTo>
                  <a:pt x="0" y="1562406"/>
                </a:moveTo>
                <a:lnTo>
                  <a:pt x="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921257" y="1137376"/>
            <a:ext cx="0" cy="1562735"/>
          </a:xfrm>
          <a:custGeom>
            <a:avLst/>
            <a:gdLst/>
            <a:ahLst/>
            <a:cxnLst/>
            <a:rect l="l" t="t" r="r" b="b"/>
            <a:pathLst>
              <a:path h="1562735">
                <a:moveTo>
                  <a:pt x="0" y="1562406"/>
                </a:moveTo>
                <a:lnTo>
                  <a:pt x="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84257" y="1137376"/>
            <a:ext cx="0" cy="1562735"/>
          </a:xfrm>
          <a:custGeom>
            <a:avLst/>
            <a:gdLst/>
            <a:ahLst/>
            <a:cxnLst/>
            <a:rect l="l" t="t" r="r" b="b"/>
            <a:pathLst>
              <a:path h="1562735">
                <a:moveTo>
                  <a:pt x="0" y="1562406"/>
                </a:moveTo>
                <a:lnTo>
                  <a:pt x="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047258" y="1137376"/>
            <a:ext cx="0" cy="1562735"/>
          </a:xfrm>
          <a:custGeom>
            <a:avLst/>
            <a:gdLst/>
            <a:ahLst/>
            <a:cxnLst/>
            <a:rect l="l" t="t" r="r" b="b"/>
            <a:pathLst>
              <a:path h="1562735">
                <a:moveTo>
                  <a:pt x="0" y="1562406"/>
                </a:moveTo>
                <a:lnTo>
                  <a:pt x="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110259" y="1137376"/>
            <a:ext cx="0" cy="1562735"/>
          </a:xfrm>
          <a:custGeom>
            <a:avLst/>
            <a:gdLst/>
            <a:ahLst/>
            <a:cxnLst/>
            <a:rect l="l" t="t" r="r" b="b"/>
            <a:pathLst>
              <a:path h="1562735">
                <a:moveTo>
                  <a:pt x="0" y="1562406"/>
                </a:moveTo>
                <a:lnTo>
                  <a:pt x="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173259" y="1137376"/>
            <a:ext cx="0" cy="1562735"/>
          </a:xfrm>
          <a:custGeom>
            <a:avLst/>
            <a:gdLst/>
            <a:ahLst/>
            <a:cxnLst/>
            <a:rect l="l" t="t" r="r" b="b"/>
            <a:pathLst>
              <a:path h="1562735">
                <a:moveTo>
                  <a:pt x="0" y="1562406"/>
                </a:moveTo>
                <a:lnTo>
                  <a:pt x="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236260" y="1137376"/>
            <a:ext cx="0" cy="1562735"/>
          </a:xfrm>
          <a:custGeom>
            <a:avLst/>
            <a:gdLst/>
            <a:ahLst/>
            <a:cxnLst/>
            <a:rect l="l" t="t" r="r" b="b"/>
            <a:pathLst>
              <a:path h="1562735">
                <a:moveTo>
                  <a:pt x="0" y="1562406"/>
                </a:moveTo>
                <a:lnTo>
                  <a:pt x="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299261" y="1137376"/>
            <a:ext cx="0" cy="1562735"/>
          </a:xfrm>
          <a:custGeom>
            <a:avLst/>
            <a:gdLst/>
            <a:ahLst/>
            <a:cxnLst/>
            <a:rect l="l" t="t" r="r" b="b"/>
            <a:pathLst>
              <a:path h="1562735">
                <a:moveTo>
                  <a:pt x="0" y="1562406"/>
                </a:moveTo>
                <a:lnTo>
                  <a:pt x="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362261" y="1137376"/>
            <a:ext cx="0" cy="1562735"/>
          </a:xfrm>
          <a:custGeom>
            <a:avLst/>
            <a:gdLst/>
            <a:ahLst/>
            <a:cxnLst/>
            <a:rect l="l" t="t" r="r" b="b"/>
            <a:pathLst>
              <a:path h="1562735">
                <a:moveTo>
                  <a:pt x="0" y="1562406"/>
                </a:moveTo>
                <a:lnTo>
                  <a:pt x="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425262" y="1137376"/>
            <a:ext cx="0" cy="1562735"/>
          </a:xfrm>
          <a:custGeom>
            <a:avLst/>
            <a:gdLst/>
            <a:ahLst/>
            <a:cxnLst/>
            <a:rect l="l" t="t" r="r" b="b"/>
            <a:pathLst>
              <a:path h="1562735">
                <a:moveTo>
                  <a:pt x="0" y="1562406"/>
                </a:moveTo>
                <a:lnTo>
                  <a:pt x="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488263" y="1137376"/>
            <a:ext cx="0" cy="1562735"/>
          </a:xfrm>
          <a:custGeom>
            <a:avLst/>
            <a:gdLst/>
            <a:ahLst/>
            <a:cxnLst/>
            <a:rect l="l" t="t" r="r" b="b"/>
            <a:pathLst>
              <a:path h="1562735">
                <a:moveTo>
                  <a:pt x="0" y="1562406"/>
                </a:moveTo>
                <a:lnTo>
                  <a:pt x="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551264" y="1137376"/>
            <a:ext cx="0" cy="1562735"/>
          </a:xfrm>
          <a:custGeom>
            <a:avLst/>
            <a:gdLst/>
            <a:ahLst/>
            <a:cxnLst/>
            <a:rect l="l" t="t" r="r" b="b"/>
            <a:pathLst>
              <a:path h="1562735">
                <a:moveTo>
                  <a:pt x="0" y="1562406"/>
                </a:moveTo>
                <a:lnTo>
                  <a:pt x="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614264" y="1137376"/>
            <a:ext cx="0" cy="1562735"/>
          </a:xfrm>
          <a:custGeom>
            <a:avLst/>
            <a:gdLst/>
            <a:ahLst/>
            <a:cxnLst/>
            <a:rect l="l" t="t" r="r" b="b"/>
            <a:pathLst>
              <a:path h="1562735">
                <a:moveTo>
                  <a:pt x="0" y="1562406"/>
                </a:moveTo>
                <a:lnTo>
                  <a:pt x="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677265" y="1137376"/>
            <a:ext cx="0" cy="1562735"/>
          </a:xfrm>
          <a:custGeom>
            <a:avLst/>
            <a:gdLst/>
            <a:ahLst/>
            <a:cxnLst/>
            <a:rect l="l" t="t" r="r" b="b"/>
            <a:pathLst>
              <a:path h="1562735">
                <a:moveTo>
                  <a:pt x="0" y="1562406"/>
                </a:moveTo>
                <a:lnTo>
                  <a:pt x="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740266" y="1137376"/>
            <a:ext cx="0" cy="1562735"/>
          </a:xfrm>
          <a:custGeom>
            <a:avLst/>
            <a:gdLst/>
            <a:ahLst/>
            <a:cxnLst/>
            <a:rect l="l" t="t" r="r" b="b"/>
            <a:pathLst>
              <a:path h="1562735">
                <a:moveTo>
                  <a:pt x="0" y="1562406"/>
                </a:moveTo>
                <a:lnTo>
                  <a:pt x="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803266" y="1137376"/>
            <a:ext cx="0" cy="1562735"/>
          </a:xfrm>
          <a:custGeom>
            <a:avLst/>
            <a:gdLst/>
            <a:ahLst/>
            <a:cxnLst/>
            <a:rect l="l" t="t" r="r" b="b"/>
            <a:pathLst>
              <a:path h="1562735">
                <a:moveTo>
                  <a:pt x="0" y="1562406"/>
                </a:moveTo>
                <a:lnTo>
                  <a:pt x="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866267" y="1137376"/>
            <a:ext cx="0" cy="1562735"/>
          </a:xfrm>
          <a:custGeom>
            <a:avLst/>
            <a:gdLst/>
            <a:ahLst/>
            <a:cxnLst/>
            <a:rect l="l" t="t" r="r" b="b"/>
            <a:pathLst>
              <a:path h="1562735">
                <a:moveTo>
                  <a:pt x="0" y="1562406"/>
                </a:moveTo>
                <a:lnTo>
                  <a:pt x="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929268" y="1137376"/>
            <a:ext cx="0" cy="1562735"/>
          </a:xfrm>
          <a:custGeom>
            <a:avLst/>
            <a:gdLst/>
            <a:ahLst/>
            <a:cxnLst/>
            <a:rect l="l" t="t" r="r" b="b"/>
            <a:pathLst>
              <a:path h="1562735">
                <a:moveTo>
                  <a:pt x="0" y="1562406"/>
                </a:moveTo>
                <a:lnTo>
                  <a:pt x="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992268" y="1137376"/>
            <a:ext cx="0" cy="1562735"/>
          </a:xfrm>
          <a:custGeom>
            <a:avLst/>
            <a:gdLst/>
            <a:ahLst/>
            <a:cxnLst/>
            <a:rect l="l" t="t" r="r" b="b"/>
            <a:pathLst>
              <a:path h="1562735">
                <a:moveTo>
                  <a:pt x="0" y="1562406"/>
                </a:moveTo>
                <a:lnTo>
                  <a:pt x="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2055269" y="1137376"/>
            <a:ext cx="0" cy="1562735"/>
          </a:xfrm>
          <a:custGeom>
            <a:avLst/>
            <a:gdLst/>
            <a:ahLst/>
            <a:cxnLst/>
            <a:rect l="l" t="t" r="r" b="b"/>
            <a:pathLst>
              <a:path h="1562735">
                <a:moveTo>
                  <a:pt x="0" y="1562406"/>
                </a:moveTo>
                <a:lnTo>
                  <a:pt x="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2118270" y="1137376"/>
            <a:ext cx="0" cy="1562735"/>
          </a:xfrm>
          <a:custGeom>
            <a:avLst/>
            <a:gdLst/>
            <a:ahLst/>
            <a:cxnLst/>
            <a:rect l="l" t="t" r="r" b="b"/>
            <a:pathLst>
              <a:path h="1562735">
                <a:moveTo>
                  <a:pt x="0" y="1562406"/>
                </a:moveTo>
                <a:lnTo>
                  <a:pt x="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2181270" y="1137376"/>
            <a:ext cx="0" cy="1562735"/>
          </a:xfrm>
          <a:custGeom>
            <a:avLst/>
            <a:gdLst/>
            <a:ahLst/>
            <a:cxnLst/>
            <a:rect l="l" t="t" r="r" b="b"/>
            <a:pathLst>
              <a:path h="1562735">
                <a:moveTo>
                  <a:pt x="0" y="1562406"/>
                </a:moveTo>
                <a:lnTo>
                  <a:pt x="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2244271" y="1137376"/>
            <a:ext cx="0" cy="1562735"/>
          </a:xfrm>
          <a:custGeom>
            <a:avLst/>
            <a:gdLst/>
            <a:ahLst/>
            <a:cxnLst/>
            <a:rect l="l" t="t" r="r" b="b"/>
            <a:pathLst>
              <a:path h="1562735">
                <a:moveTo>
                  <a:pt x="0" y="1562406"/>
                </a:moveTo>
                <a:lnTo>
                  <a:pt x="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2307271" y="1137376"/>
            <a:ext cx="0" cy="1562735"/>
          </a:xfrm>
          <a:custGeom>
            <a:avLst/>
            <a:gdLst/>
            <a:ahLst/>
            <a:cxnLst/>
            <a:rect l="l" t="t" r="r" b="b"/>
            <a:pathLst>
              <a:path h="1562735">
                <a:moveTo>
                  <a:pt x="0" y="1562406"/>
                </a:moveTo>
                <a:lnTo>
                  <a:pt x="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2370272" y="1137376"/>
            <a:ext cx="0" cy="1562735"/>
          </a:xfrm>
          <a:custGeom>
            <a:avLst/>
            <a:gdLst/>
            <a:ahLst/>
            <a:cxnLst/>
            <a:rect l="l" t="t" r="r" b="b"/>
            <a:pathLst>
              <a:path h="1562735">
                <a:moveTo>
                  <a:pt x="0" y="1562406"/>
                </a:moveTo>
                <a:lnTo>
                  <a:pt x="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2433273" y="1137376"/>
            <a:ext cx="0" cy="1562735"/>
          </a:xfrm>
          <a:custGeom>
            <a:avLst/>
            <a:gdLst/>
            <a:ahLst/>
            <a:cxnLst/>
            <a:rect l="l" t="t" r="r" b="b"/>
            <a:pathLst>
              <a:path h="1562735">
                <a:moveTo>
                  <a:pt x="0" y="1562406"/>
                </a:moveTo>
                <a:lnTo>
                  <a:pt x="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2496273" y="1137376"/>
            <a:ext cx="0" cy="1562735"/>
          </a:xfrm>
          <a:custGeom>
            <a:avLst/>
            <a:gdLst/>
            <a:ahLst/>
            <a:cxnLst/>
            <a:rect l="l" t="t" r="r" b="b"/>
            <a:pathLst>
              <a:path h="1562735">
                <a:moveTo>
                  <a:pt x="0" y="1562406"/>
                </a:moveTo>
                <a:lnTo>
                  <a:pt x="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2559274" y="1137376"/>
            <a:ext cx="0" cy="1562735"/>
          </a:xfrm>
          <a:custGeom>
            <a:avLst/>
            <a:gdLst/>
            <a:ahLst/>
            <a:cxnLst/>
            <a:rect l="l" t="t" r="r" b="b"/>
            <a:pathLst>
              <a:path h="1562735">
                <a:moveTo>
                  <a:pt x="0" y="1562406"/>
                </a:moveTo>
                <a:lnTo>
                  <a:pt x="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2622275" y="1137376"/>
            <a:ext cx="0" cy="1562735"/>
          </a:xfrm>
          <a:custGeom>
            <a:avLst/>
            <a:gdLst/>
            <a:ahLst/>
            <a:cxnLst/>
            <a:rect l="l" t="t" r="r" b="b"/>
            <a:pathLst>
              <a:path h="1562735">
                <a:moveTo>
                  <a:pt x="0" y="1562406"/>
                </a:moveTo>
                <a:lnTo>
                  <a:pt x="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2685276" y="1137376"/>
            <a:ext cx="0" cy="1562735"/>
          </a:xfrm>
          <a:custGeom>
            <a:avLst/>
            <a:gdLst/>
            <a:ahLst/>
            <a:cxnLst/>
            <a:rect l="l" t="t" r="r" b="b"/>
            <a:pathLst>
              <a:path h="1562735">
                <a:moveTo>
                  <a:pt x="0" y="1562406"/>
                </a:moveTo>
                <a:lnTo>
                  <a:pt x="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2748276" y="1137376"/>
            <a:ext cx="0" cy="1562735"/>
          </a:xfrm>
          <a:custGeom>
            <a:avLst/>
            <a:gdLst/>
            <a:ahLst/>
            <a:cxnLst/>
            <a:rect l="l" t="t" r="r" b="b"/>
            <a:pathLst>
              <a:path h="1562735">
                <a:moveTo>
                  <a:pt x="0" y="1562406"/>
                </a:moveTo>
                <a:lnTo>
                  <a:pt x="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2811277" y="1137376"/>
            <a:ext cx="0" cy="1562735"/>
          </a:xfrm>
          <a:custGeom>
            <a:avLst/>
            <a:gdLst/>
            <a:ahLst/>
            <a:cxnLst/>
            <a:rect l="l" t="t" r="r" b="b"/>
            <a:pathLst>
              <a:path h="1562735">
                <a:moveTo>
                  <a:pt x="0" y="1562406"/>
                </a:moveTo>
                <a:lnTo>
                  <a:pt x="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2874278" y="1137376"/>
            <a:ext cx="0" cy="1562735"/>
          </a:xfrm>
          <a:custGeom>
            <a:avLst/>
            <a:gdLst/>
            <a:ahLst/>
            <a:cxnLst/>
            <a:rect l="l" t="t" r="r" b="b"/>
            <a:pathLst>
              <a:path h="1562735">
                <a:moveTo>
                  <a:pt x="0" y="1562406"/>
                </a:moveTo>
                <a:lnTo>
                  <a:pt x="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2937278" y="1137376"/>
            <a:ext cx="0" cy="1562735"/>
          </a:xfrm>
          <a:custGeom>
            <a:avLst/>
            <a:gdLst/>
            <a:ahLst/>
            <a:cxnLst/>
            <a:rect l="l" t="t" r="r" b="b"/>
            <a:pathLst>
              <a:path h="1562735">
                <a:moveTo>
                  <a:pt x="0" y="1562406"/>
                </a:moveTo>
                <a:lnTo>
                  <a:pt x="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3000279" y="1137376"/>
            <a:ext cx="0" cy="1562735"/>
          </a:xfrm>
          <a:custGeom>
            <a:avLst/>
            <a:gdLst/>
            <a:ahLst/>
            <a:cxnLst/>
            <a:rect l="l" t="t" r="r" b="b"/>
            <a:pathLst>
              <a:path h="1562735">
                <a:moveTo>
                  <a:pt x="0" y="1562406"/>
                </a:moveTo>
                <a:lnTo>
                  <a:pt x="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3063280" y="1137376"/>
            <a:ext cx="0" cy="1562735"/>
          </a:xfrm>
          <a:custGeom>
            <a:avLst/>
            <a:gdLst/>
            <a:ahLst/>
            <a:cxnLst/>
            <a:rect l="l" t="t" r="r" b="b"/>
            <a:pathLst>
              <a:path h="1562735">
                <a:moveTo>
                  <a:pt x="0" y="1562406"/>
                </a:moveTo>
                <a:lnTo>
                  <a:pt x="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3126280" y="1137376"/>
            <a:ext cx="0" cy="1562735"/>
          </a:xfrm>
          <a:custGeom>
            <a:avLst/>
            <a:gdLst/>
            <a:ahLst/>
            <a:cxnLst/>
            <a:rect l="l" t="t" r="r" b="b"/>
            <a:pathLst>
              <a:path h="1562735">
                <a:moveTo>
                  <a:pt x="0" y="1562406"/>
                </a:moveTo>
                <a:lnTo>
                  <a:pt x="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3189281" y="1137376"/>
            <a:ext cx="0" cy="1562735"/>
          </a:xfrm>
          <a:custGeom>
            <a:avLst/>
            <a:gdLst/>
            <a:ahLst/>
            <a:cxnLst/>
            <a:rect l="l" t="t" r="r" b="b"/>
            <a:pathLst>
              <a:path h="1562735">
                <a:moveTo>
                  <a:pt x="0" y="1562406"/>
                </a:moveTo>
                <a:lnTo>
                  <a:pt x="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3252282" y="1137376"/>
            <a:ext cx="0" cy="1562735"/>
          </a:xfrm>
          <a:custGeom>
            <a:avLst/>
            <a:gdLst/>
            <a:ahLst/>
            <a:cxnLst/>
            <a:rect l="l" t="t" r="r" b="b"/>
            <a:pathLst>
              <a:path h="1562735">
                <a:moveTo>
                  <a:pt x="0" y="1562406"/>
                </a:moveTo>
                <a:lnTo>
                  <a:pt x="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3315282" y="1137376"/>
            <a:ext cx="0" cy="1562735"/>
          </a:xfrm>
          <a:custGeom>
            <a:avLst/>
            <a:gdLst/>
            <a:ahLst/>
            <a:cxnLst/>
            <a:rect l="l" t="t" r="r" b="b"/>
            <a:pathLst>
              <a:path h="1562735">
                <a:moveTo>
                  <a:pt x="0" y="1562406"/>
                </a:moveTo>
                <a:lnTo>
                  <a:pt x="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3378283" y="1137376"/>
            <a:ext cx="0" cy="1562735"/>
          </a:xfrm>
          <a:custGeom>
            <a:avLst/>
            <a:gdLst/>
            <a:ahLst/>
            <a:cxnLst/>
            <a:rect l="l" t="t" r="r" b="b"/>
            <a:pathLst>
              <a:path h="1562735">
                <a:moveTo>
                  <a:pt x="0" y="1562406"/>
                </a:moveTo>
                <a:lnTo>
                  <a:pt x="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3441284" y="1137376"/>
            <a:ext cx="0" cy="1562735"/>
          </a:xfrm>
          <a:custGeom>
            <a:avLst/>
            <a:gdLst/>
            <a:ahLst/>
            <a:cxnLst/>
            <a:rect l="l" t="t" r="r" b="b"/>
            <a:pathLst>
              <a:path h="1562735">
                <a:moveTo>
                  <a:pt x="0" y="1562406"/>
                </a:moveTo>
                <a:lnTo>
                  <a:pt x="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3504284" y="1137376"/>
            <a:ext cx="0" cy="1562735"/>
          </a:xfrm>
          <a:custGeom>
            <a:avLst/>
            <a:gdLst/>
            <a:ahLst/>
            <a:cxnLst/>
            <a:rect l="l" t="t" r="r" b="b"/>
            <a:pathLst>
              <a:path h="1562735">
                <a:moveTo>
                  <a:pt x="0" y="1562406"/>
                </a:moveTo>
                <a:lnTo>
                  <a:pt x="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3567285" y="1137376"/>
            <a:ext cx="0" cy="1562735"/>
          </a:xfrm>
          <a:custGeom>
            <a:avLst/>
            <a:gdLst/>
            <a:ahLst/>
            <a:cxnLst/>
            <a:rect l="l" t="t" r="r" b="b"/>
            <a:pathLst>
              <a:path h="1562735">
                <a:moveTo>
                  <a:pt x="0" y="1562406"/>
                </a:moveTo>
                <a:lnTo>
                  <a:pt x="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3630286" y="1137376"/>
            <a:ext cx="0" cy="1562735"/>
          </a:xfrm>
          <a:custGeom>
            <a:avLst/>
            <a:gdLst/>
            <a:ahLst/>
            <a:cxnLst/>
            <a:rect l="l" t="t" r="r" b="b"/>
            <a:pathLst>
              <a:path h="1562735">
                <a:moveTo>
                  <a:pt x="0" y="1562406"/>
                </a:moveTo>
                <a:lnTo>
                  <a:pt x="0" y="0"/>
                </a:lnTo>
              </a:path>
            </a:pathLst>
          </a:custGeom>
          <a:ln w="317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644050" y="2674589"/>
            <a:ext cx="3041015" cy="0"/>
          </a:xfrm>
          <a:custGeom>
            <a:avLst/>
            <a:gdLst/>
            <a:ahLst/>
            <a:cxnLst/>
            <a:rect l="l" t="t" r="r" b="b"/>
            <a:pathLst>
              <a:path w="3041015">
                <a:moveTo>
                  <a:pt x="0" y="0"/>
                </a:moveTo>
                <a:lnTo>
                  <a:pt x="3040736" y="0"/>
                </a:lnTo>
              </a:path>
            </a:pathLst>
          </a:custGeom>
          <a:ln w="1062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3667781" y="2651916"/>
            <a:ext cx="21590" cy="45720"/>
          </a:xfrm>
          <a:custGeom>
            <a:avLst/>
            <a:gdLst/>
            <a:ahLst/>
            <a:cxnLst/>
            <a:rect l="l" t="t" r="r" b="b"/>
            <a:pathLst>
              <a:path w="21589" h="45719">
                <a:moveTo>
                  <a:pt x="0" y="0"/>
                </a:moveTo>
                <a:lnTo>
                  <a:pt x="3321" y="6930"/>
                </a:lnTo>
                <a:lnTo>
                  <a:pt x="9565" y="13993"/>
                </a:lnTo>
                <a:lnTo>
                  <a:pt x="16340" y="19728"/>
                </a:lnTo>
                <a:lnTo>
                  <a:pt x="21256" y="22673"/>
                </a:lnTo>
                <a:lnTo>
                  <a:pt x="16340" y="25618"/>
                </a:lnTo>
                <a:lnTo>
                  <a:pt x="9565" y="31353"/>
                </a:lnTo>
                <a:lnTo>
                  <a:pt x="3321" y="38416"/>
                </a:lnTo>
                <a:lnTo>
                  <a:pt x="0" y="45347"/>
                </a:lnTo>
              </a:path>
            </a:pathLst>
          </a:custGeom>
          <a:ln w="85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 txBox="1"/>
          <p:nvPr/>
        </p:nvSpPr>
        <p:spPr>
          <a:xfrm>
            <a:off x="3718213" y="2589372"/>
            <a:ext cx="570230" cy="14224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750" spc="5" dirty="0">
                <a:latin typeface="Arial"/>
                <a:cs typeface="Arial"/>
              </a:rPr>
              <a:t>Project</a:t>
            </a:r>
            <a:r>
              <a:rPr sz="750" spc="-55" dirty="0">
                <a:latin typeface="Arial"/>
                <a:cs typeface="Arial"/>
              </a:rPr>
              <a:t> </a:t>
            </a:r>
            <a:r>
              <a:rPr sz="750" spc="5" dirty="0">
                <a:latin typeface="Arial"/>
                <a:cs typeface="Arial"/>
              </a:rPr>
              <a:t>Time</a:t>
            </a:r>
            <a:endParaRPr sz="750">
              <a:latin typeface="Arial"/>
              <a:cs typeface="Arial"/>
            </a:endParaRPr>
          </a:p>
        </p:txBody>
      </p:sp>
      <p:sp>
        <p:nvSpPr>
          <p:cNvPr id="69" name="object 69"/>
          <p:cNvSpPr/>
          <p:nvPr/>
        </p:nvSpPr>
        <p:spPr>
          <a:xfrm>
            <a:off x="669251" y="969474"/>
            <a:ext cx="0" cy="1730375"/>
          </a:xfrm>
          <a:custGeom>
            <a:avLst/>
            <a:gdLst/>
            <a:ahLst/>
            <a:cxnLst/>
            <a:rect l="l" t="t" r="r" b="b"/>
            <a:pathLst>
              <a:path h="1730375">
                <a:moveTo>
                  <a:pt x="0" y="1730309"/>
                </a:moveTo>
                <a:lnTo>
                  <a:pt x="0" y="0"/>
                </a:lnTo>
              </a:path>
            </a:pathLst>
          </a:custGeom>
          <a:ln w="1062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646578" y="965223"/>
            <a:ext cx="45720" cy="21590"/>
          </a:xfrm>
          <a:custGeom>
            <a:avLst/>
            <a:gdLst/>
            <a:ahLst/>
            <a:cxnLst/>
            <a:rect l="l" t="t" r="r" b="b"/>
            <a:pathLst>
              <a:path w="45720" h="21590">
                <a:moveTo>
                  <a:pt x="0" y="21256"/>
                </a:moveTo>
                <a:lnTo>
                  <a:pt x="6930" y="17935"/>
                </a:lnTo>
                <a:lnTo>
                  <a:pt x="13993" y="11690"/>
                </a:lnTo>
                <a:lnTo>
                  <a:pt x="19728" y="4915"/>
                </a:lnTo>
                <a:lnTo>
                  <a:pt x="22673" y="0"/>
                </a:lnTo>
                <a:lnTo>
                  <a:pt x="25618" y="4915"/>
                </a:lnTo>
                <a:lnTo>
                  <a:pt x="31353" y="11690"/>
                </a:lnTo>
                <a:lnTo>
                  <a:pt x="38416" y="17935"/>
                </a:lnTo>
                <a:lnTo>
                  <a:pt x="45347" y="21256"/>
                </a:lnTo>
              </a:path>
            </a:pathLst>
          </a:custGeom>
          <a:ln w="85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669251" y="1669191"/>
            <a:ext cx="3024505" cy="1003300"/>
          </a:xfrm>
          <a:custGeom>
            <a:avLst/>
            <a:gdLst/>
            <a:ahLst/>
            <a:cxnLst/>
            <a:rect l="l" t="t" r="r" b="b"/>
            <a:pathLst>
              <a:path w="3024504" h="1003300">
                <a:moveTo>
                  <a:pt x="0" y="1002906"/>
                </a:moveTo>
                <a:lnTo>
                  <a:pt x="126001" y="1001291"/>
                </a:lnTo>
                <a:lnTo>
                  <a:pt x="252003" y="998645"/>
                </a:lnTo>
                <a:lnTo>
                  <a:pt x="378004" y="994323"/>
                </a:lnTo>
                <a:lnTo>
                  <a:pt x="504006" y="987263"/>
                </a:lnTo>
                <a:lnTo>
                  <a:pt x="630007" y="975851"/>
                </a:lnTo>
                <a:lnTo>
                  <a:pt x="756009" y="957593"/>
                </a:lnTo>
                <a:lnTo>
                  <a:pt x="882011" y="928923"/>
                </a:lnTo>
                <a:lnTo>
                  <a:pt x="1008012" y="885241"/>
                </a:lnTo>
                <a:lnTo>
                  <a:pt x="1134014" y="821502"/>
                </a:lnTo>
                <a:lnTo>
                  <a:pt x="1260015" y="734291"/>
                </a:lnTo>
                <a:lnTo>
                  <a:pt x="1386017" y="624855"/>
                </a:lnTo>
                <a:lnTo>
                  <a:pt x="1512018" y="501391"/>
                </a:lnTo>
                <a:lnTo>
                  <a:pt x="1638020" y="378005"/>
                </a:lnTo>
                <a:lnTo>
                  <a:pt x="1764021" y="268445"/>
                </a:lnTo>
                <a:lnTo>
                  <a:pt x="1890023" y="181342"/>
                </a:lnTo>
                <a:lnTo>
                  <a:pt x="2016025" y="117434"/>
                </a:lnTo>
                <a:lnTo>
                  <a:pt x="2142026" y="73798"/>
                </a:lnTo>
                <a:lnTo>
                  <a:pt x="2268028" y="45159"/>
                </a:lnTo>
                <a:lnTo>
                  <a:pt x="2394029" y="26917"/>
                </a:lnTo>
                <a:lnTo>
                  <a:pt x="2520031" y="15535"/>
                </a:lnTo>
                <a:lnTo>
                  <a:pt x="2646032" y="8475"/>
                </a:lnTo>
                <a:lnTo>
                  <a:pt x="2772034" y="4245"/>
                </a:lnTo>
                <a:lnTo>
                  <a:pt x="2898035" y="1522"/>
                </a:lnTo>
                <a:lnTo>
                  <a:pt x="3024037" y="0"/>
                </a:lnTo>
              </a:path>
            </a:pathLst>
          </a:custGeom>
          <a:ln w="708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 txBox="1"/>
          <p:nvPr/>
        </p:nvSpPr>
        <p:spPr>
          <a:xfrm>
            <a:off x="3716435" y="1580215"/>
            <a:ext cx="296545" cy="14224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750" i="1" dirty="0">
                <a:solidFill>
                  <a:srgbClr val="FF0000"/>
                </a:solidFill>
                <a:latin typeface="Arial"/>
                <a:cs typeface="Arial"/>
              </a:rPr>
              <a:t>f</a:t>
            </a:r>
            <a:r>
              <a:rPr sz="750" i="1" spc="-1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750" spc="50" dirty="0">
                <a:solidFill>
                  <a:srgbClr val="FF0000"/>
                </a:solidFill>
                <a:latin typeface="Arial"/>
                <a:cs typeface="Arial"/>
              </a:rPr>
              <a:t>(</a:t>
            </a:r>
            <a:r>
              <a:rPr sz="750" i="1" spc="50" dirty="0">
                <a:solidFill>
                  <a:srgbClr val="FF0000"/>
                </a:solidFill>
                <a:latin typeface="Arial"/>
                <a:cs typeface="Arial"/>
              </a:rPr>
              <a:t>x</a:t>
            </a:r>
            <a:r>
              <a:rPr sz="750" spc="50" dirty="0">
                <a:solidFill>
                  <a:srgbClr val="FF0000"/>
                </a:solidFill>
                <a:latin typeface="Arial"/>
                <a:cs typeface="Arial"/>
              </a:rPr>
              <a:t>)</a:t>
            </a:r>
            <a:r>
              <a:rPr sz="750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750" spc="155" dirty="0">
                <a:solidFill>
                  <a:srgbClr val="FF0000"/>
                </a:solidFill>
                <a:latin typeface="Arial"/>
                <a:cs typeface="Arial"/>
              </a:rPr>
              <a:t>=</a:t>
            </a:r>
            <a:endParaRPr sz="750">
              <a:latin typeface="Arial"/>
              <a:cs typeface="Arial"/>
            </a:endParaRPr>
          </a:p>
        </p:txBody>
      </p:sp>
      <p:sp>
        <p:nvSpPr>
          <p:cNvPr id="73" name="object 73"/>
          <p:cNvSpPr/>
          <p:nvPr/>
        </p:nvSpPr>
        <p:spPr>
          <a:xfrm>
            <a:off x="4037653" y="1663609"/>
            <a:ext cx="200660" cy="0"/>
          </a:xfrm>
          <a:custGeom>
            <a:avLst/>
            <a:gdLst/>
            <a:ahLst/>
            <a:cxnLst/>
            <a:rect l="l" t="t" r="r" b="b"/>
            <a:pathLst>
              <a:path w="200660">
                <a:moveTo>
                  <a:pt x="0" y="0"/>
                </a:moveTo>
                <a:lnTo>
                  <a:pt x="200513" y="0"/>
                </a:lnTo>
              </a:path>
            </a:pathLst>
          </a:custGeom>
          <a:ln w="57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 txBox="1"/>
          <p:nvPr/>
        </p:nvSpPr>
        <p:spPr>
          <a:xfrm>
            <a:off x="4024953" y="1568125"/>
            <a:ext cx="163195" cy="18796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R="22225" algn="r">
              <a:lnSpc>
                <a:spcPts val="635"/>
              </a:lnSpc>
              <a:spcBef>
                <a:spcPts val="105"/>
              </a:spcBef>
            </a:pPr>
            <a:r>
              <a:rPr sz="550" dirty="0">
                <a:solidFill>
                  <a:srgbClr val="FF0000"/>
                </a:solidFill>
                <a:latin typeface="Arial"/>
                <a:cs typeface="Arial"/>
              </a:rPr>
              <a:t>1</a:t>
            </a:r>
            <a:endParaRPr sz="550">
              <a:latin typeface="Arial"/>
              <a:cs typeface="Arial"/>
            </a:endParaRPr>
          </a:p>
          <a:p>
            <a:pPr marR="5080" algn="r">
              <a:lnSpc>
                <a:spcPts val="635"/>
              </a:lnSpc>
            </a:pPr>
            <a:r>
              <a:rPr sz="550" dirty="0">
                <a:solidFill>
                  <a:srgbClr val="FF0000"/>
                </a:solidFill>
                <a:latin typeface="Arial"/>
                <a:cs typeface="Arial"/>
              </a:rPr>
              <a:t>1</a:t>
            </a:r>
            <a:r>
              <a:rPr sz="550" spc="5" dirty="0">
                <a:solidFill>
                  <a:srgbClr val="FF0000"/>
                </a:solidFill>
                <a:latin typeface="Goudy Stout"/>
                <a:cs typeface="Goudy Stout"/>
              </a:rPr>
              <a:t>+</a:t>
            </a:r>
            <a:r>
              <a:rPr sz="550" i="1" dirty="0">
                <a:solidFill>
                  <a:srgbClr val="FF0000"/>
                </a:solidFill>
                <a:latin typeface="Arial"/>
                <a:cs typeface="Arial"/>
              </a:rPr>
              <a:t>e</a:t>
            </a:r>
            <a:endParaRPr sz="550">
              <a:latin typeface="Arial"/>
              <a:cs typeface="Arial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4165878" y="1642307"/>
            <a:ext cx="76200" cy="8953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400" spc="15" dirty="0">
                <a:solidFill>
                  <a:srgbClr val="FF0000"/>
                </a:solidFill>
                <a:latin typeface="Arial Black"/>
                <a:cs typeface="Arial Black"/>
              </a:rPr>
              <a:t>−</a:t>
            </a:r>
            <a:r>
              <a:rPr sz="400" i="1" spc="5" dirty="0">
                <a:solidFill>
                  <a:srgbClr val="FF0000"/>
                </a:solidFill>
                <a:latin typeface="Arial"/>
                <a:cs typeface="Arial"/>
              </a:rPr>
              <a:t>t</a:t>
            </a:r>
            <a:endParaRPr sz="400">
              <a:latin typeface="Arial"/>
              <a:cs typeface="Arial"/>
            </a:endParaRPr>
          </a:p>
        </p:txBody>
      </p:sp>
      <p:sp>
        <p:nvSpPr>
          <p:cNvPr id="76" name="object 76"/>
          <p:cNvSpPr/>
          <p:nvPr/>
        </p:nvSpPr>
        <p:spPr>
          <a:xfrm>
            <a:off x="669251" y="1334961"/>
            <a:ext cx="3024505" cy="1337310"/>
          </a:xfrm>
          <a:custGeom>
            <a:avLst/>
            <a:gdLst/>
            <a:ahLst/>
            <a:cxnLst/>
            <a:rect l="l" t="t" r="r" b="b"/>
            <a:pathLst>
              <a:path w="3024504" h="1337310">
                <a:moveTo>
                  <a:pt x="0" y="1337136"/>
                </a:moveTo>
                <a:lnTo>
                  <a:pt x="126001" y="1335521"/>
                </a:lnTo>
                <a:lnTo>
                  <a:pt x="252003" y="1332876"/>
                </a:lnTo>
                <a:lnTo>
                  <a:pt x="378004" y="1328523"/>
                </a:lnTo>
                <a:lnTo>
                  <a:pt x="504006" y="1321416"/>
                </a:lnTo>
                <a:lnTo>
                  <a:pt x="630007" y="1309865"/>
                </a:lnTo>
                <a:lnTo>
                  <a:pt x="756009" y="1291270"/>
                </a:lnTo>
                <a:lnTo>
                  <a:pt x="882011" y="1261692"/>
                </a:lnTo>
                <a:lnTo>
                  <a:pt x="1008012" y="1215779"/>
                </a:lnTo>
                <a:lnTo>
                  <a:pt x="1134014" y="1146949"/>
                </a:lnTo>
                <a:lnTo>
                  <a:pt x="1260015" y="1048987"/>
                </a:lnTo>
                <a:lnTo>
                  <a:pt x="1386017" y="919418"/>
                </a:lnTo>
                <a:lnTo>
                  <a:pt x="1512018" y="763654"/>
                </a:lnTo>
                <a:lnTo>
                  <a:pt x="1638020" y="596615"/>
                </a:lnTo>
                <a:lnTo>
                  <a:pt x="1764021" y="437960"/>
                </a:lnTo>
                <a:lnTo>
                  <a:pt x="1890023" y="303791"/>
                </a:lnTo>
                <a:lnTo>
                  <a:pt x="2016025" y="201061"/>
                </a:lnTo>
                <a:lnTo>
                  <a:pt x="2142026" y="128155"/>
                </a:lnTo>
                <a:lnTo>
                  <a:pt x="2268028" y="79151"/>
                </a:lnTo>
                <a:lnTo>
                  <a:pt x="2394029" y="47496"/>
                </a:lnTo>
                <a:lnTo>
                  <a:pt x="2520031" y="27640"/>
                </a:lnTo>
                <a:lnTo>
                  <a:pt x="2646032" y="15227"/>
                </a:lnTo>
                <a:lnTo>
                  <a:pt x="2772034" y="7567"/>
                </a:lnTo>
                <a:lnTo>
                  <a:pt x="2898035" y="2830"/>
                </a:lnTo>
                <a:lnTo>
                  <a:pt x="3024037" y="0"/>
                </a:lnTo>
              </a:path>
            </a:pathLst>
          </a:custGeom>
          <a:ln w="7085">
            <a:solidFill>
              <a:srgbClr val="00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 txBox="1"/>
          <p:nvPr/>
        </p:nvSpPr>
        <p:spPr>
          <a:xfrm>
            <a:off x="3716435" y="1258557"/>
            <a:ext cx="401320" cy="14224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750" spc="105" dirty="0">
                <a:solidFill>
                  <a:srgbClr val="00FF00"/>
                </a:solidFill>
                <a:latin typeface="Times New Roman"/>
                <a:cs typeface="Times New Roman"/>
              </a:rPr>
              <a:t>λ </a:t>
            </a:r>
            <a:r>
              <a:rPr sz="750" spc="155" dirty="0">
                <a:solidFill>
                  <a:srgbClr val="00FF00"/>
                </a:solidFill>
                <a:latin typeface="Arial"/>
                <a:cs typeface="Arial"/>
              </a:rPr>
              <a:t>=</a:t>
            </a:r>
            <a:r>
              <a:rPr sz="750" spc="-160" dirty="0">
                <a:solidFill>
                  <a:srgbClr val="00FF00"/>
                </a:solidFill>
                <a:latin typeface="Arial"/>
                <a:cs typeface="Arial"/>
              </a:rPr>
              <a:t> </a:t>
            </a:r>
            <a:r>
              <a:rPr sz="750" spc="5" dirty="0">
                <a:solidFill>
                  <a:srgbClr val="00FF00"/>
                </a:solidFill>
                <a:latin typeface="Arial"/>
                <a:cs typeface="Arial"/>
              </a:rPr>
              <a:t>0</a:t>
            </a:r>
            <a:r>
              <a:rPr sz="750" spc="5" dirty="0">
                <a:solidFill>
                  <a:srgbClr val="00FF00"/>
                </a:solidFill>
                <a:latin typeface="Times New Roman"/>
                <a:cs typeface="Times New Roman"/>
              </a:rPr>
              <a:t>.</a:t>
            </a:r>
            <a:r>
              <a:rPr sz="750" spc="5" dirty="0">
                <a:solidFill>
                  <a:srgbClr val="00FF00"/>
                </a:solidFill>
                <a:latin typeface="Arial"/>
                <a:cs typeface="Arial"/>
              </a:rPr>
              <a:t>75</a:t>
            </a:r>
            <a:endParaRPr sz="750">
              <a:latin typeface="Arial"/>
              <a:cs typeface="Arial"/>
            </a:endParaRPr>
          </a:p>
        </p:txBody>
      </p:sp>
      <p:sp>
        <p:nvSpPr>
          <p:cNvPr id="78" name="object 78"/>
          <p:cNvSpPr/>
          <p:nvPr/>
        </p:nvSpPr>
        <p:spPr>
          <a:xfrm>
            <a:off x="669251" y="2003853"/>
            <a:ext cx="3024505" cy="668655"/>
          </a:xfrm>
          <a:custGeom>
            <a:avLst/>
            <a:gdLst/>
            <a:ahLst/>
            <a:cxnLst/>
            <a:rect l="l" t="t" r="r" b="b"/>
            <a:pathLst>
              <a:path w="3024504" h="668655">
                <a:moveTo>
                  <a:pt x="0" y="668245"/>
                </a:moveTo>
                <a:lnTo>
                  <a:pt x="126001" y="666645"/>
                </a:lnTo>
                <a:lnTo>
                  <a:pt x="252003" y="664015"/>
                </a:lnTo>
                <a:lnTo>
                  <a:pt x="378004" y="659723"/>
                </a:lnTo>
                <a:lnTo>
                  <a:pt x="504006" y="652771"/>
                </a:lnTo>
                <a:lnTo>
                  <a:pt x="630007" y="641620"/>
                </a:lnTo>
                <a:lnTo>
                  <a:pt x="756009" y="624040"/>
                </a:lnTo>
                <a:lnTo>
                  <a:pt x="882011" y="597076"/>
                </a:lnTo>
                <a:lnTo>
                  <a:pt x="1008012" y="557332"/>
                </a:lnTo>
                <a:lnTo>
                  <a:pt x="1134014" y="502222"/>
                </a:lnTo>
                <a:lnTo>
                  <a:pt x="1260015" y="431777"/>
                </a:lnTo>
                <a:lnTo>
                  <a:pt x="1386017" y="350580"/>
                </a:lnTo>
                <a:lnTo>
                  <a:pt x="1512018" y="267537"/>
                </a:lnTo>
                <a:lnTo>
                  <a:pt x="1638020" y="192340"/>
                </a:lnTo>
                <a:lnTo>
                  <a:pt x="1764021" y="131046"/>
                </a:lnTo>
                <a:lnTo>
                  <a:pt x="1890023" y="85780"/>
                </a:lnTo>
                <a:lnTo>
                  <a:pt x="2016025" y="54341"/>
                </a:lnTo>
                <a:lnTo>
                  <a:pt x="2142026" y="33669"/>
                </a:lnTo>
                <a:lnTo>
                  <a:pt x="2268028" y="20364"/>
                </a:lnTo>
                <a:lnTo>
                  <a:pt x="2394029" y="11997"/>
                </a:lnTo>
                <a:lnTo>
                  <a:pt x="2520031" y="6859"/>
                </a:lnTo>
                <a:lnTo>
                  <a:pt x="2646032" y="3737"/>
                </a:lnTo>
                <a:lnTo>
                  <a:pt x="2772034" y="1815"/>
                </a:lnTo>
                <a:lnTo>
                  <a:pt x="2898035" y="615"/>
                </a:lnTo>
                <a:lnTo>
                  <a:pt x="3024037" y="0"/>
                </a:lnTo>
              </a:path>
            </a:pathLst>
          </a:custGeom>
          <a:ln w="7085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669251" y="2171183"/>
            <a:ext cx="3024505" cy="501015"/>
          </a:xfrm>
          <a:custGeom>
            <a:avLst/>
            <a:gdLst/>
            <a:ahLst/>
            <a:cxnLst/>
            <a:rect l="l" t="t" r="r" b="b"/>
            <a:pathLst>
              <a:path w="3024504" h="501014">
                <a:moveTo>
                  <a:pt x="0" y="500914"/>
                </a:moveTo>
                <a:lnTo>
                  <a:pt x="126001" y="499314"/>
                </a:lnTo>
                <a:lnTo>
                  <a:pt x="252003" y="496699"/>
                </a:lnTo>
                <a:lnTo>
                  <a:pt x="378004" y="492454"/>
                </a:lnTo>
                <a:lnTo>
                  <a:pt x="504006" y="485594"/>
                </a:lnTo>
                <a:lnTo>
                  <a:pt x="630007" y="474689"/>
                </a:lnTo>
                <a:lnTo>
                  <a:pt x="756009" y="457770"/>
                </a:lnTo>
                <a:lnTo>
                  <a:pt x="882011" y="432330"/>
                </a:lnTo>
                <a:lnTo>
                  <a:pt x="1008012" y="396046"/>
                </a:lnTo>
                <a:lnTo>
                  <a:pt x="1134014" y="347888"/>
                </a:lnTo>
                <a:lnTo>
                  <a:pt x="1260015" y="289763"/>
                </a:lnTo>
                <a:lnTo>
                  <a:pt x="1386017" y="227116"/>
                </a:lnTo>
                <a:lnTo>
                  <a:pt x="1512018" y="167406"/>
                </a:lnTo>
                <a:lnTo>
                  <a:pt x="1638020" y="116696"/>
                </a:lnTo>
                <a:lnTo>
                  <a:pt x="1764021" y="77704"/>
                </a:lnTo>
                <a:lnTo>
                  <a:pt x="1890023" y="50064"/>
                </a:lnTo>
                <a:lnTo>
                  <a:pt x="2016025" y="31346"/>
                </a:lnTo>
                <a:lnTo>
                  <a:pt x="2142026" y="19256"/>
                </a:lnTo>
                <a:lnTo>
                  <a:pt x="2268028" y="11597"/>
                </a:lnTo>
                <a:lnTo>
                  <a:pt x="2394029" y="6859"/>
                </a:lnTo>
                <a:lnTo>
                  <a:pt x="2520031" y="4029"/>
                </a:lnTo>
                <a:lnTo>
                  <a:pt x="2646032" y="2229"/>
                </a:lnTo>
                <a:lnTo>
                  <a:pt x="2772034" y="1106"/>
                </a:lnTo>
                <a:lnTo>
                  <a:pt x="2898035" y="415"/>
                </a:lnTo>
                <a:lnTo>
                  <a:pt x="3024037" y="0"/>
                </a:lnTo>
              </a:path>
            </a:pathLst>
          </a:custGeom>
          <a:ln w="7085">
            <a:solidFill>
              <a:srgbClr val="00AEE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669251" y="2338867"/>
            <a:ext cx="3024505" cy="333375"/>
          </a:xfrm>
          <a:custGeom>
            <a:avLst/>
            <a:gdLst/>
            <a:ahLst/>
            <a:cxnLst/>
            <a:rect l="l" t="t" r="r" b="b"/>
            <a:pathLst>
              <a:path w="3024504" h="333375">
                <a:moveTo>
                  <a:pt x="0" y="333246"/>
                </a:moveTo>
                <a:lnTo>
                  <a:pt x="126001" y="331646"/>
                </a:lnTo>
                <a:lnTo>
                  <a:pt x="252003" y="329062"/>
                </a:lnTo>
                <a:lnTo>
                  <a:pt x="378004" y="324878"/>
                </a:lnTo>
                <a:lnTo>
                  <a:pt x="504006" y="318218"/>
                </a:lnTo>
                <a:lnTo>
                  <a:pt x="630007" y="307806"/>
                </a:lnTo>
                <a:lnTo>
                  <a:pt x="756009" y="292055"/>
                </a:lnTo>
                <a:lnTo>
                  <a:pt x="882011" y="269337"/>
                </a:lnTo>
                <a:lnTo>
                  <a:pt x="1008012" y="238714"/>
                </a:lnTo>
                <a:lnTo>
                  <a:pt x="1134014" y="200984"/>
                </a:lnTo>
                <a:lnTo>
                  <a:pt x="1260015" y="159424"/>
                </a:lnTo>
                <a:lnTo>
                  <a:pt x="1386017" y="118895"/>
                </a:lnTo>
                <a:lnTo>
                  <a:pt x="1512018" y="83719"/>
                </a:lnTo>
                <a:lnTo>
                  <a:pt x="1638020" y="56217"/>
                </a:lnTo>
                <a:lnTo>
                  <a:pt x="1764021" y="36422"/>
                </a:lnTo>
                <a:lnTo>
                  <a:pt x="1890023" y="22979"/>
                </a:lnTo>
                <a:lnTo>
                  <a:pt x="2016025" y="14274"/>
                </a:lnTo>
                <a:lnTo>
                  <a:pt x="2142026" y="8659"/>
                </a:lnTo>
                <a:lnTo>
                  <a:pt x="2268028" y="5214"/>
                </a:lnTo>
                <a:lnTo>
                  <a:pt x="2394029" y="3061"/>
                </a:lnTo>
                <a:lnTo>
                  <a:pt x="2520031" y="1769"/>
                </a:lnTo>
                <a:lnTo>
                  <a:pt x="2646032" y="954"/>
                </a:lnTo>
                <a:lnTo>
                  <a:pt x="2772034" y="477"/>
                </a:lnTo>
                <a:lnTo>
                  <a:pt x="2898035" y="184"/>
                </a:lnTo>
                <a:lnTo>
                  <a:pt x="3024037" y="0"/>
                </a:lnTo>
              </a:path>
            </a:pathLst>
          </a:custGeom>
          <a:ln w="7085">
            <a:solidFill>
              <a:srgbClr val="EC008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 txBox="1"/>
          <p:nvPr/>
        </p:nvSpPr>
        <p:spPr>
          <a:xfrm>
            <a:off x="3716435" y="1876492"/>
            <a:ext cx="401320" cy="528320"/>
          </a:xfrm>
          <a:prstGeom prst="rect">
            <a:avLst/>
          </a:prstGeom>
        </p:spPr>
        <p:txBody>
          <a:bodyPr vert="horz" wrap="square" lIns="0" tIns="654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sz="750" spc="105" dirty="0">
                <a:solidFill>
                  <a:srgbClr val="0000FF"/>
                </a:solidFill>
                <a:latin typeface="Times New Roman"/>
                <a:cs typeface="Times New Roman"/>
              </a:rPr>
              <a:t>λ</a:t>
            </a:r>
            <a:r>
              <a:rPr sz="750" spc="-25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750" spc="155" dirty="0">
                <a:solidFill>
                  <a:srgbClr val="0000FF"/>
                </a:solidFill>
                <a:latin typeface="Arial"/>
                <a:cs typeface="Arial"/>
              </a:rPr>
              <a:t>=</a:t>
            </a:r>
            <a:r>
              <a:rPr sz="750" spc="-4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750" spc="5" dirty="0">
                <a:solidFill>
                  <a:srgbClr val="0000FF"/>
                </a:solidFill>
                <a:latin typeface="Arial"/>
                <a:cs typeface="Arial"/>
              </a:rPr>
              <a:t>1</a:t>
            </a:r>
            <a:r>
              <a:rPr sz="750" spc="5" dirty="0">
                <a:solidFill>
                  <a:srgbClr val="0000FF"/>
                </a:solidFill>
                <a:latin typeface="Times New Roman"/>
                <a:cs typeface="Times New Roman"/>
              </a:rPr>
              <a:t>.</a:t>
            </a:r>
            <a:r>
              <a:rPr sz="750" spc="5" dirty="0">
                <a:solidFill>
                  <a:srgbClr val="0000FF"/>
                </a:solidFill>
                <a:latin typeface="Arial"/>
                <a:cs typeface="Arial"/>
              </a:rPr>
              <a:t>50</a:t>
            </a:r>
            <a:endParaRPr sz="7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15"/>
              </a:spcBef>
            </a:pPr>
            <a:r>
              <a:rPr sz="750" spc="105" dirty="0">
                <a:solidFill>
                  <a:srgbClr val="00AEEF"/>
                </a:solidFill>
                <a:latin typeface="Times New Roman"/>
                <a:cs typeface="Times New Roman"/>
              </a:rPr>
              <a:t>λ</a:t>
            </a:r>
            <a:r>
              <a:rPr sz="750" spc="-25" dirty="0">
                <a:solidFill>
                  <a:srgbClr val="00AEEF"/>
                </a:solidFill>
                <a:latin typeface="Times New Roman"/>
                <a:cs typeface="Times New Roman"/>
              </a:rPr>
              <a:t> </a:t>
            </a:r>
            <a:r>
              <a:rPr sz="750" spc="155" dirty="0">
                <a:solidFill>
                  <a:srgbClr val="00AEEF"/>
                </a:solidFill>
                <a:latin typeface="Arial"/>
                <a:cs typeface="Arial"/>
              </a:rPr>
              <a:t>=</a:t>
            </a:r>
            <a:r>
              <a:rPr sz="750" spc="-45" dirty="0">
                <a:solidFill>
                  <a:srgbClr val="00AEEF"/>
                </a:solidFill>
                <a:latin typeface="Arial"/>
                <a:cs typeface="Arial"/>
              </a:rPr>
              <a:t> </a:t>
            </a:r>
            <a:r>
              <a:rPr sz="750" spc="5" dirty="0">
                <a:solidFill>
                  <a:srgbClr val="00AEEF"/>
                </a:solidFill>
                <a:latin typeface="Arial"/>
                <a:cs typeface="Arial"/>
              </a:rPr>
              <a:t>2</a:t>
            </a:r>
            <a:r>
              <a:rPr sz="750" spc="5" dirty="0">
                <a:solidFill>
                  <a:srgbClr val="00AEEF"/>
                </a:solidFill>
                <a:latin typeface="Times New Roman"/>
                <a:cs typeface="Times New Roman"/>
              </a:rPr>
              <a:t>.</a:t>
            </a:r>
            <a:r>
              <a:rPr sz="750" spc="5" dirty="0">
                <a:solidFill>
                  <a:srgbClr val="00AEEF"/>
                </a:solidFill>
                <a:latin typeface="Arial"/>
                <a:cs typeface="Arial"/>
              </a:rPr>
              <a:t>00</a:t>
            </a:r>
            <a:endParaRPr sz="7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20"/>
              </a:spcBef>
            </a:pPr>
            <a:r>
              <a:rPr sz="750" spc="105" dirty="0">
                <a:solidFill>
                  <a:srgbClr val="EC008C"/>
                </a:solidFill>
                <a:latin typeface="Times New Roman"/>
                <a:cs typeface="Times New Roman"/>
              </a:rPr>
              <a:t>λ</a:t>
            </a:r>
            <a:r>
              <a:rPr sz="750" spc="-25" dirty="0">
                <a:solidFill>
                  <a:srgbClr val="EC008C"/>
                </a:solidFill>
                <a:latin typeface="Times New Roman"/>
                <a:cs typeface="Times New Roman"/>
              </a:rPr>
              <a:t> </a:t>
            </a:r>
            <a:r>
              <a:rPr sz="750" spc="155" dirty="0">
                <a:solidFill>
                  <a:srgbClr val="EC008C"/>
                </a:solidFill>
                <a:latin typeface="Arial"/>
                <a:cs typeface="Arial"/>
              </a:rPr>
              <a:t>=</a:t>
            </a:r>
            <a:r>
              <a:rPr sz="750" spc="-45" dirty="0">
                <a:solidFill>
                  <a:srgbClr val="EC008C"/>
                </a:solidFill>
                <a:latin typeface="Arial"/>
                <a:cs typeface="Arial"/>
              </a:rPr>
              <a:t> </a:t>
            </a:r>
            <a:r>
              <a:rPr sz="750" spc="5" dirty="0">
                <a:solidFill>
                  <a:srgbClr val="EC008C"/>
                </a:solidFill>
                <a:latin typeface="Arial"/>
                <a:cs typeface="Arial"/>
              </a:rPr>
              <a:t>3</a:t>
            </a:r>
            <a:r>
              <a:rPr sz="750" spc="5" dirty="0">
                <a:solidFill>
                  <a:srgbClr val="EC008C"/>
                </a:solidFill>
                <a:latin typeface="Times New Roman"/>
                <a:cs typeface="Times New Roman"/>
              </a:rPr>
              <a:t>.</a:t>
            </a:r>
            <a:r>
              <a:rPr sz="750" spc="5" dirty="0">
                <a:solidFill>
                  <a:srgbClr val="EC008C"/>
                </a:solidFill>
                <a:latin typeface="Arial"/>
                <a:cs typeface="Arial"/>
              </a:rPr>
              <a:t>00</a:t>
            </a:r>
            <a:endParaRPr sz="750">
              <a:latin typeface="Arial"/>
              <a:cs typeface="Arial"/>
            </a:endParaRPr>
          </a:p>
        </p:txBody>
      </p:sp>
      <p:sp>
        <p:nvSpPr>
          <p:cNvPr id="89" name="object 8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5" dirty="0"/>
              <a:t>40</a:t>
            </a:fld>
            <a:r>
              <a:rPr spc="-95" dirty="0"/>
              <a:t> </a:t>
            </a:r>
            <a:r>
              <a:rPr spc="-5" dirty="0"/>
              <a:t>/</a:t>
            </a:r>
            <a:r>
              <a:rPr spc="-95" dirty="0"/>
              <a:t> </a:t>
            </a:r>
            <a:r>
              <a:rPr spc="-5" dirty="0"/>
              <a:t>128</a:t>
            </a:r>
          </a:p>
        </p:txBody>
      </p:sp>
      <p:sp>
        <p:nvSpPr>
          <p:cNvPr id="82" name="object 82"/>
          <p:cNvSpPr txBox="1"/>
          <p:nvPr/>
        </p:nvSpPr>
        <p:spPr>
          <a:xfrm>
            <a:off x="458748" y="2345635"/>
            <a:ext cx="219710" cy="14224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750" spc="5" dirty="0">
                <a:latin typeface="Arial"/>
                <a:cs typeface="Arial"/>
              </a:rPr>
              <a:t>25%</a:t>
            </a:r>
            <a:endParaRPr sz="750">
              <a:latin typeface="Arial"/>
              <a:cs typeface="Arial"/>
            </a:endParaRPr>
          </a:p>
        </p:txBody>
      </p:sp>
      <p:sp>
        <p:nvSpPr>
          <p:cNvPr id="83" name="object 83"/>
          <p:cNvSpPr txBox="1"/>
          <p:nvPr/>
        </p:nvSpPr>
        <p:spPr>
          <a:xfrm>
            <a:off x="458748" y="2093639"/>
            <a:ext cx="219710" cy="14224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750" spc="5" dirty="0">
                <a:latin typeface="Arial"/>
                <a:cs typeface="Arial"/>
              </a:rPr>
              <a:t>50%</a:t>
            </a:r>
            <a:endParaRPr sz="750">
              <a:latin typeface="Arial"/>
              <a:cs typeface="Arial"/>
            </a:endParaRPr>
          </a:p>
        </p:txBody>
      </p:sp>
      <p:sp>
        <p:nvSpPr>
          <p:cNvPr id="84" name="object 84"/>
          <p:cNvSpPr txBox="1"/>
          <p:nvPr/>
        </p:nvSpPr>
        <p:spPr>
          <a:xfrm>
            <a:off x="458748" y="1841635"/>
            <a:ext cx="219710" cy="14224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750" spc="5" dirty="0">
                <a:latin typeface="Arial"/>
                <a:cs typeface="Arial"/>
              </a:rPr>
              <a:t>75%</a:t>
            </a:r>
            <a:endParaRPr sz="750">
              <a:latin typeface="Arial"/>
              <a:cs typeface="Arial"/>
            </a:endParaRPr>
          </a:p>
        </p:txBody>
      </p:sp>
      <p:sp>
        <p:nvSpPr>
          <p:cNvPr id="85" name="object 85"/>
          <p:cNvSpPr txBox="1"/>
          <p:nvPr/>
        </p:nvSpPr>
        <p:spPr>
          <a:xfrm>
            <a:off x="406581" y="1589639"/>
            <a:ext cx="273685" cy="14224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750" spc="5" dirty="0">
                <a:latin typeface="Arial"/>
                <a:cs typeface="Arial"/>
              </a:rPr>
              <a:t>100%</a:t>
            </a:r>
            <a:endParaRPr sz="750">
              <a:latin typeface="Arial"/>
              <a:cs typeface="Arial"/>
            </a:endParaRPr>
          </a:p>
        </p:txBody>
      </p:sp>
      <p:sp>
        <p:nvSpPr>
          <p:cNvPr id="86" name="object 86"/>
          <p:cNvSpPr txBox="1"/>
          <p:nvPr/>
        </p:nvSpPr>
        <p:spPr>
          <a:xfrm>
            <a:off x="406581" y="1337634"/>
            <a:ext cx="273685" cy="14224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750" spc="5" dirty="0">
                <a:latin typeface="Arial"/>
                <a:cs typeface="Arial"/>
              </a:rPr>
              <a:t>125%</a:t>
            </a:r>
            <a:endParaRPr sz="750">
              <a:latin typeface="Arial"/>
              <a:cs typeface="Arial"/>
            </a:endParaRPr>
          </a:p>
        </p:txBody>
      </p:sp>
      <p:sp>
        <p:nvSpPr>
          <p:cNvPr id="87" name="object 87"/>
          <p:cNvSpPr txBox="1"/>
          <p:nvPr/>
        </p:nvSpPr>
        <p:spPr>
          <a:xfrm>
            <a:off x="406581" y="792339"/>
            <a:ext cx="485775" cy="43560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52069">
              <a:lnSpc>
                <a:spcPct val="100000"/>
              </a:lnSpc>
              <a:spcBef>
                <a:spcPts val="110"/>
              </a:spcBef>
            </a:pPr>
            <a:r>
              <a:rPr sz="750" spc="10" dirty="0">
                <a:latin typeface="Arial"/>
                <a:cs typeface="Arial"/>
              </a:rPr>
              <a:t>%</a:t>
            </a:r>
            <a:r>
              <a:rPr sz="750" spc="-60" dirty="0">
                <a:latin typeface="Arial"/>
                <a:cs typeface="Arial"/>
              </a:rPr>
              <a:t> </a:t>
            </a:r>
            <a:r>
              <a:rPr sz="750" spc="5" dirty="0">
                <a:latin typeface="Arial"/>
                <a:cs typeface="Arial"/>
              </a:rPr>
              <a:t>Budget</a:t>
            </a:r>
            <a:endParaRPr sz="7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750" spc="5" dirty="0">
                <a:latin typeface="Arial"/>
                <a:cs typeface="Arial"/>
              </a:rPr>
              <a:t>150%</a:t>
            </a:r>
            <a:endParaRPr sz="750">
              <a:latin typeface="Arial"/>
              <a:cs typeface="Arial"/>
            </a:endParaRPr>
          </a:p>
        </p:txBody>
      </p:sp>
      <p:sp>
        <p:nvSpPr>
          <p:cNvPr id="88" name="object 88"/>
          <p:cNvSpPr txBox="1"/>
          <p:nvPr/>
        </p:nvSpPr>
        <p:spPr>
          <a:xfrm>
            <a:off x="462915" y="2691047"/>
            <a:ext cx="3682365" cy="5988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R="237490" algn="ctr">
              <a:lnSpc>
                <a:spcPct val="100000"/>
              </a:lnSpc>
              <a:spcBef>
                <a:spcPts val="110"/>
              </a:spcBef>
            </a:pPr>
            <a:r>
              <a:rPr sz="750" b="1" dirty="0">
                <a:latin typeface="Arial"/>
                <a:cs typeface="Arial"/>
              </a:rPr>
              <a:t>Effect </a:t>
            </a:r>
            <a:r>
              <a:rPr sz="750" b="1" spc="5" dirty="0">
                <a:latin typeface="Arial"/>
                <a:cs typeface="Arial"/>
              </a:rPr>
              <a:t>of Changing</a:t>
            </a:r>
            <a:r>
              <a:rPr sz="750" b="1" spc="-10" dirty="0">
                <a:latin typeface="Arial"/>
                <a:cs typeface="Arial"/>
              </a:rPr>
              <a:t> </a:t>
            </a:r>
            <a:r>
              <a:rPr sz="750" spc="105" dirty="0">
                <a:latin typeface="Times New Roman"/>
                <a:cs typeface="Times New Roman"/>
              </a:rPr>
              <a:t>λ</a:t>
            </a:r>
            <a:endParaRPr sz="7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8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1100" spc="140" dirty="0">
                <a:latin typeface="Times New Roman"/>
                <a:cs typeface="Times New Roman"/>
              </a:rPr>
              <a:t>λ </a:t>
            </a:r>
            <a:r>
              <a:rPr sz="1100" spc="-5" dirty="0">
                <a:latin typeface="Arial"/>
                <a:cs typeface="Arial"/>
              </a:rPr>
              <a:t>controls the </a:t>
            </a:r>
            <a:r>
              <a:rPr sz="1100" spc="-10" dirty="0">
                <a:latin typeface="Arial"/>
                <a:cs typeface="Arial"/>
              </a:rPr>
              <a:t>end </a:t>
            </a:r>
            <a:r>
              <a:rPr sz="1100" spc="-5" dirty="0">
                <a:latin typeface="Arial"/>
                <a:cs typeface="Arial"/>
              </a:rPr>
              <a:t>point; use this to correct to </a:t>
            </a:r>
            <a:r>
              <a:rPr sz="1100" spc="-10" dirty="0">
                <a:latin typeface="Arial"/>
                <a:cs typeface="Arial"/>
              </a:rPr>
              <a:t>100% when</a:t>
            </a:r>
            <a:r>
              <a:rPr sz="1100" spc="-125" dirty="0">
                <a:latin typeface="Arial"/>
                <a:cs typeface="Arial"/>
              </a:rPr>
              <a:t> </a:t>
            </a:r>
            <a:r>
              <a:rPr sz="1100" spc="70" dirty="0">
                <a:latin typeface="Times New Roman"/>
                <a:cs typeface="Times New Roman"/>
              </a:rPr>
              <a:t>α</a:t>
            </a:r>
            <a:endParaRPr sz="11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35"/>
              </a:spcBef>
            </a:pPr>
            <a:r>
              <a:rPr sz="1100" spc="-10" dirty="0">
                <a:latin typeface="Arial"/>
                <a:cs typeface="Arial"/>
              </a:rPr>
              <a:t>and </a:t>
            </a:r>
            <a:r>
              <a:rPr sz="1100" dirty="0">
                <a:latin typeface="Times New Roman"/>
                <a:cs typeface="Times New Roman"/>
              </a:rPr>
              <a:t>β </a:t>
            </a:r>
            <a:r>
              <a:rPr sz="1100" dirty="0">
                <a:latin typeface="Arial"/>
                <a:cs typeface="Arial"/>
              </a:rPr>
              <a:t>distort </a:t>
            </a:r>
            <a:r>
              <a:rPr sz="1100" spc="-5" dirty="0">
                <a:latin typeface="Arial"/>
                <a:cs typeface="Arial"/>
              </a:rPr>
              <a:t>the </a:t>
            </a:r>
            <a:r>
              <a:rPr sz="1100" spc="-10" dirty="0">
                <a:latin typeface="Arial"/>
                <a:cs typeface="Arial"/>
              </a:rPr>
              <a:t>end</a:t>
            </a:r>
            <a:r>
              <a:rPr sz="1100" spc="10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point.</a:t>
            </a:r>
            <a:endParaRPr sz="1100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0"/>
            <a:ext cx="4608195" cy="14414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2286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18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143916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191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5839" y="144691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8366" y="216611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29463" y="288620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31990" y="360540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01587" y="101733"/>
            <a:ext cx="903605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6045" marR="5080" indent="-93980">
              <a:lnSpc>
                <a:spcPct val="157400"/>
              </a:lnSpc>
              <a:spcBef>
                <a:spcPts val="10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Project Cost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Management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Cost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Budgeting</a:t>
            </a:r>
            <a:endParaRPr sz="6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88264" y="1635887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90" h="59689">
                <a:moveTo>
                  <a:pt x="0" y="59550"/>
                </a:moveTo>
                <a:lnTo>
                  <a:pt x="59550" y="59550"/>
                </a:lnTo>
                <a:lnTo>
                  <a:pt x="59550" y="0"/>
                </a:lnTo>
                <a:lnTo>
                  <a:pt x="0" y="0"/>
                </a:lnTo>
                <a:lnTo>
                  <a:pt x="0" y="59550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88264" y="1964855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90" h="59689">
                <a:moveTo>
                  <a:pt x="0" y="59550"/>
                </a:moveTo>
                <a:lnTo>
                  <a:pt x="59550" y="59550"/>
                </a:lnTo>
                <a:lnTo>
                  <a:pt x="59550" y="0"/>
                </a:lnTo>
                <a:lnTo>
                  <a:pt x="0" y="0"/>
                </a:lnTo>
                <a:lnTo>
                  <a:pt x="0" y="59550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88264" y="2344432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90" h="59689">
                <a:moveTo>
                  <a:pt x="0" y="59550"/>
                </a:moveTo>
                <a:lnTo>
                  <a:pt x="59550" y="59550"/>
                </a:lnTo>
                <a:lnTo>
                  <a:pt x="59550" y="0"/>
                </a:lnTo>
                <a:lnTo>
                  <a:pt x="0" y="0"/>
                </a:lnTo>
                <a:lnTo>
                  <a:pt x="0" y="59550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88264" y="2673400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90" h="59689">
                <a:moveTo>
                  <a:pt x="0" y="59550"/>
                </a:moveTo>
                <a:lnTo>
                  <a:pt x="59550" y="59550"/>
                </a:lnTo>
                <a:lnTo>
                  <a:pt x="59550" y="0"/>
                </a:lnTo>
                <a:lnTo>
                  <a:pt x="0" y="0"/>
                </a:lnTo>
                <a:lnTo>
                  <a:pt x="0" y="59550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88264" y="2863189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90" h="59689">
                <a:moveTo>
                  <a:pt x="0" y="59550"/>
                </a:moveTo>
                <a:lnTo>
                  <a:pt x="59550" y="59550"/>
                </a:lnTo>
                <a:lnTo>
                  <a:pt x="59550" y="0"/>
                </a:lnTo>
                <a:lnTo>
                  <a:pt x="0" y="0"/>
                </a:lnTo>
                <a:lnTo>
                  <a:pt x="0" y="59550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88264" y="3192157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90" h="59689">
                <a:moveTo>
                  <a:pt x="0" y="59550"/>
                </a:moveTo>
                <a:lnTo>
                  <a:pt x="59550" y="59550"/>
                </a:lnTo>
                <a:lnTo>
                  <a:pt x="59550" y="0"/>
                </a:lnTo>
                <a:lnTo>
                  <a:pt x="0" y="0"/>
                </a:lnTo>
                <a:lnTo>
                  <a:pt x="0" y="59550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227304" y="483983"/>
            <a:ext cx="4031615" cy="2803525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32080" marR="34925">
              <a:lnSpc>
                <a:spcPct val="102699"/>
              </a:lnSpc>
              <a:spcBef>
                <a:spcPts val="55"/>
              </a:spcBef>
            </a:pPr>
            <a:r>
              <a:rPr sz="1100" spc="-5" dirty="0">
                <a:latin typeface="Arial"/>
                <a:cs typeface="Arial"/>
              </a:rPr>
              <a:t>Consider </a:t>
            </a:r>
            <a:r>
              <a:rPr sz="1100" spc="-10" dirty="0">
                <a:latin typeface="Arial"/>
                <a:cs typeface="Arial"/>
              </a:rPr>
              <a:t>a </a:t>
            </a:r>
            <a:r>
              <a:rPr lang="en-IE" sz="1100" spc="10" dirty="0" smtClean="0">
                <a:latin typeface="Century Gothic"/>
                <a:cs typeface="Arial Black"/>
              </a:rPr>
              <a:t>€ </a:t>
            </a:r>
            <a:r>
              <a:rPr sz="1100" dirty="0" smtClean="0">
                <a:latin typeface="Arial"/>
                <a:cs typeface="Arial"/>
              </a:rPr>
              <a:t>4,000,000 </a:t>
            </a:r>
            <a:r>
              <a:rPr sz="1100" spc="-10" dirty="0">
                <a:latin typeface="Arial"/>
                <a:cs typeface="Arial"/>
              </a:rPr>
              <a:t>contract </a:t>
            </a:r>
            <a:r>
              <a:rPr sz="1100" spc="-20" dirty="0">
                <a:latin typeface="Arial"/>
                <a:cs typeface="Arial"/>
              </a:rPr>
              <a:t>(ex </a:t>
            </a:r>
            <a:r>
              <a:rPr sz="1100" spc="-65" dirty="0">
                <a:latin typeface="Arial"/>
                <a:cs typeface="Arial"/>
              </a:rPr>
              <a:t>VAT) </a:t>
            </a:r>
            <a:r>
              <a:rPr sz="1100" spc="-5" dirty="0">
                <a:latin typeface="Arial"/>
                <a:cs typeface="Arial"/>
              </a:rPr>
              <a:t>that is to </a:t>
            </a:r>
            <a:r>
              <a:rPr sz="1100" spc="-10" dirty="0">
                <a:latin typeface="Arial"/>
                <a:cs typeface="Arial"/>
              </a:rPr>
              <a:t>be </a:t>
            </a:r>
            <a:r>
              <a:rPr sz="1100" spc="-15" dirty="0">
                <a:latin typeface="Arial"/>
                <a:cs typeface="Arial"/>
              </a:rPr>
              <a:t>executed  </a:t>
            </a:r>
            <a:r>
              <a:rPr sz="1100" spc="-20" dirty="0">
                <a:latin typeface="Arial"/>
                <a:cs typeface="Arial"/>
              </a:rPr>
              <a:t>over </a:t>
            </a:r>
            <a:r>
              <a:rPr sz="1100" spc="-10" dirty="0">
                <a:latin typeface="Arial"/>
                <a:cs typeface="Arial"/>
              </a:rPr>
              <a:t>24</a:t>
            </a:r>
            <a:r>
              <a:rPr sz="1100" spc="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months.</a:t>
            </a:r>
            <a:endParaRPr sz="1100" dirty="0">
              <a:latin typeface="Arial"/>
              <a:cs typeface="Arial"/>
            </a:endParaRPr>
          </a:p>
          <a:p>
            <a:pPr marL="132080" marR="5080">
              <a:lnSpc>
                <a:spcPct val="102600"/>
              </a:lnSpc>
            </a:pPr>
            <a:r>
              <a:rPr sz="1100" spc="-10" dirty="0">
                <a:latin typeface="Arial"/>
                <a:cs typeface="Arial"/>
              </a:rPr>
              <a:t>By examination </a:t>
            </a:r>
            <a:r>
              <a:rPr sz="1100" spc="-5" dirty="0">
                <a:latin typeface="Arial"/>
                <a:cs typeface="Arial"/>
              </a:rPr>
              <a:t>of the cost </a:t>
            </a:r>
            <a:r>
              <a:rPr sz="1100" spc="-10" dirty="0">
                <a:latin typeface="Arial"/>
                <a:cs typeface="Arial"/>
              </a:rPr>
              <a:t>estimates, </a:t>
            </a:r>
            <a:r>
              <a:rPr sz="1100" spc="-5" dirty="0">
                <a:latin typeface="Arial"/>
                <a:cs typeface="Arial"/>
              </a:rPr>
              <a:t>the S-curve </a:t>
            </a:r>
            <a:r>
              <a:rPr sz="1100" spc="-20" dirty="0">
                <a:latin typeface="Arial"/>
                <a:cs typeface="Arial"/>
              </a:rPr>
              <a:t>for </a:t>
            </a:r>
            <a:r>
              <a:rPr sz="1100" spc="-5" dirty="0">
                <a:latin typeface="Arial"/>
                <a:cs typeface="Arial"/>
              </a:rPr>
              <a:t>project  costs has </a:t>
            </a:r>
            <a:r>
              <a:rPr sz="1100" spc="-10" dirty="0">
                <a:latin typeface="Arial"/>
                <a:cs typeface="Arial"/>
              </a:rPr>
              <a:t>been </a:t>
            </a:r>
            <a:r>
              <a:rPr sz="1100" spc="-5" dirty="0">
                <a:latin typeface="Arial"/>
                <a:cs typeface="Arial"/>
              </a:rPr>
              <a:t>determined to </a:t>
            </a:r>
            <a:r>
              <a:rPr sz="1100" spc="-20" dirty="0">
                <a:latin typeface="Arial"/>
                <a:cs typeface="Arial"/>
              </a:rPr>
              <a:t>have </a:t>
            </a:r>
            <a:r>
              <a:rPr sz="1100" spc="-10" dirty="0">
                <a:latin typeface="Arial"/>
                <a:cs typeface="Arial"/>
              </a:rPr>
              <a:t>an </a:t>
            </a:r>
            <a:r>
              <a:rPr sz="1100" spc="70" dirty="0">
                <a:latin typeface="Times New Roman"/>
                <a:cs typeface="Times New Roman"/>
              </a:rPr>
              <a:t>α </a:t>
            </a:r>
            <a:r>
              <a:rPr sz="1100" spc="-5" dirty="0">
                <a:latin typeface="Arial"/>
                <a:cs typeface="Arial"/>
              </a:rPr>
              <a:t>of 0.6, </a:t>
            </a:r>
            <a:r>
              <a:rPr sz="1100" spc="-10" dirty="0">
                <a:latin typeface="Arial"/>
                <a:cs typeface="Arial"/>
              </a:rPr>
              <a:t>a </a:t>
            </a:r>
            <a:r>
              <a:rPr sz="1100" dirty="0">
                <a:latin typeface="Times New Roman"/>
                <a:cs typeface="Times New Roman"/>
              </a:rPr>
              <a:t>β </a:t>
            </a:r>
            <a:r>
              <a:rPr sz="1100" spc="-5" dirty="0">
                <a:latin typeface="Arial"/>
                <a:cs typeface="Arial"/>
              </a:rPr>
              <a:t>of 2.0 </a:t>
            </a:r>
            <a:r>
              <a:rPr sz="1100" spc="-10" dirty="0">
                <a:latin typeface="Arial"/>
                <a:cs typeface="Arial"/>
              </a:rPr>
              <a:t>and a  </a:t>
            </a:r>
            <a:r>
              <a:rPr sz="1100" spc="15" dirty="0">
                <a:latin typeface="Times New Roman"/>
                <a:cs typeface="Times New Roman"/>
              </a:rPr>
              <a:t>λ</a:t>
            </a:r>
            <a:r>
              <a:rPr sz="1100" spc="15" dirty="0">
                <a:latin typeface="Arial"/>
                <a:cs typeface="Arial"/>
              </a:rPr>
              <a:t>=0.945</a:t>
            </a:r>
            <a:endParaRPr sz="11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15"/>
              </a:spcBef>
            </a:pPr>
            <a:r>
              <a:rPr sz="900" b="1" spc="-5" dirty="0">
                <a:latin typeface="Arial"/>
                <a:cs typeface="Arial"/>
              </a:rPr>
              <a:t>Assumptions</a:t>
            </a:r>
            <a:endParaRPr sz="900" dirty="0">
              <a:latin typeface="Arial"/>
              <a:cs typeface="Arial"/>
            </a:endParaRPr>
          </a:p>
          <a:p>
            <a:pPr marL="289560" marR="1452245">
              <a:lnSpc>
                <a:spcPct val="101499"/>
              </a:lnSpc>
              <a:spcBef>
                <a:spcPts val="395"/>
              </a:spcBef>
            </a:pPr>
            <a:r>
              <a:rPr sz="900" spc="-5" dirty="0">
                <a:latin typeface="Arial"/>
                <a:cs typeface="Arial"/>
              </a:rPr>
              <a:t>Interim </a:t>
            </a:r>
            <a:r>
              <a:rPr sz="900" spc="-15" dirty="0">
                <a:latin typeface="Arial"/>
                <a:cs typeface="Arial"/>
              </a:rPr>
              <a:t>Payment </a:t>
            </a:r>
            <a:r>
              <a:rPr sz="900" dirty="0">
                <a:latin typeface="Arial"/>
                <a:cs typeface="Arial"/>
              </a:rPr>
              <a:t>Certification </a:t>
            </a:r>
            <a:r>
              <a:rPr sz="900" spc="-5" dirty="0">
                <a:latin typeface="Arial"/>
                <a:cs typeface="Arial"/>
              </a:rPr>
              <a:t>and </a:t>
            </a:r>
            <a:r>
              <a:rPr sz="900" spc="-15" dirty="0">
                <a:latin typeface="Arial"/>
                <a:cs typeface="Arial"/>
              </a:rPr>
              <a:t>Payment </a:t>
            </a:r>
            <a:r>
              <a:rPr sz="900" spc="-5" dirty="0">
                <a:latin typeface="Arial"/>
                <a:cs typeface="Arial"/>
              </a:rPr>
              <a:t>of  </a:t>
            </a:r>
            <a:r>
              <a:rPr sz="900" spc="-10" dirty="0">
                <a:latin typeface="Arial"/>
                <a:cs typeface="Arial"/>
              </a:rPr>
              <a:t>Invoice takes </a:t>
            </a:r>
            <a:r>
              <a:rPr sz="900" spc="-5" dirty="0">
                <a:latin typeface="Arial"/>
                <a:cs typeface="Arial"/>
              </a:rPr>
              <a:t>1</a:t>
            </a:r>
            <a:r>
              <a:rPr sz="900" dirty="0">
                <a:latin typeface="Arial"/>
                <a:cs typeface="Arial"/>
              </a:rPr>
              <a:t> </a:t>
            </a:r>
            <a:r>
              <a:rPr sz="900" spc="-5" dirty="0">
                <a:latin typeface="Arial"/>
                <a:cs typeface="Arial"/>
              </a:rPr>
              <a:t>month</a:t>
            </a:r>
            <a:endParaRPr sz="900" dirty="0">
              <a:latin typeface="Arial"/>
              <a:cs typeface="Arial"/>
            </a:endParaRPr>
          </a:p>
          <a:p>
            <a:pPr marL="289560">
              <a:lnSpc>
                <a:spcPct val="100000"/>
              </a:lnSpc>
              <a:spcBef>
                <a:spcPts val="415"/>
              </a:spcBef>
            </a:pPr>
            <a:r>
              <a:rPr sz="900" spc="-5" dirty="0">
                <a:latin typeface="Arial"/>
                <a:cs typeface="Arial"/>
              </a:rPr>
              <a:t>Retention of 5% </a:t>
            </a:r>
            <a:r>
              <a:rPr sz="900" spc="-15" dirty="0">
                <a:latin typeface="Arial"/>
                <a:cs typeface="Arial"/>
              </a:rPr>
              <a:t>for </a:t>
            </a:r>
            <a:r>
              <a:rPr sz="900" spc="-5" dirty="0">
                <a:latin typeface="Arial"/>
                <a:cs typeface="Arial"/>
              </a:rPr>
              <a:t>12</a:t>
            </a:r>
            <a:r>
              <a:rPr sz="900" dirty="0">
                <a:latin typeface="Arial"/>
                <a:cs typeface="Arial"/>
              </a:rPr>
              <a:t> </a:t>
            </a:r>
            <a:r>
              <a:rPr sz="900" spc="-5" dirty="0">
                <a:latin typeface="Arial"/>
                <a:cs typeface="Arial"/>
              </a:rPr>
              <a:t>months</a:t>
            </a:r>
            <a:endParaRPr sz="9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15"/>
              </a:spcBef>
            </a:pPr>
            <a:r>
              <a:rPr sz="900" b="1" spc="-5" dirty="0">
                <a:latin typeface="Arial"/>
                <a:cs typeface="Arial"/>
              </a:rPr>
              <a:t>Results</a:t>
            </a:r>
            <a:endParaRPr sz="900" dirty="0">
              <a:latin typeface="Arial"/>
              <a:cs typeface="Arial"/>
            </a:endParaRPr>
          </a:p>
          <a:p>
            <a:pPr marL="289560" marR="1790700">
              <a:lnSpc>
                <a:spcPct val="101499"/>
              </a:lnSpc>
              <a:spcBef>
                <a:spcPts val="400"/>
              </a:spcBef>
            </a:pPr>
            <a:r>
              <a:rPr sz="900" spc="-5" dirty="0">
                <a:latin typeface="Arial"/>
                <a:cs typeface="Arial"/>
              </a:rPr>
              <a:t>Based on this model the project will be  </a:t>
            </a:r>
            <a:r>
              <a:rPr sz="900" spc="-10" dirty="0">
                <a:latin typeface="Arial"/>
                <a:cs typeface="Arial"/>
              </a:rPr>
              <a:t>overdrawn.</a:t>
            </a:r>
            <a:endParaRPr sz="900" dirty="0">
              <a:latin typeface="Arial"/>
              <a:cs typeface="Arial"/>
            </a:endParaRPr>
          </a:p>
          <a:p>
            <a:pPr marL="289560">
              <a:lnSpc>
                <a:spcPct val="100000"/>
              </a:lnSpc>
              <a:spcBef>
                <a:spcPts val="414"/>
              </a:spcBef>
            </a:pPr>
            <a:r>
              <a:rPr sz="900" spc="-15" dirty="0">
                <a:latin typeface="Arial"/>
                <a:cs typeface="Arial"/>
              </a:rPr>
              <a:t>Peak </a:t>
            </a:r>
            <a:r>
              <a:rPr sz="900" spc="-10" dirty="0">
                <a:latin typeface="Arial"/>
                <a:cs typeface="Arial"/>
              </a:rPr>
              <a:t>overdraft </a:t>
            </a:r>
            <a:r>
              <a:rPr sz="900" spc="-5" dirty="0">
                <a:latin typeface="Arial"/>
                <a:cs typeface="Arial"/>
              </a:rPr>
              <a:t>is </a:t>
            </a:r>
            <a:r>
              <a:rPr lang="en-IE" sz="900" spc="10" dirty="0" smtClean="0">
                <a:latin typeface="Century Gothic"/>
                <a:cs typeface="Arial Black"/>
              </a:rPr>
              <a:t>€ </a:t>
            </a:r>
            <a:r>
              <a:rPr sz="900" spc="10" dirty="0" smtClean="0">
                <a:latin typeface="Arial"/>
                <a:cs typeface="Arial"/>
              </a:rPr>
              <a:t>423k </a:t>
            </a:r>
            <a:r>
              <a:rPr sz="900" spc="-5" dirty="0">
                <a:latin typeface="Arial"/>
                <a:cs typeface="Arial"/>
              </a:rPr>
              <a:t>in month</a:t>
            </a:r>
            <a:r>
              <a:rPr sz="900" spc="-10" dirty="0">
                <a:latin typeface="Arial"/>
                <a:cs typeface="Arial"/>
              </a:rPr>
              <a:t> </a:t>
            </a:r>
            <a:r>
              <a:rPr sz="900" spc="-5" dirty="0">
                <a:latin typeface="Arial"/>
                <a:cs typeface="Arial"/>
              </a:rPr>
              <a:t>16</a:t>
            </a:r>
            <a:endParaRPr sz="900" dirty="0">
              <a:latin typeface="Arial"/>
              <a:cs typeface="Arial"/>
            </a:endParaRPr>
          </a:p>
          <a:p>
            <a:pPr marL="289560" marR="1289685">
              <a:lnSpc>
                <a:spcPct val="101499"/>
              </a:lnSpc>
              <a:spcBef>
                <a:spcPts val="395"/>
              </a:spcBef>
            </a:pPr>
            <a:r>
              <a:rPr sz="900" spc="-25" dirty="0">
                <a:latin typeface="Arial"/>
                <a:cs typeface="Arial"/>
              </a:rPr>
              <a:t>Total </a:t>
            </a:r>
            <a:r>
              <a:rPr sz="900" spc="-5" dirty="0">
                <a:latin typeface="Arial"/>
                <a:cs typeface="Arial"/>
              </a:rPr>
              <a:t>cost of </a:t>
            </a:r>
            <a:r>
              <a:rPr sz="900" spc="-10" dirty="0">
                <a:latin typeface="Arial"/>
                <a:cs typeface="Arial"/>
              </a:rPr>
              <a:t>overdraft </a:t>
            </a:r>
            <a:r>
              <a:rPr sz="900" spc="-5" dirty="0">
                <a:latin typeface="Arial"/>
                <a:cs typeface="Arial"/>
              </a:rPr>
              <a:t>is </a:t>
            </a:r>
            <a:r>
              <a:rPr sz="900" spc="-15" dirty="0">
                <a:latin typeface="Arial"/>
                <a:cs typeface="Arial"/>
              </a:rPr>
              <a:t>over </a:t>
            </a:r>
            <a:r>
              <a:rPr lang="en-IE" sz="900" spc="10" dirty="0" smtClean="0">
                <a:latin typeface="Century Gothic"/>
                <a:cs typeface="Arial Black"/>
              </a:rPr>
              <a:t>€ </a:t>
            </a:r>
            <a:r>
              <a:rPr sz="900" spc="5" dirty="0" smtClean="0">
                <a:latin typeface="Arial"/>
                <a:cs typeface="Arial"/>
              </a:rPr>
              <a:t>34,500 </a:t>
            </a:r>
            <a:r>
              <a:rPr sz="900" spc="-5" dirty="0">
                <a:latin typeface="Arial"/>
                <a:cs typeface="Arial"/>
              </a:rPr>
              <a:t>at 7% </a:t>
            </a:r>
            <a:r>
              <a:rPr sz="900" spc="-15" dirty="0">
                <a:latin typeface="Arial"/>
                <a:cs typeface="Arial"/>
              </a:rPr>
              <a:t>p.a.  </a:t>
            </a:r>
            <a:r>
              <a:rPr sz="900" spc="-5" dirty="0">
                <a:latin typeface="Arial"/>
                <a:cs typeface="Arial"/>
              </a:rPr>
              <a:t>at month</a:t>
            </a:r>
            <a:r>
              <a:rPr sz="900" spc="-10" dirty="0">
                <a:latin typeface="Arial"/>
                <a:cs typeface="Arial"/>
              </a:rPr>
              <a:t> </a:t>
            </a:r>
            <a:r>
              <a:rPr sz="900" spc="-5" dirty="0">
                <a:latin typeface="Arial"/>
                <a:cs typeface="Arial"/>
              </a:rPr>
              <a:t>24</a:t>
            </a:r>
            <a:endParaRPr sz="900" dirty="0">
              <a:latin typeface="Arial"/>
              <a:cs typeface="Arial"/>
            </a:endParaRPr>
          </a:p>
          <a:p>
            <a:pPr marL="289560">
              <a:lnSpc>
                <a:spcPct val="100000"/>
              </a:lnSpc>
              <a:spcBef>
                <a:spcPts val="415"/>
              </a:spcBef>
            </a:pPr>
            <a:r>
              <a:rPr sz="900" spc="-5" dirty="0">
                <a:latin typeface="Arial"/>
                <a:cs typeface="Arial"/>
              </a:rPr>
              <a:t>By month 36 the cost of </a:t>
            </a:r>
            <a:r>
              <a:rPr sz="900" spc="-10" dirty="0">
                <a:latin typeface="Arial"/>
                <a:cs typeface="Arial"/>
              </a:rPr>
              <a:t>overdraft </a:t>
            </a:r>
            <a:r>
              <a:rPr sz="900" spc="-5" dirty="0">
                <a:latin typeface="Arial"/>
                <a:cs typeface="Arial"/>
              </a:rPr>
              <a:t>is </a:t>
            </a:r>
            <a:r>
              <a:rPr sz="900" spc="-15" dirty="0">
                <a:latin typeface="Arial"/>
                <a:cs typeface="Arial"/>
              </a:rPr>
              <a:t>over</a:t>
            </a:r>
            <a:r>
              <a:rPr sz="900" dirty="0">
                <a:latin typeface="Arial"/>
                <a:cs typeface="Arial"/>
              </a:rPr>
              <a:t> </a:t>
            </a:r>
            <a:r>
              <a:rPr lang="en-IE" sz="900" spc="10" dirty="0" smtClean="0">
                <a:latin typeface="Century Gothic"/>
                <a:cs typeface="Arial Black"/>
              </a:rPr>
              <a:t>€ </a:t>
            </a:r>
            <a:r>
              <a:rPr sz="900" spc="10" dirty="0" smtClean="0">
                <a:latin typeface="Arial"/>
                <a:cs typeface="Arial"/>
              </a:rPr>
              <a:t>53k</a:t>
            </a:r>
            <a:endParaRPr sz="900" dirty="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3201593" y="1549900"/>
            <a:ext cx="1166421" cy="80608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5" dirty="0"/>
              <a:t>41</a:t>
            </a:fld>
            <a:r>
              <a:rPr spc="-95" dirty="0"/>
              <a:t> </a:t>
            </a:r>
            <a:r>
              <a:rPr spc="-5" dirty="0"/>
              <a:t>/</a:t>
            </a:r>
            <a:r>
              <a:rPr spc="-95" dirty="0"/>
              <a:t> </a:t>
            </a:r>
            <a:r>
              <a:rPr spc="-5" dirty="0"/>
              <a:t>128</a:t>
            </a: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0"/>
            <a:ext cx="4608195" cy="14414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2286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18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143916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191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5839" y="144691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8366" y="216611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29463" y="288620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31990" y="360540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01587" y="101733"/>
            <a:ext cx="903605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6045" marR="5080" indent="-93980">
              <a:lnSpc>
                <a:spcPct val="157400"/>
              </a:lnSpc>
              <a:spcBef>
                <a:spcPts val="10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Project Cost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Management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Cost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Budgeting</a:t>
            </a:r>
            <a:endParaRPr sz="6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0" y="431761"/>
            <a:ext cx="4608195" cy="321945"/>
          </a:xfrm>
          <a:prstGeom prst="rect">
            <a:avLst/>
          </a:prstGeom>
          <a:solidFill>
            <a:srgbClr val="3333B2"/>
          </a:solidFill>
        </p:spPr>
        <p:txBody>
          <a:bodyPr vert="horz" wrap="square" lIns="0" tIns="6223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490"/>
              </a:spcBef>
            </a:pPr>
            <a:r>
              <a:rPr sz="1400" spc="15" dirty="0">
                <a:solidFill>
                  <a:srgbClr val="FFFFFF"/>
                </a:solidFill>
                <a:latin typeface="Arial"/>
                <a:cs typeface="Arial"/>
              </a:rPr>
              <a:t>Results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84746" y="851161"/>
            <a:ext cx="3600038" cy="248790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5" dirty="0"/>
              <a:t>42</a:t>
            </a:fld>
            <a:r>
              <a:rPr spc="-95" dirty="0"/>
              <a:t> </a:t>
            </a:r>
            <a:r>
              <a:rPr spc="-5" dirty="0"/>
              <a:t>/</a:t>
            </a:r>
            <a:r>
              <a:rPr spc="-95" dirty="0"/>
              <a:t> </a:t>
            </a:r>
            <a:r>
              <a:rPr spc="-5" dirty="0"/>
              <a:t>128</a:t>
            </a: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0"/>
            <a:ext cx="4608195" cy="14414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2286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18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143916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191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5839" y="144691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8366" y="216611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29463" y="288620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31990" y="360540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01587" y="101733"/>
            <a:ext cx="903605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6045" marR="5080" indent="-93980">
              <a:lnSpc>
                <a:spcPct val="157400"/>
              </a:lnSpc>
              <a:spcBef>
                <a:spcPts val="10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Project Cost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Management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Cost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Budgeting</a:t>
            </a:r>
            <a:endParaRPr sz="6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0" y="431761"/>
            <a:ext cx="4608195" cy="321945"/>
          </a:xfrm>
          <a:prstGeom prst="rect">
            <a:avLst/>
          </a:prstGeom>
          <a:solidFill>
            <a:srgbClr val="3333B2"/>
          </a:solidFill>
        </p:spPr>
        <p:txBody>
          <a:bodyPr vert="horz" wrap="square" lIns="0" tIns="6223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490"/>
              </a:spcBef>
            </a:pPr>
            <a:r>
              <a:rPr sz="1400" spc="15" dirty="0">
                <a:solidFill>
                  <a:srgbClr val="FFFFFF"/>
                </a:solidFill>
                <a:latin typeface="Arial"/>
                <a:cs typeface="Arial"/>
              </a:rPr>
              <a:t>Results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95363" y="1537690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95363" y="1919795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624395" y="1458898"/>
            <a:ext cx="3491865" cy="918210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5080">
              <a:lnSpc>
                <a:spcPct val="102600"/>
              </a:lnSpc>
              <a:spcBef>
                <a:spcPts val="55"/>
              </a:spcBef>
            </a:pPr>
            <a:r>
              <a:rPr sz="1100" spc="-5" dirty="0">
                <a:latin typeface="Arial"/>
                <a:cs typeface="Arial"/>
              </a:rPr>
              <a:t>If the project is </a:t>
            </a:r>
            <a:r>
              <a:rPr sz="1100" spc="-10" dirty="0">
                <a:latin typeface="Arial"/>
                <a:cs typeface="Arial"/>
              </a:rPr>
              <a:t>on a 10% </a:t>
            </a:r>
            <a:r>
              <a:rPr sz="1100" spc="-5" dirty="0">
                <a:latin typeface="Arial"/>
                <a:cs typeface="Arial"/>
              </a:rPr>
              <a:t>margin </a:t>
            </a:r>
            <a:r>
              <a:rPr sz="1100" spc="5" dirty="0" smtClean="0">
                <a:latin typeface="Arial"/>
                <a:cs typeface="Arial"/>
              </a:rPr>
              <a:t>(</a:t>
            </a:r>
            <a:r>
              <a:rPr lang="en-IE" sz="1100" spc="10" dirty="0" smtClean="0">
                <a:latin typeface="Century Gothic"/>
                <a:cs typeface="Arial Black"/>
              </a:rPr>
              <a:t>€ </a:t>
            </a:r>
            <a:r>
              <a:rPr sz="1100" spc="5" dirty="0" smtClean="0">
                <a:latin typeface="Arial"/>
                <a:cs typeface="Arial"/>
              </a:rPr>
              <a:t>400k</a:t>
            </a:r>
            <a:r>
              <a:rPr sz="1100" spc="5" dirty="0">
                <a:latin typeface="Arial"/>
                <a:cs typeface="Arial"/>
              </a:rPr>
              <a:t>), </a:t>
            </a:r>
            <a:r>
              <a:rPr sz="1100" spc="-5" dirty="0">
                <a:latin typeface="Arial"/>
                <a:cs typeface="Arial"/>
              </a:rPr>
              <a:t>the cost of the  </a:t>
            </a:r>
            <a:r>
              <a:rPr sz="1100" spc="-15" dirty="0">
                <a:latin typeface="Arial"/>
                <a:cs typeface="Arial"/>
              </a:rPr>
              <a:t>overdraft </a:t>
            </a:r>
            <a:r>
              <a:rPr sz="1100" spc="-5" dirty="0">
                <a:latin typeface="Arial"/>
                <a:cs typeface="Arial"/>
              </a:rPr>
              <a:t>will reduce the margin to </a:t>
            </a:r>
            <a:r>
              <a:rPr sz="1100" spc="-10" dirty="0">
                <a:latin typeface="Arial"/>
                <a:cs typeface="Arial"/>
              </a:rPr>
              <a:t>approximately</a:t>
            </a:r>
            <a:r>
              <a:rPr sz="1100" spc="1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8.67%</a:t>
            </a:r>
            <a:endParaRPr sz="1100" dirty="0">
              <a:latin typeface="Arial"/>
              <a:cs typeface="Arial"/>
            </a:endParaRPr>
          </a:p>
          <a:p>
            <a:pPr marL="12700" marR="45720">
              <a:lnSpc>
                <a:spcPct val="102600"/>
              </a:lnSpc>
              <a:spcBef>
                <a:spcPts val="300"/>
              </a:spcBef>
            </a:pPr>
            <a:r>
              <a:rPr sz="1100" spc="-5" dirty="0">
                <a:latin typeface="Arial"/>
                <a:cs typeface="Arial"/>
              </a:rPr>
              <a:t>This calculation </a:t>
            </a:r>
            <a:r>
              <a:rPr sz="1100" spc="-10" dirty="0">
                <a:latin typeface="Arial"/>
                <a:cs typeface="Arial"/>
              </a:rPr>
              <a:t>assumes </a:t>
            </a:r>
            <a:r>
              <a:rPr sz="1100" spc="-5" dirty="0">
                <a:latin typeface="Arial"/>
                <a:cs typeface="Arial"/>
              </a:rPr>
              <a:t>that all works claimed </a:t>
            </a:r>
            <a:r>
              <a:rPr sz="1100" spc="-20" dirty="0">
                <a:latin typeface="Arial"/>
                <a:cs typeface="Arial"/>
              </a:rPr>
              <a:t>for </a:t>
            </a:r>
            <a:r>
              <a:rPr sz="1100" spc="-5" dirty="0">
                <a:latin typeface="Arial"/>
                <a:cs typeface="Arial"/>
              </a:rPr>
              <a:t>are  </a:t>
            </a:r>
            <a:r>
              <a:rPr sz="1100" dirty="0">
                <a:latin typeface="Arial"/>
                <a:cs typeface="Arial"/>
              </a:rPr>
              <a:t>certified. </a:t>
            </a:r>
            <a:r>
              <a:rPr sz="1100" spc="-5" dirty="0">
                <a:latin typeface="Arial"/>
                <a:cs typeface="Arial"/>
              </a:rPr>
              <a:t>If there is </a:t>
            </a:r>
            <a:r>
              <a:rPr sz="1100" spc="-15" dirty="0">
                <a:latin typeface="Arial"/>
                <a:cs typeface="Arial"/>
              </a:rPr>
              <a:t>delay </a:t>
            </a:r>
            <a:r>
              <a:rPr sz="1100" spc="-5" dirty="0">
                <a:latin typeface="Arial"/>
                <a:cs typeface="Arial"/>
              </a:rPr>
              <a:t>in certification then the cost of  </a:t>
            </a:r>
            <a:r>
              <a:rPr sz="1100" spc="-15" dirty="0">
                <a:latin typeface="Arial"/>
                <a:cs typeface="Arial"/>
              </a:rPr>
              <a:t>overdraft </a:t>
            </a:r>
            <a:r>
              <a:rPr sz="1100" spc="-5" dirty="0">
                <a:latin typeface="Arial"/>
                <a:cs typeface="Arial"/>
              </a:rPr>
              <a:t>will </a:t>
            </a:r>
            <a:r>
              <a:rPr sz="1100" spc="-10" dirty="0">
                <a:latin typeface="Arial"/>
                <a:cs typeface="Arial"/>
              </a:rPr>
              <a:t>be </a:t>
            </a:r>
            <a:r>
              <a:rPr sz="1100" spc="-5" dirty="0">
                <a:latin typeface="Arial"/>
                <a:cs typeface="Arial"/>
              </a:rPr>
              <a:t>increased, </a:t>
            </a:r>
            <a:r>
              <a:rPr sz="1100" spc="-10" dirty="0">
                <a:latin typeface="Arial"/>
                <a:cs typeface="Arial"/>
              </a:rPr>
              <a:t>and </a:t>
            </a:r>
            <a:r>
              <a:rPr sz="1100" spc="-5" dirty="0">
                <a:latin typeface="Arial"/>
                <a:cs typeface="Arial"/>
              </a:rPr>
              <a:t>margins reduced</a:t>
            </a:r>
            <a:r>
              <a:rPr sz="1100" dirty="0">
                <a:latin typeface="Arial"/>
                <a:cs typeface="Arial"/>
              </a:rPr>
              <a:t> further</a:t>
            </a:r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5" dirty="0"/>
              <a:t>43</a:t>
            </a:fld>
            <a:r>
              <a:rPr spc="-95" dirty="0"/>
              <a:t> </a:t>
            </a:r>
            <a:r>
              <a:rPr spc="-5" dirty="0"/>
              <a:t>/</a:t>
            </a:r>
            <a:r>
              <a:rPr spc="-95" dirty="0"/>
              <a:t> </a:t>
            </a:r>
            <a:r>
              <a:rPr spc="-5" dirty="0"/>
              <a:t>128</a:t>
            </a: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0"/>
            <a:ext cx="4608195" cy="14414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2286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18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143916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191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5839" y="144691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8366" y="216611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29463" y="288620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31990" y="360540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01587" y="101733"/>
            <a:ext cx="903605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6045" marR="5080" indent="-93980">
              <a:lnSpc>
                <a:spcPct val="157400"/>
              </a:lnSpc>
              <a:spcBef>
                <a:spcPts val="10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Project Cost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Management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Cost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Budgeting</a:t>
            </a:r>
            <a:endParaRPr sz="6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0" y="431761"/>
            <a:ext cx="4608195" cy="321945"/>
          </a:xfrm>
          <a:prstGeom prst="rect">
            <a:avLst/>
          </a:prstGeom>
          <a:solidFill>
            <a:srgbClr val="3333B2"/>
          </a:solidFill>
        </p:spPr>
        <p:txBody>
          <a:bodyPr vert="horz" wrap="square" lIns="0" tIns="6223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490"/>
              </a:spcBef>
            </a:pPr>
            <a:r>
              <a:rPr sz="1400" spc="5" dirty="0">
                <a:solidFill>
                  <a:srgbClr val="FFFFFF"/>
                </a:solidFill>
                <a:latin typeface="Arial"/>
                <a:cs typeface="Arial"/>
              </a:rPr>
              <a:t>Effects </a:t>
            </a:r>
            <a:r>
              <a:rPr sz="1400" spc="10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10" dirty="0">
                <a:solidFill>
                  <a:srgbClr val="FFFFFF"/>
                </a:solidFill>
                <a:latin typeface="Arial"/>
                <a:cs typeface="Arial"/>
              </a:rPr>
              <a:t>Inflation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84746" y="851179"/>
            <a:ext cx="3600011" cy="249654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5" dirty="0"/>
              <a:t>44</a:t>
            </a:fld>
            <a:r>
              <a:rPr spc="-95" dirty="0"/>
              <a:t> </a:t>
            </a:r>
            <a:r>
              <a:rPr spc="-5" dirty="0"/>
              <a:t>/</a:t>
            </a:r>
            <a:r>
              <a:rPr spc="-95" dirty="0"/>
              <a:t> </a:t>
            </a:r>
            <a:r>
              <a:rPr spc="-5" dirty="0"/>
              <a:t>128</a:t>
            </a: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0"/>
            <a:ext cx="4608195" cy="14414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2286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18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143916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191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5839" y="144691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8366" y="216611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29463" y="288620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31990" y="360540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01587" y="101733"/>
            <a:ext cx="903605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6045" marR="5080" indent="-93980">
              <a:lnSpc>
                <a:spcPct val="157400"/>
              </a:lnSpc>
              <a:spcBef>
                <a:spcPts val="10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Project Cost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Management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Cost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Budgeting</a:t>
            </a:r>
            <a:endParaRPr sz="6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0" y="431761"/>
            <a:ext cx="4608195" cy="321945"/>
          </a:xfrm>
          <a:prstGeom prst="rect">
            <a:avLst/>
          </a:prstGeom>
          <a:solidFill>
            <a:srgbClr val="3333B2"/>
          </a:solidFill>
        </p:spPr>
        <p:txBody>
          <a:bodyPr vert="horz" wrap="square" lIns="0" tIns="6223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490"/>
              </a:spcBef>
            </a:pPr>
            <a:r>
              <a:rPr sz="1400" spc="5" dirty="0">
                <a:solidFill>
                  <a:srgbClr val="FFFFFF"/>
                </a:solidFill>
                <a:latin typeface="Arial"/>
                <a:cs typeface="Arial"/>
              </a:rPr>
              <a:t>Effects </a:t>
            </a:r>
            <a:r>
              <a:rPr sz="1400" spc="10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10" dirty="0">
                <a:solidFill>
                  <a:srgbClr val="FFFFFF"/>
                </a:solidFill>
                <a:latin typeface="Arial"/>
                <a:cs typeface="Arial"/>
              </a:rPr>
              <a:t>Inflation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95363" y="1542376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95363" y="1752409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95363" y="1962442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95363" y="2344547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347294" y="1209774"/>
            <a:ext cx="3807460" cy="1419860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34"/>
              </a:spcBef>
            </a:pPr>
            <a:r>
              <a:rPr sz="1100" spc="-10" dirty="0">
                <a:latin typeface="Arial"/>
                <a:cs typeface="Arial"/>
              </a:rPr>
              <a:t>A </a:t>
            </a:r>
            <a:r>
              <a:rPr sz="1100" spc="-5" dirty="0">
                <a:latin typeface="Arial"/>
                <a:cs typeface="Arial"/>
              </a:rPr>
              <a:t>tender </a:t>
            </a:r>
            <a:r>
              <a:rPr sz="1100" spc="-15" dirty="0">
                <a:latin typeface="Arial"/>
                <a:cs typeface="Arial"/>
              </a:rPr>
              <a:t>was </a:t>
            </a:r>
            <a:r>
              <a:rPr sz="1100" spc="-5" dirty="0">
                <a:latin typeface="Arial"/>
                <a:cs typeface="Arial"/>
              </a:rPr>
              <a:t>submitted at </a:t>
            </a:r>
            <a:r>
              <a:rPr sz="1100" spc="-10" dirty="0">
                <a:latin typeface="Arial"/>
                <a:cs typeface="Arial"/>
              </a:rPr>
              <a:t>a </a:t>
            </a:r>
            <a:r>
              <a:rPr sz="1100" spc="-15" dirty="0">
                <a:latin typeface="Arial"/>
                <a:cs typeface="Arial"/>
              </a:rPr>
              <a:t>value </a:t>
            </a:r>
            <a:r>
              <a:rPr sz="1100" spc="-5" dirty="0">
                <a:latin typeface="Arial"/>
                <a:cs typeface="Arial"/>
              </a:rPr>
              <a:t>of </a:t>
            </a:r>
            <a:r>
              <a:rPr lang="en-IE" sz="1100" spc="10" dirty="0" smtClean="0">
                <a:latin typeface="Century Gothic"/>
                <a:cs typeface="Arial Black"/>
              </a:rPr>
              <a:t>€ </a:t>
            </a:r>
            <a:r>
              <a:rPr sz="1100" dirty="0" smtClean="0">
                <a:latin typeface="Arial"/>
                <a:cs typeface="Arial"/>
              </a:rPr>
              <a:t>5,000,000 </a:t>
            </a:r>
            <a:r>
              <a:rPr sz="1100" spc="-5" dirty="0">
                <a:latin typeface="Arial"/>
                <a:cs typeface="Arial"/>
              </a:rPr>
              <a:t>in </a:t>
            </a:r>
            <a:r>
              <a:rPr sz="1100" spc="-15" dirty="0">
                <a:latin typeface="Arial"/>
                <a:cs typeface="Arial"/>
              </a:rPr>
              <a:t>Jan</a:t>
            </a:r>
            <a:r>
              <a:rPr sz="1100" spc="15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2004.</a:t>
            </a:r>
            <a:endParaRPr sz="1100" dirty="0">
              <a:latin typeface="Arial"/>
              <a:cs typeface="Arial"/>
            </a:endParaRPr>
          </a:p>
          <a:p>
            <a:pPr marL="289560" marR="768350">
              <a:lnSpc>
                <a:spcPct val="125299"/>
              </a:lnSpc>
            </a:pPr>
            <a:r>
              <a:rPr sz="1100" spc="-10" dirty="0">
                <a:latin typeface="Arial"/>
                <a:cs typeface="Arial"/>
              </a:rPr>
              <a:t>The </a:t>
            </a:r>
            <a:r>
              <a:rPr sz="1100" spc="-5" dirty="0">
                <a:latin typeface="Arial"/>
                <a:cs typeface="Arial"/>
              </a:rPr>
              <a:t>tender </a:t>
            </a:r>
            <a:r>
              <a:rPr sz="1100" spc="-15" dirty="0">
                <a:latin typeface="Arial"/>
                <a:cs typeface="Arial"/>
              </a:rPr>
              <a:t>was </a:t>
            </a:r>
            <a:r>
              <a:rPr sz="1100" spc="-5" dirty="0">
                <a:latin typeface="Arial"/>
                <a:cs typeface="Arial"/>
              </a:rPr>
              <a:t>submitted at </a:t>
            </a:r>
            <a:r>
              <a:rPr sz="1100" spc="-10" dirty="0">
                <a:latin typeface="Arial"/>
                <a:cs typeface="Arial"/>
              </a:rPr>
              <a:t>15% </a:t>
            </a:r>
            <a:r>
              <a:rPr sz="1100" spc="-5" dirty="0">
                <a:latin typeface="Arial"/>
                <a:cs typeface="Arial"/>
              </a:rPr>
              <a:t>margin  </a:t>
            </a:r>
            <a:r>
              <a:rPr sz="1100" spc="-10" dirty="0">
                <a:latin typeface="Arial"/>
                <a:cs typeface="Arial"/>
              </a:rPr>
              <a:t>The </a:t>
            </a:r>
            <a:r>
              <a:rPr sz="1100" spc="-5" dirty="0">
                <a:latin typeface="Arial"/>
                <a:cs typeface="Arial"/>
              </a:rPr>
              <a:t>project is </a:t>
            </a:r>
            <a:r>
              <a:rPr sz="1100" spc="-10" dirty="0">
                <a:latin typeface="Arial"/>
                <a:cs typeface="Arial"/>
              </a:rPr>
              <a:t>expected </a:t>
            </a:r>
            <a:r>
              <a:rPr sz="1100" spc="-5" dirty="0">
                <a:latin typeface="Arial"/>
                <a:cs typeface="Arial"/>
              </a:rPr>
              <a:t>to </a:t>
            </a:r>
            <a:r>
              <a:rPr sz="1100" dirty="0">
                <a:latin typeface="Arial"/>
                <a:cs typeface="Arial"/>
              </a:rPr>
              <a:t>run </a:t>
            </a:r>
            <a:r>
              <a:rPr sz="1100" spc="-20" dirty="0">
                <a:latin typeface="Arial"/>
                <a:cs typeface="Arial"/>
              </a:rPr>
              <a:t>for </a:t>
            </a:r>
            <a:r>
              <a:rPr sz="1100" spc="-10" dirty="0">
                <a:latin typeface="Arial"/>
                <a:cs typeface="Arial"/>
              </a:rPr>
              <a:t>24 months.</a:t>
            </a:r>
            <a:endParaRPr sz="1100" dirty="0">
              <a:latin typeface="Arial"/>
              <a:cs typeface="Arial"/>
            </a:endParaRPr>
          </a:p>
          <a:p>
            <a:pPr marL="289560" marR="404495">
              <a:lnSpc>
                <a:spcPct val="102600"/>
              </a:lnSpc>
              <a:spcBef>
                <a:spcPts val="300"/>
              </a:spcBef>
            </a:pPr>
            <a:r>
              <a:rPr sz="1100" spc="-10" dirty="0">
                <a:latin typeface="Arial"/>
                <a:cs typeface="Arial"/>
              </a:rPr>
              <a:t>The validity </a:t>
            </a:r>
            <a:r>
              <a:rPr sz="1100" spc="-5" dirty="0">
                <a:latin typeface="Arial"/>
                <a:cs typeface="Arial"/>
              </a:rPr>
              <a:t>of the tender </a:t>
            </a:r>
            <a:r>
              <a:rPr sz="1100" spc="-15" dirty="0">
                <a:latin typeface="Arial"/>
                <a:cs typeface="Arial"/>
              </a:rPr>
              <a:t>was </a:t>
            </a:r>
            <a:r>
              <a:rPr sz="1100" spc="-10" dirty="0">
                <a:latin typeface="Arial"/>
                <a:cs typeface="Arial"/>
              </a:rPr>
              <a:t>180 </a:t>
            </a:r>
            <a:r>
              <a:rPr sz="1100" spc="-20" dirty="0">
                <a:latin typeface="Arial"/>
                <a:cs typeface="Arial"/>
              </a:rPr>
              <a:t>days, </a:t>
            </a:r>
            <a:r>
              <a:rPr sz="1100" spc="-5" dirty="0">
                <a:latin typeface="Arial"/>
                <a:cs typeface="Arial"/>
              </a:rPr>
              <a:t>which </a:t>
            </a:r>
            <a:r>
              <a:rPr sz="1100" spc="-15" dirty="0">
                <a:latin typeface="Arial"/>
                <a:cs typeface="Arial"/>
              </a:rPr>
              <a:t>was  </a:t>
            </a:r>
            <a:r>
              <a:rPr sz="1100" spc="-10" dirty="0">
                <a:latin typeface="Arial"/>
                <a:cs typeface="Arial"/>
              </a:rPr>
              <a:t>extended </a:t>
            </a:r>
            <a:r>
              <a:rPr sz="1100" spc="-20" dirty="0">
                <a:latin typeface="Arial"/>
                <a:cs typeface="Arial"/>
              </a:rPr>
              <a:t>by </a:t>
            </a:r>
            <a:r>
              <a:rPr sz="1100" spc="-10" dirty="0">
                <a:latin typeface="Arial"/>
                <a:cs typeface="Arial"/>
              </a:rPr>
              <a:t>90</a:t>
            </a:r>
            <a:r>
              <a:rPr sz="1100" spc="10" dirty="0">
                <a:latin typeface="Arial"/>
                <a:cs typeface="Arial"/>
              </a:rPr>
              <a:t> </a:t>
            </a:r>
            <a:r>
              <a:rPr sz="1100" spc="-20" dirty="0">
                <a:latin typeface="Arial"/>
                <a:cs typeface="Arial"/>
              </a:rPr>
              <a:t>days.</a:t>
            </a:r>
            <a:endParaRPr sz="1100" dirty="0">
              <a:latin typeface="Arial"/>
              <a:cs typeface="Arial"/>
            </a:endParaRPr>
          </a:p>
          <a:p>
            <a:pPr marL="289560" marR="495300">
              <a:lnSpc>
                <a:spcPct val="102600"/>
              </a:lnSpc>
              <a:spcBef>
                <a:spcPts val="300"/>
              </a:spcBef>
            </a:pPr>
            <a:r>
              <a:rPr sz="1100" spc="-10" dirty="0">
                <a:latin typeface="Arial"/>
                <a:cs typeface="Arial"/>
              </a:rPr>
              <a:t>The </a:t>
            </a:r>
            <a:r>
              <a:rPr sz="1100" spc="-55" dirty="0">
                <a:latin typeface="Arial"/>
                <a:cs typeface="Arial"/>
              </a:rPr>
              <a:t>CPA </a:t>
            </a:r>
            <a:r>
              <a:rPr sz="1100" spc="-5" dirty="0">
                <a:latin typeface="Arial"/>
                <a:cs typeface="Arial"/>
              </a:rPr>
              <a:t>clause in the </a:t>
            </a:r>
            <a:r>
              <a:rPr sz="1100" spc="-10" dirty="0">
                <a:latin typeface="Arial"/>
                <a:cs typeface="Arial"/>
              </a:rPr>
              <a:t>contract </a:t>
            </a:r>
            <a:r>
              <a:rPr sz="1100" spc="-15" dirty="0">
                <a:latin typeface="Arial"/>
                <a:cs typeface="Arial"/>
              </a:rPr>
              <a:t>was </a:t>
            </a:r>
            <a:r>
              <a:rPr sz="1100" spc="-10" dirty="0">
                <a:latin typeface="Arial"/>
                <a:cs typeface="Arial"/>
              </a:rPr>
              <a:t>based on </a:t>
            </a:r>
            <a:r>
              <a:rPr sz="1100" spc="-5" dirty="0">
                <a:latin typeface="Arial"/>
                <a:cs typeface="Arial"/>
              </a:rPr>
              <a:t>the  </a:t>
            </a:r>
            <a:r>
              <a:rPr sz="1100" spc="-10" dirty="0">
                <a:latin typeface="Arial"/>
                <a:cs typeface="Arial"/>
              </a:rPr>
              <a:t>Consumer </a:t>
            </a:r>
            <a:r>
              <a:rPr sz="1100" spc="-5" dirty="0">
                <a:latin typeface="Arial"/>
                <a:cs typeface="Arial"/>
              </a:rPr>
              <a:t>Price </a:t>
            </a:r>
            <a:r>
              <a:rPr sz="1100" spc="-15" dirty="0">
                <a:latin typeface="Arial"/>
                <a:cs typeface="Arial"/>
              </a:rPr>
              <a:t>Index</a:t>
            </a:r>
            <a:r>
              <a:rPr sz="1100" spc="-5" dirty="0">
                <a:latin typeface="Arial"/>
                <a:cs typeface="Arial"/>
              </a:rPr>
              <a:t> (CPI).</a:t>
            </a:r>
            <a:endParaRPr sz="1100" dirty="0">
              <a:latin typeface="Arial"/>
              <a:cs typeface="Arial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5" dirty="0"/>
              <a:t>45</a:t>
            </a:fld>
            <a:r>
              <a:rPr spc="-95" dirty="0"/>
              <a:t> </a:t>
            </a:r>
            <a:r>
              <a:rPr spc="-5" dirty="0"/>
              <a:t>/</a:t>
            </a:r>
            <a:r>
              <a:rPr spc="-95" dirty="0"/>
              <a:t> </a:t>
            </a:r>
            <a:r>
              <a:rPr spc="-5" dirty="0"/>
              <a:t>128</a:t>
            </a: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0"/>
            <a:ext cx="4608195" cy="14414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2286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18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143916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191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5839" y="144691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8366" y="216611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29463" y="288620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31990" y="360540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01587" y="101733"/>
            <a:ext cx="903605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6045" marR="5080" indent="-93980">
              <a:lnSpc>
                <a:spcPct val="157400"/>
              </a:lnSpc>
              <a:spcBef>
                <a:spcPts val="10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Project Cost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Management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Cost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Budgeting</a:t>
            </a:r>
            <a:endParaRPr sz="6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0" y="431761"/>
            <a:ext cx="4608195" cy="321945"/>
          </a:xfrm>
          <a:prstGeom prst="rect">
            <a:avLst/>
          </a:prstGeom>
          <a:solidFill>
            <a:srgbClr val="3333B2"/>
          </a:solidFill>
        </p:spPr>
        <p:txBody>
          <a:bodyPr vert="horz" wrap="square" lIns="0" tIns="6223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490"/>
              </a:spcBef>
            </a:pPr>
            <a:r>
              <a:rPr sz="1400" spc="10" dirty="0">
                <a:solidFill>
                  <a:srgbClr val="FFFFFF"/>
                </a:solidFill>
                <a:latin typeface="Arial"/>
                <a:cs typeface="Arial"/>
              </a:rPr>
              <a:t>Inflation </a:t>
            </a:r>
            <a:r>
              <a:rPr sz="1400" spc="15" dirty="0">
                <a:solidFill>
                  <a:srgbClr val="FFFFFF"/>
                </a:solidFill>
                <a:latin typeface="Arial"/>
                <a:cs typeface="Arial"/>
              </a:rPr>
              <a:t>Data </a:t>
            </a: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for </a:t>
            </a:r>
            <a:r>
              <a:rPr sz="1400" spc="10" dirty="0">
                <a:solidFill>
                  <a:srgbClr val="FFFFFF"/>
                </a:solidFill>
                <a:latin typeface="Arial"/>
                <a:cs typeface="Arial"/>
              </a:rPr>
              <a:t>Contract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5" dirty="0">
                <a:solidFill>
                  <a:srgbClr val="FFFFFF"/>
                </a:solidFill>
                <a:latin typeface="Arial"/>
                <a:cs typeface="Arial"/>
              </a:rPr>
              <a:t>Period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64743" y="982064"/>
            <a:ext cx="3222135" cy="211228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5" dirty="0"/>
              <a:t>46</a:t>
            </a:fld>
            <a:r>
              <a:rPr spc="-95" dirty="0"/>
              <a:t> </a:t>
            </a:r>
            <a:r>
              <a:rPr spc="-5" dirty="0"/>
              <a:t>/</a:t>
            </a:r>
            <a:r>
              <a:rPr spc="-95" dirty="0"/>
              <a:t> </a:t>
            </a:r>
            <a:r>
              <a:rPr spc="-5" dirty="0"/>
              <a:t>128</a:t>
            </a: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0"/>
            <a:ext cx="4608195" cy="14414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2286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18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143916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191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5839" y="144691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8366" y="216611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29463" y="288620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31990" y="360540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01587" y="101733"/>
            <a:ext cx="903605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6045" marR="5080" indent="-93980">
              <a:lnSpc>
                <a:spcPct val="157400"/>
              </a:lnSpc>
              <a:spcBef>
                <a:spcPts val="10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Project Cost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Management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Cost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Budgeting</a:t>
            </a:r>
            <a:endParaRPr sz="6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95363" y="1504175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95363" y="2096325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95363" y="2306358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347294" y="1043278"/>
            <a:ext cx="3591560" cy="136819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b="1" spc="-10" dirty="0">
                <a:latin typeface="Arial"/>
                <a:cs typeface="Arial"/>
              </a:rPr>
              <a:t>Assumptions and known</a:t>
            </a:r>
            <a:r>
              <a:rPr sz="1100" b="1" spc="5" dirty="0">
                <a:latin typeface="Arial"/>
                <a:cs typeface="Arial"/>
              </a:rPr>
              <a:t> </a:t>
            </a:r>
            <a:r>
              <a:rPr sz="1100" b="1" spc="-10" dirty="0">
                <a:latin typeface="Arial"/>
                <a:cs typeface="Arial"/>
              </a:rPr>
              <a:t>information</a:t>
            </a:r>
            <a:endParaRPr sz="11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100" spc="-5" dirty="0">
                <a:latin typeface="Arial"/>
                <a:cs typeface="Arial"/>
              </a:rPr>
              <a:t>Margin </a:t>
            </a:r>
            <a:r>
              <a:rPr sz="1100" spc="-10" dirty="0">
                <a:latin typeface="Arial"/>
                <a:cs typeface="Arial"/>
              </a:rPr>
              <a:t>on </a:t>
            </a:r>
            <a:r>
              <a:rPr sz="1100" spc="-5" dirty="0">
                <a:latin typeface="Arial"/>
                <a:cs typeface="Arial"/>
              </a:rPr>
              <a:t>the </a:t>
            </a:r>
            <a:r>
              <a:rPr sz="1100" spc="-10" dirty="0">
                <a:latin typeface="Arial"/>
                <a:cs typeface="Arial"/>
              </a:rPr>
              <a:t>contract </a:t>
            </a:r>
            <a:r>
              <a:rPr sz="1100" spc="-5" dirty="0">
                <a:latin typeface="Arial"/>
                <a:cs typeface="Arial"/>
              </a:rPr>
              <a:t>is </a:t>
            </a:r>
            <a:r>
              <a:rPr lang="en-IE" sz="1100" spc="10" dirty="0" smtClean="0">
                <a:latin typeface="Century Gothic"/>
                <a:cs typeface="Arial Black"/>
              </a:rPr>
              <a:t>€ </a:t>
            </a:r>
            <a:r>
              <a:rPr sz="1100" spc="5" dirty="0" smtClean="0">
                <a:latin typeface="Arial"/>
                <a:cs typeface="Arial"/>
              </a:rPr>
              <a:t>750,000 </a:t>
            </a:r>
            <a:r>
              <a:rPr sz="1100" spc="-5" dirty="0">
                <a:latin typeface="Arial"/>
                <a:cs typeface="Arial"/>
              </a:rPr>
              <a:t>Costs are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lang="en-IE" sz="1100" spc="10" dirty="0" smtClean="0">
                <a:latin typeface="Century Gothic"/>
                <a:cs typeface="Arial Black"/>
              </a:rPr>
              <a:t>€ </a:t>
            </a:r>
            <a:r>
              <a:rPr sz="1100" dirty="0" smtClean="0">
                <a:latin typeface="Arial"/>
                <a:cs typeface="Arial"/>
              </a:rPr>
              <a:t>4,250,000</a:t>
            </a:r>
            <a:endParaRPr sz="1100" dirty="0">
              <a:latin typeface="Arial"/>
              <a:cs typeface="Arial"/>
            </a:endParaRPr>
          </a:p>
          <a:p>
            <a:pPr marL="289560">
              <a:lnSpc>
                <a:spcPct val="100000"/>
              </a:lnSpc>
              <a:spcBef>
                <a:spcPts val="334"/>
              </a:spcBef>
            </a:pPr>
            <a:r>
              <a:rPr sz="1100" spc="-5" dirty="0">
                <a:latin typeface="Arial"/>
                <a:cs typeface="Arial"/>
              </a:rPr>
              <a:t>Indirect Costs are </a:t>
            </a:r>
            <a:r>
              <a:rPr sz="1100" spc="-10" dirty="0">
                <a:latin typeface="Arial"/>
                <a:cs typeface="Arial"/>
              </a:rPr>
              <a:t>assumed </a:t>
            </a:r>
            <a:r>
              <a:rPr sz="1100" spc="-5" dirty="0">
                <a:latin typeface="Arial"/>
                <a:cs typeface="Arial"/>
              </a:rPr>
              <a:t>to </a:t>
            </a:r>
            <a:r>
              <a:rPr sz="1100" spc="-10" dirty="0">
                <a:latin typeface="Arial"/>
                <a:cs typeface="Arial"/>
              </a:rPr>
              <a:t>be </a:t>
            </a:r>
            <a:r>
              <a:rPr sz="1100" spc="-5" dirty="0">
                <a:latin typeface="Arial"/>
                <a:cs typeface="Arial"/>
              </a:rPr>
              <a:t>included in </a:t>
            </a:r>
            <a:r>
              <a:rPr sz="1100" spc="-15" dirty="0">
                <a:latin typeface="Arial"/>
                <a:cs typeface="Arial"/>
              </a:rPr>
              <a:t>labour.</a:t>
            </a:r>
            <a:endParaRPr sz="1100" dirty="0">
              <a:latin typeface="Arial"/>
              <a:cs typeface="Arial"/>
            </a:endParaRPr>
          </a:p>
          <a:p>
            <a:pPr marL="12700" marR="5080">
              <a:lnSpc>
                <a:spcPct val="102699"/>
              </a:lnSpc>
              <a:spcBef>
                <a:spcPts val="295"/>
              </a:spcBef>
            </a:pPr>
            <a:r>
              <a:rPr sz="1100" spc="-5" dirty="0">
                <a:latin typeface="Arial"/>
                <a:cs typeface="Arial"/>
              </a:rPr>
              <a:t>There is </a:t>
            </a:r>
            <a:r>
              <a:rPr sz="1100" spc="-10" dirty="0">
                <a:latin typeface="Arial"/>
                <a:cs typeface="Arial"/>
              </a:rPr>
              <a:t>an </a:t>
            </a:r>
            <a:r>
              <a:rPr sz="1100" spc="-5" dirty="0">
                <a:latin typeface="Arial"/>
                <a:cs typeface="Arial"/>
              </a:rPr>
              <a:t>equal split </a:t>
            </a:r>
            <a:r>
              <a:rPr sz="1100" spc="-10" dirty="0">
                <a:latin typeface="Arial"/>
                <a:cs typeface="Arial"/>
              </a:rPr>
              <a:t>between </a:t>
            </a:r>
            <a:r>
              <a:rPr sz="1100" spc="-5" dirty="0">
                <a:latin typeface="Arial"/>
                <a:cs typeface="Arial"/>
              </a:rPr>
              <a:t>labour </a:t>
            </a:r>
            <a:r>
              <a:rPr sz="1100" spc="-10" dirty="0">
                <a:latin typeface="Arial"/>
                <a:cs typeface="Arial"/>
              </a:rPr>
              <a:t>and </a:t>
            </a:r>
            <a:r>
              <a:rPr sz="1100" spc="-5" dirty="0">
                <a:latin typeface="Arial"/>
                <a:cs typeface="Arial"/>
              </a:rPr>
              <a:t>materials; </a:t>
            </a:r>
            <a:r>
              <a:rPr sz="1100" spc="-10" dirty="0">
                <a:latin typeface="Arial"/>
                <a:cs typeface="Arial"/>
              </a:rPr>
              <a:t>50%  </a:t>
            </a:r>
            <a:r>
              <a:rPr sz="1100" spc="-5" dirty="0">
                <a:latin typeface="Arial"/>
                <a:cs typeface="Arial"/>
              </a:rPr>
              <a:t>materials, </a:t>
            </a:r>
            <a:r>
              <a:rPr sz="1100" spc="-10" dirty="0">
                <a:latin typeface="Arial"/>
                <a:cs typeface="Arial"/>
              </a:rPr>
              <a:t>50% </a:t>
            </a:r>
            <a:r>
              <a:rPr sz="1100" spc="-5" dirty="0">
                <a:latin typeface="Arial"/>
                <a:cs typeface="Arial"/>
              </a:rPr>
              <a:t>labour</a:t>
            </a:r>
            <a:endParaRPr sz="1100" dirty="0">
              <a:latin typeface="Arial"/>
              <a:cs typeface="Arial"/>
            </a:endParaRPr>
          </a:p>
          <a:p>
            <a:pPr marL="289560" marR="1600835">
              <a:lnSpc>
                <a:spcPct val="125299"/>
              </a:lnSpc>
            </a:pPr>
            <a:r>
              <a:rPr sz="1100" spc="-5" dirty="0">
                <a:latin typeface="Arial"/>
                <a:cs typeface="Arial"/>
              </a:rPr>
              <a:t>Material Cost </a:t>
            </a:r>
            <a:r>
              <a:rPr sz="1100" spc="-10" dirty="0">
                <a:latin typeface="Arial"/>
                <a:cs typeface="Arial"/>
              </a:rPr>
              <a:t>=</a:t>
            </a:r>
            <a:r>
              <a:rPr sz="1100" spc="-45" dirty="0">
                <a:latin typeface="Arial"/>
                <a:cs typeface="Arial"/>
              </a:rPr>
              <a:t> </a:t>
            </a:r>
            <a:r>
              <a:rPr lang="en-IE" sz="1100" spc="10" dirty="0" smtClean="0">
                <a:latin typeface="Century Gothic"/>
                <a:cs typeface="Arial Black"/>
              </a:rPr>
              <a:t>€</a:t>
            </a:r>
            <a:r>
              <a:rPr sz="1100" dirty="0" smtClean="0">
                <a:latin typeface="Arial"/>
                <a:cs typeface="Arial"/>
              </a:rPr>
              <a:t>2,125,000  </a:t>
            </a:r>
            <a:r>
              <a:rPr sz="1100" spc="-5" dirty="0">
                <a:latin typeface="Arial"/>
                <a:cs typeface="Arial"/>
              </a:rPr>
              <a:t>Labour Cost </a:t>
            </a:r>
            <a:r>
              <a:rPr sz="1100" spc="-10" dirty="0">
                <a:latin typeface="Arial"/>
                <a:cs typeface="Arial"/>
              </a:rPr>
              <a:t>=</a:t>
            </a:r>
            <a:r>
              <a:rPr sz="1100" spc="-45" dirty="0">
                <a:latin typeface="Arial"/>
                <a:cs typeface="Arial"/>
              </a:rPr>
              <a:t> </a:t>
            </a:r>
            <a:r>
              <a:rPr lang="en-IE" sz="1100" spc="10" dirty="0" smtClean="0">
                <a:latin typeface="Century Gothic"/>
                <a:cs typeface="Arial Black"/>
              </a:rPr>
              <a:t>€</a:t>
            </a:r>
            <a:r>
              <a:rPr sz="1100" dirty="0" smtClean="0">
                <a:latin typeface="Arial"/>
                <a:cs typeface="Arial"/>
              </a:rPr>
              <a:t>2,125,000</a:t>
            </a:r>
            <a:endParaRPr sz="1100" dirty="0">
              <a:latin typeface="Arial"/>
              <a:cs typeface="Arial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5" dirty="0"/>
              <a:t>47</a:t>
            </a:fld>
            <a:r>
              <a:rPr spc="-95" dirty="0"/>
              <a:t> </a:t>
            </a:r>
            <a:r>
              <a:rPr spc="-5" dirty="0"/>
              <a:t>/</a:t>
            </a:r>
            <a:r>
              <a:rPr spc="-95" dirty="0"/>
              <a:t> </a:t>
            </a:r>
            <a:r>
              <a:rPr spc="-5" dirty="0"/>
              <a:t>128</a:t>
            </a: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0"/>
            <a:ext cx="4608195" cy="14414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2286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18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143916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191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5839" y="144691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8366" y="216611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29463" y="288620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31990" y="360540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01587" y="101733"/>
            <a:ext cx="903605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6045" marR="5080" indent="-93980">
              <a:lnSpc>
                <a:spcPct val="157400"/>
              </a:lnSpc>
              <a:spcBef>
                <a:spcPts val="10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Project Cost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Management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Cost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Budgeting</a:t>
            </a:r>
            <a:endParaRPr sz="6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95363" y="942403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95363" y="1152436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95363" y="1362468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95363" y="1782534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95363" y="1992566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95363" y="2202599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347294" y="609801"/>
            <a:ext cx="2757805" cy="2432050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34"/>
              </a:spcBef>
            </a:pPr>
            <a:r>
              <a:rPr sz="1100" b="1" spc="-5" dirty="0">
                <a:latin typeface="Arial"/>
                <a:cs typeface="Arial"/>
              </a:rPr>
              <a:t>At time of Contract</a:t>
            </a:r>
            <a:r>
              <a:rPr sz="1100" b="1" spc="-15" dirty="0">
                <a:latin typeface="Arial"/>
                <a:cs typeface="Arial"/>
              </a:rPr>
              <a:t> </a:t>
            </a:r>
            <a:r>
              <a:rPr sz="1100" b="1" spc="-5" dirty="0">
                <a:latin typeface="Arial"/>
                <a:cs typeface="Arial"/>
              </a:rPr>
              <a:t>Start</a:t>
            </a:r>
            <a:endParaRPr sz="1100" dirty="0">
              <a:latin typeface="Arial"/>
              <a:cs typeface="Arial"/>
            </a:endParaRPr>
          </a:p>
          <a:p>
            <a:pPr marL="289560">
              <a:lnSpc>
                <a:spcPct val="100000"/>
              </a:lnSpc>
              <a:spcBef>
                <a:spcPts val="334"/>
              </a:spcBef>
            </a:pPr>
            <a:r>
              <a:rPr sz="1100" spc="-5" dirty="0">
                <a:latin typeface="Arial"/>
                <a:cs typeface="Arial"/>
              </a:rPr>
              <a:t>CPI </a:t>
            </a:r>
            <a:r>
              <a:rPr sz="1100" spc="-10" dirty="0">
                <a:latin typeface="Arial"/>
                <a:cs typeface="Arial"/>
              </a:rPr>
              <a:t>= 2.723%</a:t>
            </a:r>
            <a:endParaRPr sz="1100" dirty="0">
              <a:latin typeface="Arial"/>
              <a:cs typeface="Arial"/>
            </a:endParaRPr>
          </a:p>
          <a:p>
            <a:pPr marL="289560" marR="1150620">
              <a:lnSpc>
                <a:spcPct val="125299"/>
              </a:lnSpc>
            </a:pPr>
            <a:r>
              <a:rPr sz="1100" spc="-5" dirty="0">
                <a:latin typeface="Arial"/>
                <a:cs typeface="Arial"/>
              </a:rPr>
              <a:t>Labour </a:t>
            </a:r>
            <a:r>
              <a:rPr sz="1100" spc="-15" dirty="0">
                <a:latin typeface="Arial"/>
                <a:cs typeface="Arial"/>
              </a:rPr>
              <a:t>Index </a:t>
            </a:r>
            <a:r>
              <a:rPr sz="1100" spc="-10" dirty="0">
                <a:latin typeface="Arial"/>
                <a:cs typeface="Arial"/>
              </a:rPr>
              <a:t>=</a:t>
            </a:r>
            <a:r>
              <a:rPr sz="1100" spc="-70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6.044  Material </a:t>
            </a:r>
            <a:r>
              <a:rPr sz="1100" spc="-15" dirty="0">
                <a:latin typeface="Arial"/>
                <a:cs typeface="Arial"/>
              </a:rPr>
              <a:t>Index </a:t>
            </a:r>
            <a:r>
              <a:rPr sz="1100" spc="-10" dirty="0">
                <a:latin typeface="Arial"/>
                <a:cs typeface="Arial"/>
              </a:rPr>
              <a:t>=</a:t>
            </a:r>
            <a:r>
              <a:rPr sz="1100" spc="-45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9.80</a:t>
            </a:r>
            <a:endParaRPr sz="11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30"/>
              </a:spcBef>
            </a:pPr>
            <a:r>
              <a:rPr sz="1100" b="1" spc="-10" dirty="0">
                <a:latin typeface="Arial"/>
                <a:cs typeface="Arial"/>
              </a:rPr>
              <a:t>Cost </a:t>
            </a:r>
            <a:r>
              <a:rPr sz="1100" b="1" spc="-5" dirty="0">
                <a:latin typeface="Arial"/>
                <a:cs typeface="Arial"/>
              </a:rPr>
              <a:t>Increase to</a:t>
            </a:r>
            <a:r>
              <a:rPr sz="1100" b="1" spc="-10" dirty="0">
                <a:latin typeface="Arial"/>
                <a:cs typeface="Arial"/>
              </a:rPr>
              <a:t> </a:t>
            </a:r>
            <a:r>
              <a:rPr sz="1100" b="1" spc="-5" dirty="0">
                <a:latin typeface="Arial"/>
                <a:cs typeface="Arial"/>
              </a:rPr>
              <a:t>Contractor</a:t>
            </a:r>
            <a:endParaRPr sz="1100" dirty="0">
              <a:latin typeface="Arial"/>
              <a:cs typeface="Arial"/>
            </a:endParaRPr>
          </a:p>
          <a:p>
            <a:pPr marL="289560" marR="5080">
              <a:lnSpc>
                <a:spcPct val="125299"/>
              </a:lnSpc>
            </a:pPr>
            <a:r>
              <a:rPr lang="en-IE" sz="1100" spc="10" dirty="0" smtClean="0">
                <a:latin typeface="Century Gothic"/>
                <a:cs typeface="Arial Black"/>
              </a:rPr>
              <a:t>€</a:t>
            </a:r>
            <a:r>
              <a:rPr sz="1100" dirty="0" smtClean="0">
                <a:latin typeface="Arial"/>
                <a:cs typeface="Arial"/>
              </a:rPr>
              <a:t>2,125,000 </a:t>
            </a:r>
            <a:r>
              <a:rPr sz="1100" dirty="0">
                <a:latin typeface="Arial Black"/>
                <a:cs typeface="Arial Black"/>
              </a:rPr>
              <a:t>× </a:t>
            </a:r>
            <a:r>
              <a:rPr sz="1100" spc="-5" dirty="0">
                <a:latin typeface="Arial"/>
                <a:cs typeface="Arial"/>
              </a:rPr>
              <a:t>1.06044 </a:t>
            </a:r>
            <a:r>
              <a:rPr sz="1100" spc="-10" dirty="0">
                <a:latin typeface="Arial"/>
                <a:cs typeface="Arial"/>
              </a:rPr>
              <a:t>=</a:t>
            </a:r>
            <a:r>
              <a:rPr sz="1100" spc="-114" dirty="0">
                <a:latin typeface="Arial"/>
                <a:cs typeface="Arial"/>
              </a:rPr>
              <a:t> </a:t>
            </a:r>
            <a:r>
              <a:rPr lang="en-IE" sz="1100" spc="10" dirty="0" smtClean="0">
                <a:latin typeface="Century Gothic"/>
                <a:cs typeface="Arial Black"/>
              </a:rPr>
              <a:t>€</a:t>
            </a:r>
            <a:r>
              <a:rPr sz="1100" dirty="0" smtClean="0">
                <a:latin typeface="Arial"/>
                <a:cs typeface="Arial"/>
              </a:rPr>
              <a:t>2,253,435.00 </a:t>
            </a:r>
            <a:r>
              <a:rPr lang="en-IE" sz="1100" spc="10" dirty="0" smtClean="0">
                <a:latin typeface="Century Gothic"/>
                <a:cs typeface="Arial Black"/>
              </a:rPr>
              <a:t>€</a:t>
            </a:r>
            <a:r>
              <a:rPr sz="1100" dirty="0" smtClean="0">
                <a:latin typeface="Arial"/>
                <a:cs typeface="Arial"/>
              </a:rPr>
              <a:t>2,125,000 </a:t>
            </a:r>
            <a:r>
              <a:rPr sz="1100" dirty="0">
                <a:latin typeface="Arial Black"/>
                <a:cs typeface="Arial Black"/>
              </a:rPr>
              <a:t>× </a:t>
            </a:r>
            <a:r>
              <a:rPr sz="1100" spc="-5" dirty="0">
                <a:latin typeface="Arial"/>
                <a:cs typeface="Arial"/>
              </a:rPr>
              <a:t>1.0980 </a:t>
            </a:r>
            <a:r>
              <a:rPr sz="1100" spc="-10" dirty="0">
                <a:latin typeface="Arial"/>
                <a:cs typeface="Arial"/>
              </a:rPr>
              <a:t>= </a:t>
            </a:r>
            <a:r>
              <a:rPr lang="en-IE" sz="1100" spc="10" dirty="0" smtClean="0">
                <a:latin typeface="Century Gothic"/>
                <a:cs typeface="Arial Black"/>
              </a:rPr>
              <a:t>€</a:t>
            </a:r>
            <a:r>
              <a:rPr sz="1100" dirty="0" smtClean="0">
                <a:latin typeface="Arial"/>
                <a:cs typeface="Arial"/>
              </a:rPr>
              <a:t>2,333,250.00  </a:t>
            </a:r>
            <a:r>
              <a:rPr sz="1100" spc="-35" dirty="0">
                <a:latin typeface="Arial"/>
                <a:cs typeface="Arial"/>
              </a:rPr>
              <a:t>Total</a:t>
            </a:r>
            <a:r>
              <a:rPr sz="1100" spc="-10" dirty="0">
                <a:latin typeface="Arial"/>
                <a:cs typeface="Arial"/>
              </a:rPr>
              <a:t> </a:t>
            </a:r>
            <a:r>
              <a:rPr lang="en-IE" sz="1100" spc="10" dirty="0" smtClean="0">
                <a:latin typeface="Century Gothic"/>
                <a:cs typeface="Arial Black"/>
              </a:rPr>
              <a:t>€</a:t>
            </a:r>
            <a:r>
              <a:rPr sz="1100" dirty="0" smtClean="0">
                <a:latin typeface="Arial"/>
                <a:cs typeface="Arial"/>
              </a:rPr>
              <a:t>4,586,685.00</a:t>
            </a:r>
            <a:endParaRPr sz="11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sz="1100" b="1" spc="-10" dirty="0">
                <a:latin typeface="Arial"/>
                <a:cs typeface="Arial"/>
              </a:rPr>
              <a:t>Recoverable </a:t>
            </a:r>
            <a:r>
              <a:rPr sz="1100" b="1" spc="-5" dirty="0">
                <a:latin typeface="Arial"/>
                <a:cs typeface="Arial"/>
              </a:rPr>
              <a:t>via </a:t>
            </a:r>
            <a:r>
              <a:rPr sz="1100" b="1" spc="-45" dirty="0">
                <a:latin typeface="Arial"/>
                <a:cs typeface="Arial"/>
              </a:rPr>
              <a:t>CPA </a:t>
            </a:r>
            <a:r>
              <a:rPr sz="1100" b="1" spc="-10" dirty="0">
                <a:latin typeface="Arial"/>
                <a:cs typeface="Arial"/>
              </a:rPr>
              <a:t>based on</a:t>
            </a:r>
            <a:r>
              <a:rPr sz="1100" b="1" dirty="0">
                <a:latin typeface="Arial"/>
                <a:cs typeface="Arial"/>
              </a:rPr>
              <a:t> </a:t>
            </a:r>
            <a:r>
              <a:rPr sz="1100" b="1" spc="-5" dirty="0">
                <a:latin typeface="Arial"/>
                <a:cs typeface="Arial"/>
              </a:rPr>
              <a:t>CPI</a:t>
            </a:r>
            <a:endParaRPr sz="11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lang="en-IE" sz="1100" spc="10" dirty="0" smtClean="0">
                <a:latin typeface="Century Gothic"/>
                <a:cs typeface="Arial Black"/>
              </a:rPr>
              <a:t>€</a:t>
            </a:r>
            <a:r>
              <a:rPr sz="1100" dirty="0" smtClean="0">
                <a:latin typeface="Arial"/>
                <a:cs typeface="Arial"/>
              </a:rPr>
              <a:t>5,000,000 </a:t>
            </a:r>
            <a:r>
              <a:rPr sz="1100" dirty="0">
                <a:latin typeface="Arial Black"/>
                <a:cs typeface="Arial Black"/>
              </a:rPr>
              <a:t>× </a:t>
            </a:r>
            <a:r>
              <a:rPr sz="1100" spc="-5" dirty="0">
                <a:latin typeface="Arial"/>
                <a:cs typeface="Arial"/>
              </a:rPr>
              <a:t>1.02723 </a:t>
            </a:r>
            <a:r>
              <a:rPr sz="1100" spc="-10" dirty="0">
                <a:latin typeface="Arial"/>
                <a:cs typeface="Arial"/>
              </a:rPr>
              <a:t>=</a:t>
            </a:r>
            <a:r>
              <a:rPr sz="1100" spc="-100" dirty="0">
                <a:latin typeface="Arial"/>
                <a:cs typeface="Arial"/>
              </a:rPr>
              <a:t> </a:t>
            </a:r>
            <a:r>
              <a:rPr lang="en-IE" sz="1100" spc="10" dirty="0" smtClean="0">
                <a:latin typeface="Century Gothic"/>
                <a:cs typeface="Arial Black"/>
              </a:rPr>
              <a:t>€</a:t>
            </a:r>
            <a:r>
              <a:rPr sz="1100" dirty="0" smtClean="0">
                <a:latin typeface="Arial"/>
                <a:cs typeface="Arial"/>
              </a:rPr>
              <a:t>5,136,150</a:t>
            </a:r>
            <a:endParaRPr sz="11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100" b="1" spc="-10" dirty="0">
                <a:latin typeface="Arial"/>
                <a:cs typeface="Arial"/>
              </a:rPr>
              <a:t>Loss </a:t>
            </a:r>
            <a:r>
              <a:rPr sz="1100" b="1" spc="-5" dirty="0">
                <a:latin typeface="Arial"/>
                <a:cs typeface="Arial"/>
              </a:rPr>
              <a:t>to Contractor</a:t>
            </a:r>
            <a:endParaRPr sz="11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lang="en-IE" sz="1100" spc="10" dirty="0" smtClean="0">
                <a:latin typeface="Century Gothic"/>
                <a:cs typeface="Arial Black"/>
              </a:rPr>
              <a:t>€</a:t>
            </a:r>
            <a:r>
              <a:rPr sz="1100" spc="5" dirty="0" smtClean="0">
                <a:latin typeface="Arial"/>
                <a:cs typeface="Arial"/>
              </a:rPr>
              <a:t>336,685 </a:t>
            </a:r>
            <a:r>
              <a:rPr lang="en-IE" sz="1100" spc="5" dirty="0" smtClean="0">
                <a:latin typeface="Arial"/>
                <a:cs typeface="Arial"/>
              </a:rPr>
              <a:t>- </a:t>
            </a:r>
            <a:r>
              <a:rPr lang="en-IE" sz="1100" spc="10" dirty="0" smtClean="0">
                <a:latin typeface="Century Gothic"/>
                <a:cs typeface="Arial Black"/>
              </a:rPr>
              <a:t>€</a:t>
            </a:r>
            <a:r>
              <a:rPr sz="1100" spc="5" dirty="0" smtClean="0">
                <a:latin typeface="Arial"/>
                <a:cs typeface="Arial"/>
              </a:rPr>
              <a:t>136,150 </a:t>
            </a:r>
            <a:r>
              <a:rPr sz="1100" spc="-10" dirty="0">
                <a:latin typeface="Arial"/>
                <a:cs typeface="Arial"/>
              </a:rPr>
              <a:t>=</a:t>
            </a:r>
            <a:r>
              <a:rPr sz="1100" spc="-50" dirty="0">
                <a:latin typeface="Arial"/>
                <a:cs typeface="Arial"/>
              </a:rPr>
              <a:t> </a:t>
            </a:r>
            <a:r>
              <a:rPr lang="en-IE" sz="1100" spc="10" dirty="0" smtClean="0">
                <a:latin typeface="Century Gothic"/>
                <a:cs typeface="Arial Black"/>
              </a:rPr>
              <a:t>€</a:t>
            </a:r>
            <a:r>
              <a:rPr sz="1100" spc="5" dirty="0" smtClean="0">
                <a:latin typeface="Arial"/>
                <a:cs typeface="Arial"/>
              </a:rPr>
              <a:t>200,535</a:t>
            </a:r>
            <a:endParaRPr sz="1100" dirty="0">
              <a:latin typeface="Arial"/>
              <a:cs typeface="Arial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5" dirty="0"/>
              <a:t>48</a:t>
            </a:fld>
            <a:r>
              <a:rPr spc="-95" dirty="0"/>
              <a:t> </a:t>
            </a:r>
            <a:r>
              <a:rPr spc="-5" dirty="0"/>
              <a:t>/</a:t>
            </a:r>
            <a:r>
              <a:rPr spc="-95" dirty="0"/>
              <a:t> </a:t>
            </a:r>
            <a:r>
              <a:rPr spc="-5" dirty="0"/>
              <a:t>128</a:t>
            </a: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0"/>
            <a:ext cx="4608195" cy="14414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2286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18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143916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191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5839" y="144691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8366" y="216611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29463" y="288620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31990" y="360540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01587" y="101733"/>
            <a:ext cx="903605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6045" marR="5080" indent="-93980">
              <a:lnSpc>
                <a:spcPct val="157400"/>
              </a:lnSpc>
              <a:spcBef>
                <a:spcPts val="10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Project Cost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Management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Cost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Budgeting</a:t>
            </a:r>
            <a:endParaRPr sz="6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25196" y="641815"/>
            <a:ext cx="3519161" cy="234610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5" dirty="0"/>
              <a:t>49</a:t>
            </a:fld>
            <a:r>
              <a:rPr spc="-95" dirty="0"/>
              <a:t> </a:t>
            </a:r>
            <a:r>
              <a:rPr spc="-5" dirty="0"/>
              <a:t>/</a:t>
            </a:r>
            <a:r>
              <a:rPr spc="-95" dirty="0"/>
              <a:t> </a:t>
            </a:r>
            <a:r>
              <a:rPr spc="-5" dirty="0"/>
              <a:t>128</a:t>
            </a: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0"/>
            <a:ext cx="4608195" cy="14414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2286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18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143916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191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5839" y="144691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8366" y="216611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29463" y="288620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31990" y="360540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01587" y="101733"/>
            <a:ext cx="903605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6045" marR="5080" indent="-93980">
              <a:lnSpc>
                <a:spcPct val="157400"/>
              </a:lnSpc>
              <a:spcBef>
                <a:spcPts val="10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Project Cost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Management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Introduction</a:t>
            </a:r>
            <a:endParaRPr sz="6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0" y="431761"/>
            <a:ext cx="4608195" cy="321945"/>
          </a:xfrm>
          <a:prstGeom prst="rect">
            <a:avLst/>
          </a:prstGeom>
          <a:solidFill>
            <a:srgbClr val="3333B2"/>
          </a:solidFill>
        </p:spPr>
        <p:txBody>
          <a:bodyPr vert="horz" wrap="square" lIns="0" tIns="6223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490"/>
              </a:spcBef>
            </a:pPr>
            <a:r>
              <a:rPr sz="1400" spc="15" dirty="0">
                <a:solidFill>
                  <a:srgbClr val="FFFFFF"/>
                </a:solidFill>
                <a:latin typeface="Arial"/>
                <a:cs typeface="Arial"/>
              </a:rPr>
              <a:t>Project Cost</a:t>
            </a:r>
            <a:r>
              <a:rPr sz="14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20" dirty="0">
                <a:solidFill>
                  <a:srgbClr val="FFFFFF"/>
                </a:solidFill>
                <a:latin typeface="Arial"/>
                <a:cs typeface="Arial"/>
              </a:rPr>
              <a:t>Management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95363" y="1729333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95363" y="2111438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95363" y="2665615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347294" y="924279"/>
            <a:ext cx="3907790" cy="2198370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203200" algn="just">
              <a:lnSpc>
                <a:spcPct val="102600"/>
              </a:lnSpc>
              <a:spcBef>
                <a:spcPts val="55"/>
              </a:spcBef>
            </a:pPr>
            <a:r>
              <a:rPr sz="1100" spc="-10" dirty="0">
                <a:latin typeface="Arial"/>
                <a:cs typeface="Arial"/>
              </a:rPr>
              <a:t>On </a:t>
            </a:r>
            <a:r>
              <a:rPr sz="1100" spc="-5" dirty="0">
                <a:latin typeface="Arial"/>
                <a:cs typeface="Arial"/>
              </a:rPr>
              <a:t>small projects Estimating Costs </a:t>
            </a:r>
            <a:r>
              <a:rPr sz="1100" spc="-10" dirty="0">
                <a:latin typeface="Arial"/>
                <a:cs typeface="Arial"/>
              </a:rPr>
              <a:t>and </a:t>
            </a:r>
            <a:r>
              <a:rPr sz="1100" spc="-5" dirty="0">
                <a:latin typeface="Arial"/>
                <a:cs typeface="Arial"/>
              </a:rPr>
              <a:t>Determining Budget  are sometimes so closely </a:t>
            </a:r>
            <a:r>
              <a:rPr sz="1100" spc="-10" dirty="0">
                <a:latin typeface="Arial"/>
                <a:cs typeface="Arial"/>
              </a:rPr>
              <a:t>linked </a:t>
            </a:r>
            <a:r>
              <a:rPr sz="1100" spc="-5" dirty="0">
                <a:latin typeface="Arial"/>
                <a:cs typeface="Arial"/>
              </a:rPr>
              <a:t>that determining </a:t>
            </a:r>
            <a:r>
              <a:rPr sz="1100" spc="-10" dirty="0">
                <a:latin typeface="Arial"/>
                <a:cs typeface="Arial"/>
              </a:rPr>
              <a:t>where one  </a:t>
            </a:r>
            <a:r>
              <a:rPr sz="1100" spc="-5" dirty="0">
                <a:latin typeface="Arial"/>
                <a:cs typeface="Arial"/>
              </a:rPr>
              <a:t>finished </a:t>
            </a:r>
            <a:r>
              <a:rPr sz="1100" spc="-10" dirty="0">
                <a:latin typeface="Arial"/>
                <a:cs typeface="Arial"/>
              </a:rPr>
              <a:t>and </a:t>
            </a:r>
            <a:r>
              <a:rPr sz="1100" spc="-5" dirty="0">
                <a:latin typeface="Arial"/>
                <a:cs typeface="Arial"/>
              </a:rPr>
              <a:t>the other </a:t>
            </a:r>
            <a:r>
              <a:rPr sz="1100" dirty="0">
                <a:latin typeface="Arial"/>
                <a:cs typeface="Arial"/>
              </a:rPr>
              <a:t>starts </a:t>
            </a:r>
            <a:r>
              <a:rPr sz="1100" spc="-5" dirty="0">
                <a:latin typeface="Arial"/>
                <a:cs typeface="Arial"/>
              </a:rPr>
              <a:t>is </a:t>
            </a:r>
            <a:r>
              <a:rPr sz="1100" dirty="0">
                <a:latin typeface="Arial"/>
                <a:cs typeface="Arial"/>
              </a:rPr>
              <a:t>virtually</a:t>
            </a:r>
            <a:r>
              <a:rPr sz="1100" spc="-10" dirty="0">
                <a:latin typeface="Arial"/>
                <a:cs typeface="Arial"/>
              </a:rPr>
              <a:t> impossible</a:t>
            </a:r>
            <a:endParaRPr sz="1100">
              <a:latin typeface="Arial"/>
              <a:cs typeface="Arial"/>
            </a:endParaRPr>
          </a:p>
          <a:p>
            <a:pPr marL="12700" algn="just">
              <a:lnSpc>
                <a:spcPct val="100000"/>
              </a:lnSpc>
              <a:spcBef>
                <a:spcPts val="35"/>
              </a:spcBef>
            </a:pPr>
            <a:r>
              <a:rPr sz="1100" spc="-5" dirty="0">
                <a:latin typeface="Arial"/>
                <a:cs typeface="Arial"/>
              </a:rPr>
              <a:t>This </a:t>
            </a:r>
            <a:r>
              <a:rPr sz="1100" spc="-10" dirty="0">
                <a:latin typeface="Arial"/>
                <a:cs typeface="Arial"/>
              </a:rPr>
              <a:t>would rarely </a:t>
            </a:r>
            <a:r>
              <a:rPr sz="1100" spc="-5" dirty="0">
                <a:latin typeface="Arial"/>
                <a:cs typeface="Arial"/>
              </a:rPr>
              <a:t>(if </a:t>
            </a:r>
            <a:r>
              <a:rPr sz="1100" spc="-20" dirty="0">
                <a:latin typeface="Arial"/>
                <a:cs typeface="Arial"/>
              </a:rPr>
              <a:t>ever) </a:t>
            </a:r>
            <a:r>
              <a:rPr sz="1100" spc="-5" dirty="0">
                <a:latin typeface="Arial"/>
                <a:cs typeface="Arial"/>
              </a:rPr>
              <a:t>apply to construction</a:t>
            </a:r>
            <a:r>
              <a:rPr sz="1100" spc="2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contracts.</a:t>
            </a:r>
            <a:endParaRPr sz="1100">
              <a:latin typeface="Arial"/>
              <a:cs typeface="Arial"/>
            </a:endParaRPr>
          </a:p>
          <a:p>
            <a:pPr marL="289560" marR="329565">
              <a:lnSpc>
                <a:spcPct val="102600"/>
              </a:lnSpc>
              <a:spcBef>
                <a:spcPts val="300"/>
              </a:spcBef>
            </a:pPr>
            <a:r>
              <a:rPr sz="1100" spc="-5" dirty="0">
                <a:latin typeface="Arial"/>
                <a:cs typeface="Arial"/>
              </a:rPr>
              <a:t>Estimating is carried out at tender stage; </a:t>
            </a:r>
            <a:r>
              <a:rPr sz="1100" spc="-10" dirty="0">
                <a:latin typeface="Arial"/>
                <a:cs typeface="Arial"/>
              </a:rPr>
              <a:t>budgeting </a:t>
            </a:r>
            <a:r>
              <a:rPr sz="1100" spc="-5" dirty="0">
                <a:latin typeface="Arial"/>
                <a:cs typeface="Arial"/>
              </a:rPr>
              <a:t>at  construction</a:t>
            </a:r>
            <a:r>
              <a:rPr sz="1100" spc="-10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stage</a:t>
            </a:r>
            <a:endParaRPr sz="1100">
              <a:latin typeface="Arial"/>
              <a:cs typeface="Arial"/>
            </a:endParaRPr>
          </a:p>
          <a:p>
            <a:pPr marL="289560" marR="5080">
              <a:lnSpc>
                <a:spcPct val="102600"/>
              </a:lnSpc>
              <a:spcBef>
                <a:spcPts val="300"/>
              </a:spcBef>
            </a:pPr>
            <a:r>
              <a:rPr sz="1100" spc="-30" dirty="0">
                <a:latin typeface="Arial"/>
                <a:cs typeface="Arial"/>
              </a:rPr>
              <a:t>Typically, </a:t>
            </a:r>
            <a:r>
              <a:rPr sz="1100" spc="-5" dirty="0">
                <a:latin typeface="Arial"/>
                <a:cs typeface="Arial"/>
              </a:rPr>
              <a:t>construction </a:t>
            </a:r>
            <a:r>
              <a:rPr sz="1100" dirty="0">
                <a:latin typeface="Arial"/>
                <a:cs typeface="Arial"/>
              </a:rPr>
              <a:t>firms </a:t>
            </a:r>
            <a:r>
              <a:rPr sz="1100" spc="-5" dirty="0">
                <a:latin typeface="Arial"/>
                <a:cs typeface="Arial"/>
              </a:rPr>
              <a:t>struggle with </a:t>
            </a:r>
            <a:r>
              <a:rPr sz="1100" spc="-10" dirty="0">
                <a:latin typeface="Arial"/>
                <a:cs typeface="Arial"/>
              </a:rPr>
              <a:t>cash-flow due </a:t>
            </a:r>
            <a:r>
              <a:rPr sz="1100" spc="-5" dirty="0">
                <a:latin typeface="Arial"/>
                <a:cs typeface="Arial"/>
              </a:rPr>
              <a:t>to  the time </a:t>
            </a:r>
            <a:r>
              <a:rPr sz="1100" spc="-10" dirty="0">
                <a:latin typeface="Arial"/>
                <a:cs typeface="Arial"/>
              </a:rPr>
              <a:t>between </a:t>
            </a:r>
            <a:r>
              <a:rPr sz="1100" spc="-5" dirty="0">
                <a:latin typeface="Arial"/>
                <a:cs typeface="Arial"/>
              </a:rPr>
              <a:t>incurring costs associates with work, </a:t>
            </a:r>
            <a:r>
              <a:rPr sz="1100" spc="-10" dirty="0">
                <a:latin typeface="Arial"/>
                <a:cs typeface="Arial"/>
              </a:rPr>
              <a:t>and  </a:t>
            </a:r>
            <a:r>
              <a:rPr sz="1100" spc="-5" dirty="0">
                <a:latin typeface="Arial"/>
                <a:cs typeface="Arial"/>
              </a:rPr>
              <a:t>actually getting paid </a:t>
            </a:r>
            <a:r>
              <a:rPr sz="1100" spc="-20" dirty="0">
                <a:latin typeface="Arial"/>
                <a:cs typeface="Arial"/>
              </a:rPr>
              <a:t>for</a:t>
            </a:r>
            <a:r>
              <a:rPr sz="1100" spc="-10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it.</a:t>
            </a:r>
            <a:endParaRPr sz="1100">
              <a:latin typeface="Arial"/>
              <a:cs typeface="Arial"/>
            </a:endParaRPr>
          </a:p>
          <a:p>
            <a:pPr marL="289560" marR="23495">
              <a:lnSpc>
                <a:spcPct val="102600"/>
              </a:lnSpc>
              <a:spcBef>
                <a:spcPts val="300"/>
              </a:spcBef>
            </a:pPr>
            <a:r>
              <a:rPr sz="1100" spc="-5" dirty="0">
                <a:latin typeface="Arial"/>
                <a:cs typeface="Arial"/>
              </a:rPr>
              <a:t>Most construction </a:t>
            </a:r>
            <a:r>
              <a:rPr sz="1100" spc="-10" dirty="0">
                <a:latin typeface="Arial"/>
                <a:cs typeface="Arial"/>
              </a:rPr>
              <a:t>contracts </a:t>
            </a:r>
            <a:r>
              <a:rPr sz="1100" spc="-20" dirty="0">
                <a:latin typeface="Arial"/>
                <a:cs typeface="Arial"/>
              </a:rPr>
              <a:t>have </a:t>
            </a:r>
            <a:r>
              <a:rPr sz="1100" spc="-10" dirty="0">
                <a:latin typeface="Arial"/>
                <a:cs typeface="Arial"/>
              </a:rPr>
              <a:t>a </a:t>
            </a:r>
            <a:r>
              <a:rPr sz="1100" spc="-5" dirty="0">
                <a:latin typeface="Arial"/>
                <a:cs typeface="Arial"/>
              </a:rPr>
              <a:t>retention clause (circa  </a:t>
            </a:r>
            <a:r>
              <a:rPr sz="1100" spc="-10" dirty="0">
                <a:latin typeface="Arial"/>
                <a:cs typeface="Arial"/>
              </a:rPr>
              <a:t>5%) </a:t>
            </a:r>
            <a:r>
              <a:rPr sz="1100" spc="-5" dirty="0">
                <a:latin typeface="Arial"/>
                <a:cs typeface="Arial"/>
              </a:rPr>
              <a:t>which </a:t>
            </a:r>
            <a:r>
              <a:rPr sz="1100" spc="-10" dirty="0">
                <a:latin typeface="Arial"/>
                <a:cs typeface="Arial"/>
              </a:rPr>
              <a:t>needs </a:t>
            </a:r>
            <a:r>
              <a:rPr sz="1100" spc="-5" dirty="0">
                <a:latin typeface="Arial"/>
                <a:cs typeface="Arial"/>
              </a:rPr>
              <a:t>to </a:t>
            </a:r>
            <a:r>
              <a:rPr sz="1100" spc="-10" dirty="0">
                <a:latin typeface="Arial"/>
                <a:cs typeface="Arial"/>
              </a:rPr>
              <a:t>be </a:t>
            </a:r>
            <a:r>
              <a:rPr sz="1100" spc="-5" dirty="0">
                <a:latin typeface="Arial"/>
                <a:cs typeface="Arial"/>
              </a:rPr>
              <a:t>considered in cash </a:t>
            </a:r>
            <a:r>
              <a:rPr sz="1100" spc="-10" dirty="0">
                <a:latin typeface="Arial"/>
                <a:cs typeface="Arial"/>
              </a:rPr>
              <a:t>flow </a:t>
            </a:r>
            <a:r>
              <a:rPr sz="1100" spc="-5" dirty="0">
                <a:latin typeface="Arial"/>
                <a:cs typeface="Arial"/>
              </a:rPr>
              <a:t>projections  </a:t>
            </a:r>
            <a:r>
              <a:rPr sz="1100" spc="-10" dirty="0">
                <a:latin typeface="Arial"/>
                <a:cs typeface="Arial"/>
              </a:rPr>
              <a:t>and </a:t>
            </a:r>
            <a:r>
              <a:rPr sz="1100" spc="-5" dirty="0">
                <a:latin typeface="Arial"/>
                <a:cs typeface="Arial"/>
              </a:rPr>
              <a:t>Earned </a:t>
            </a:r>
            <a:r>
              <a:rPr sz="1100" spc="-25" dirty="0">
                <a:latin typeface="Arial"/>
                <a:cs typeface="Arial"/>
              </a:rPr>
              <a:t>Value</a:t>
            </a:r>
            <a:r>
              <a:rPr sz="1100" spc="-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Analysis.</a:t>
            </a:r>
            <a:endParaRPr sz="11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278731" y="3344092"/>
            <a:ext cx="266065" cy="11938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z="600" spc="-5" dirty="0">
                <a:latin typeface="Arial"/>
                <a:cs typeface="Arial"/>
              </a:rPr>
              <a:t>5</a:t>
            </a:fld>
            <a:r>
              <a:rPr sz="600" spc="-100" dirty="0">
                <a:latin typeface="Arial"/>
                <a:cs typeface="Arial"/>
              </a:rPr>
              <a:t> </a:t>
            </a:r>
            <a:r>
              <a:rPr sz="600" spc="-5" dirty="0">
                <a:latin typeface="Arial"/>
                <a:cs typeface="Arial"/>
              </a:rPr>
              <a:t>/</a:t>
            </a:r>
            <a:r>
              <a:rPr sz="600" spc="-95" dirty="0">
                <a:latin typeface="Arial"/>
                <a:cs typeface="Arial"/>
              </a:rPr>
              <a:t> </a:t>
            </a:r>
            <a:r>
              <a:rPr sz="600" spc="-5" dirty="0">
                <a:latin typeface="Arial"/>
                <a:cs typeface="Arial"/>
              </a:rPr>
              <a:t>128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0"/>
            <a:ext cx="4608195" cy="14414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2286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18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143916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191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5839" y="144691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8366" y="216611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29463" y="288620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31990" y="360540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01587" y="101733"/>
            <a:ext cx="903605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6045" marR="5080" indent="-93980">
              <a:lnSpc>
                <a:spcPct val="157400"/>
              </a:lnSpc>
              <a:spcBef>
                <a:spcPts val="10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Project Cost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Management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Cost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Budgeting</a:t>
            </a:r>
            <a:endParaRPr sz="6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84746" y="633198"/>
            <a:ext cx="3579884" cy="245362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5" dirty="0"/>
              <a:t>50</a:t>
            </a:fld>
            <a:r>
              <a:rPr spc="-95" dirty="0"/>
              <a:t> </a:t>
            </a:r>
            <a:r>
              <a:rPr spc="-5" dirty="0"/>
              <a:t>/</a:t>
            </a:r>
            <a:r>
              <a:rPr spc="-95" dirty="0"/>
              <a:t> </a:t>
            </a:r>
            <a:r>
              <a:rPr spc="-5" dirty="0"/>
              <a:t>128</a:t>
            </a: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0"/>
            <a:ext cx="4608195" cy="14414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2286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18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143916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191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5839" y="144691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8366" y="216611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29463" y="288620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31990" y="360540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01587" y="101733"/>
            <a:ext cx="903605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6045" marR="5080" indent="-93980">
              <a:lnSpc>
                <a:spcPct val="157400"/>
              </a:lnSpc>
              <a:spcBef>
                <a:spcPts val="10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Project Cost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Management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Cost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Budgeting</a:t>
            </a:r>
            <a:endParaRPr sz="6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0" y="431761"/>
            <a:ext cx="4608195" cy="321945"/>
          </a:xfrm>
          <a:prstGeom prst="rect">
            <a:avLst/>
          </a:prstGeom>
          <a:solidFill>
            <a:srgbClr val="3333B2"/>
          </a:solidFill>
        </p:spPr>
        <p:txBody>
          <a:bodyPr vert="horz" wrap="square" lIns="0" tIns="6223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490"/>
              </a:spcBef>
            </a:pPr>
            <a:r>
              <a:rPr sz="1400" spc="15" dirty="0">
                <a:solidFill>
                  <a:srgbClr val="FFFFFF"/>
                </a:solidFill>
                <a:latin typeface="Arial"/>
                <a:cs typeface="Arial"/>
              </a:rPr>
              <a:t>Excel </a:t>
            </a:r>
            <a:r>
              <a:rPr sz="1400" spc="-25" dirty="0">
                <a:solidFill>
                  <a:srgbClr val="FFFFFF"/>
                </a:solidFill>
                <a:latin typeface="Arial"/>
                <a:cs typeface="Arial"/>
              </a:rPr>
              <a:t>Table </a:t>
            </a:r>
            <a:r>
              <a:rPr sz="1400" spc="15" dirty="0">
                <a:solidFill>
                  <a:srgbClr val="FFFFFF"/>
                </a:solidFill>
                <a:latin typeface="Arial"/>
                <a:cs typeface="Arial"/>
              </a:rPr>
              <a:t>on</a:t>
            </a:r>
            <a:r>
              <a:rPr sz="1400" spc="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15" dirty="0">
                <a:solidFill>
                  <a:srgbClr val="FFFFFF"/>
                </a:solidFill>
                <a:latin typeface="Arial"/>
                <a:cs typeface="Arial"/>
              </a:rPr>
              <a:t>Moodle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84746" y="1111388"/>
            <a:ext cx="3599887" cy="180246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5" dirty="0"/>
              <a:t>51</a:t>
            </a:fld>
            <a:r>
              <a:rPr spc="-95" dirty="0"/>
              <a:t> </a:t>
            </a:r>
            <a:r>
              <a:rPr spc="-5" dirty="0"/>
              <a:t>/</a:t>
            </a:r>
            <a:r>
              <a:rPr spc="-95" dirty="0"/>
              <a:t> </a:t>
            </a:r>
            <a:r>
              <a:rPr spc="-5" dirty="0"/>
              <a:t>128</a:t>
            </a: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0"/>
            <a:ext cx="4608195" cy="14414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2286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18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143916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191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5839" y="144691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8366" y="216611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29463" y="288620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31990" y="360540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01587" y="101733"/>
            <a:ext cx="903605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6045" marR="5080" indent="-93980">
              <a:lnSpc>
                <a:spcPct val="157400"/>
              </a:lnSpc>
              <a:spcBef>
                <a:spcPts val="10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Project Cost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Management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Cost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Budgeting</a:t>
            </a:r>
            <a:endParaRPr sz="6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0" y="431761"/>
            <a:ext cx="4608195" cy="321945"/>
          </a:xfrm>
          <a:prstGeom prst="rect">
            <a:avLst/>
          </a:prstGeom>
          <a:solidFill>
            <a:srgbClr val="3333B2"/>
          </a:solidFill>
        </p:spPr>
        <p:txBody>
          <a:bodyPr vert="horz" wrap="square" lIns="0" tIns="6223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490"/>
              </a:spcBef>
            </a:pPr>
            <a:r>
              <a:rPr sz="1400" spc="15" dirty="0">
                <a:solidFill>
                  <a:srgbClr val="FFFFFF"/>
                </a:solidFill>
                <a:latin typeface="Arial"/>
                <a:cs typeface="Arial"/>
              </a:rPr>
              <a:t>Results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95363" y="1358862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95363" y="1568894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95363" y="1778927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95363" y="2161032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95363" y="2409025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95363" y="2791129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347294" y="1026259"/>
            <a:ext cx="3890645" cy="1878330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34"/>
              </a:spcBef>
            </a:pPr>
            <a:r>
              <a:rPr sz="1100" b="1" spc="-5" dirty="0">
                <a:latin typeface="Arial"/>
                <a:cs typeface="Arial"/>
              </a:rPr>
              <a:t>Results of</a:t>
            </a:r>
            <a:r>
              <a:rPr sz="1100" b="1" spc="-10" dirty="0">
                <a:latin typeface="Arial"/>
                <a:cs typeface="Arial"/>
              </a:rPr>
              <a:t> Analysis</a:t>
            </a:r>
            <a:endParaRPr sz="1100" dirty="0">
              <a:latin typeface="Arial"/>
              <a:cs typeface="Arial"/>
            </a:endParaRPr>
          </a:p>
          <a:p>
            <a:pPr marL="289560">
              <a:lnSpc>
                <a:spcPct val="100000"/>
              </a:lnSpc>
              <a:spcBef>
                <a:spcPts val="334"/>
              </a:spcBef>
            </a:pPr>
            <a:r>
              <a:rPr sz="1100" spc="-5" dirty="0">
                <a:latin typeface="Arial"/>
                <a:cs typeface="Arial"/>
              </a:rPr>
              <a:t>Margin </a:t>
            </a:r>
            <a:r>
              <a:rPr sz="1100" spc="-10" dirty="0">
                <a:latin typeface="Arial"/>
                <a:cs typeface="Arial"/>
              </a:rPr>
              <a:t>Reduced </a:t>
            </a:r>
            <a:r>
              <a:rPr sz="1100" spc="-5" dirty="0">
                <a:latin typeface="Arial"/>
                <a:cs typeface="Arial"/>
              </a:rPr>
              <a:t>from </a:t>
            </a:r>
            <a:r>
              <a:rPr sz="1100" spc="-10" dirty="0">
                <a:latin typeface="Arial"/>
                <a:cs typeface="Arial"/>
              </a:rPr>
              <a:t>15% </a:t>
            </a:r>
            <a:r>
              <a:rPr sz="1100" spc="-5" dirty="0">
                <a:latin typeface="Arial"/>
                <a:cs typeface="Arial"/>
              </a:rPr>
              <a:t>to</a:t>
            </a:r>
            <a:r>
              <a:rPr sz="110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8.77%</a:t>
            </a:r>
            <a:endParaRPr sz="1100" dirty="0">
              <a:latin typeface="Arial"/>
              <a:cs typeface="Arial"/>
            </a:endParaRPr>
          </a:p>
          <a:p>
            <a:pPr marL="289560">
              <a:lnSpc>
                <a:spcPct val="100000"/>
              </a:lnSpc>
              <a:spcBef>
                <a:spcPts val="330"/>
              </a:spcBef>
            </a:pPr>
            <a:r>
              <a:rPr sz="1100" spc="-5" dirty="0">
                <a:latin typeface="Arial"/>
                <a:cs typeface="Arial"/>
              </a:rPr>
              <a:t>Margin per </a:t>
            </a:r>
            <a:r>
              <a:rPr sz="1100" spc="-10" dirty="0">
                <a:latin typeface="Arial"/>
                <a:cs typeface="Arial"/>
              </a:rPr>
              <a:t>month ranged </a:t>
            </a:r>
            <a:r>
              <a:rPr sz="1100" spc="-5" dirty="0">
                <a:latin typeface="Arial"/>
                <a:cs typeface="Arial"/>
              </a:rPr>
              <a:t>from </a:t>
            </a:r>
            <a:r>
              <a:rPr sz="1100" spc="-10" dirty="0">
                <a:latin typeface="Arial"/>
                <a:cs typeface="Arial"/>
              </a:rPr>
              <a:t>10.3% </a:t>
            </a:r>
            <a:r>
              <a:rPr sz="1100" spc="-5" dirty="0">
                <a:latin typeface="Arial"/>
                <a:cs typeface="Arial"/>
              </a:rPr>
              <a:t>to</a:t>
            </a:r>
            <a:r>
              <a:rPr sz="1100" spc="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8.03%</a:t>
            </a:r>
            <a:endParaRPr sz="1100" dirty="0">
              <a:latin typeface="Arial"/>
              <a:cs typeface="Arial"/>
            </a:endParaRPr>
          </a:p>
          <a:p>
            <a:pPr marL="289560">
              <a:lnSpc>
                <a:spcPct val="100000"/>
              </a:lnSpc>
              <a:spcBef>
                <a:spcPts val="335"/>
              </a:spcBef>
            </a:pPr>
            <a:r>
              <a:rPr sz="1100" spc="-25" dirty="0">
                <a:latin typeface="Arial"/>
                <a:cs typeface="Arial"/>
              </a:rPr>
              <a:t>Value </a:t>
            </a:r>
            <a:r>
              <a:rPr sz="1100" spc="-5" dirty="0">
                <a:latin typeface="Arial"/>
                <a:cs typeface="Arial"/>
              </a:rPr>
              <a:t>of Margin </a:t>
            </a:r>
            <a:r>
              <a:rPr sz="1100" spc="-10" dirty="0">
                <a:latin typeface="Arial"/>
                <a:cs typeface="Arial"/>
              </a:rPr>
              <a:t>Reduced </a:t>
            </a:r>
            <a:r>
              <a:rPr sz="1100" spc="-20" dirty="0">
                <a:latin typeface="Arial"/>
                <a:cs typeface="Arial"/>
              </a:rPr>
              <a:t>by </a:t>
            </a:r>
            <a:r>
              <a:rPr sz="1100" spc="-10" dirty="0">
                <a:latin typeface="Arial"/>
                <a:cs typeface="Arial"/>
              </a:rPr>
              <a:t>approximately </a:t>
            </a:r>
            <a:r>
              <a:rPr lang="en-IE" sz="1100" spc="10" dirty="0" smtClean="0">
                <a:latin typeface="Century Gothic"/>
                <a:cs typeface="Arial Black"/>
              </a:rPr>
              <a:t>€</a:t>
            </a:r>
            <a:r>
              <a:rPr sz="1100" spc="5" dirty="0" smtClean="0">
                <a:latin typeface="Arial"/>
                <a:cs typeface="Arial"/>
              </a:rPr>
              <a:t>285,000</a:t>
            </a:r>
            <a:r>
              <a:rPr sz="1100" spc="40" dirty="0" smtClean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from</a:t>
            </a:r>
            <a:endParaRPr sz="1100" dirty="0">
              <a:latin typeface="Arial"/>
              <a:cs typeface="Arial"/>
            </a:endParaRPr>
          </a:p>
          <a:p>
            <a:pPr marL="289560">
              <a:lnSpc>
                <a:spcPct val="100000"/>
              </a:lnSpc>
              <a:spcBef>
                <a:spcPts val="35"/>
              </a:spcBef>
            </a:pPr>
            <a:r>
              <a:rPr lang="en-IE" sz="1100" spc="10" dirty="0" smtClean="0">
                <a:latin typeface="Century Gothic"/>
                <a:cs typeface="Arial Black"/>
              </a:rPr>
              <a:t>€</a:t>
            </a:r>
            <a:r>
              <a:rPr sz="1100" spc="5" dirty="0" smtClean="0">
                <a:latin typeface="Arial"/>
                <a:cs typeface="Arial"/>
              </a:rPr>
              <a:t>750,000 </a:t>
            </a:r>
            <a:r>
              <a:rPr sz="1100" spc="-5" dirty="0">
                <a:latin typeface="Arial"/>
                <a:cs typeface="Arial"/>
              </a:rPr>
              <a:t>to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lang="en-IE" sz="1100" spc="10" dirty="0" smtClean="0">
                <a:latin typeface="Century Gothic"/>
                <a:cs typeface="Arial Black"/>
              </a:rPr>
              <a:t>€</a:t>
            </a:r>
            <a:r>
              <a:rPr sz="1100" spc="5" dirty="0" smtClean="0">
                <a:latin typeface="Arial"/>
                <a:cs typeface="Arial"/>
              </a:rPr>
              <a:t>465,176</a:t>
            </a:r>
            <a:endParaRPr sz="1100" dirty="0">
              <a:latin typeface="Arial"/>
              <a:cs typeface="Arial"/>
            </a:endParaRPr>
          </a:p>
          <a:p>
            <a:pPr marL="289560">
              <a:lnSpc>
                <a:spcPct val="100000"/>
              </a:lnSpc>
              <a:spcBef>
                <a:spcPts val="335"/>
              </a:spcBef>
            </a:pPr>
            <a:r>
              <a:rPr sz="1100" spc="-5" dirty="0">
                <a:latin typeface="Arial"/>
                <a:cs typeface="Arial"/>
              </a:rPr>
              <a:t>Margin is reduced the longer the </a:t>
            </a:r>
            <a:r>
              <a:rPr sz="1100" spc="-10" dirty="0">
                <a:latin typeface="Arial"/>
                <a:cs typeface="Arial"/>
              </a:rPr>
              <a:t>contract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continues</a:t>
            </a:r>
            <a:endParaRPr sz="1100" dirty="0">
              <a:latin typeface="Arial"/>
              <a:cs typeface="Arial"/>
            </a:endParaRPr>
          </a:p>
          <a:p>
            <a:pPr marL="289560" marR="492759">
              <a:lnSpc>
                <a:spcPct val="102600"/>
              </a:lnSpc>
              <a:spcBef>
                <a:spcPts val="600"/>
              </a:spcBef>
            </a:pPr>
            <a:r>
              <a:rPr sz="1100" spc="-15" dirty="0">
                <a:latin typeface="Arial"/>
                <a:cs typeface="Arial"/>
              </a:rPr>
              <a:t>Failure </a:t>
            </a:r>
            <a:r>
              <a:rPr sz="1100" spc="-5" dirty="0">
                <a:latin typeface="Arial"/>
                <a:cs typeface="Arial"/>
              </a:rPr>
              <a:t>to </a:t>
            </a:r>
            <a:r>
              <a:rPr sz="1100" spc="-10" dirty="0">
                <a:latin typeface="Arial"/>
                <a:cs typeface="Arial"/>
              </a:rPr>
              <a:t>perform, </a:t>
            </a:r>
            <a:r>
              <a:rPr sz="1100" spc="-5" dirty="0">
                <a:latin typeface="Arial"/>
                <a:cs typeface="Arial"/>
              </a:rPr>
              <a:t>or </a:t>
            </a:r>
            <a:r>
              <a:rPr sz="1100" spc="-20" dirty="0">
                <a:latin typeface="Arial"/>
                <a:cs typeface="Arial"/>
              </a:rPr>
              <a:t>EOTs, </a:t>
            </a:r>
            <a:r>
              <a:rPr sz="1100" spc="-10" dirty="0">
                <a:latin typeface="Arial"/>
                <a:cs typeface="Arial"/>
              </a:rPr>
              <a:t>likely </a:t>
            </a:r>
            <a:r>
              <a:rPr sz="1100" spc="-5" dirty="0">
                <a:latin typeface="Arial"/>
                <a:cs typeface="Arial"/>
              </a:rPr>
              <a:t>to </a:t>
            </a:r>
            <a:r>
              <a:rPr sz="1100" spc="-20" dirty="0">
                <a:latin typeface="Arial"/>
                <a:cs typeface="Arial"/>
              </a:rPr>
              <a:t>have </a:t>
            </a:r>
            <a:r>
              <a:rPr sz="1100" spc="-10" dirty="0">
                <a:latin typeface="Arial"/>
                <a:cs typeface="Arial"/>
              </a:rPr>
              <a:t>a </a:t>
            </a:r>
            <a:r>
              <a:rPr sz="1100" dirty="0">
                <a:latin typeface="Arial"/>
                <a:cs typeface="Arial"/>
              </a:rPr>
              <a:t>further  </a:t>
            </a:r>
            <a:r>
              <a:rPr sz="1100" spc="-10" dirty="0">
                <a:latin typeface="Arial"/>
                <a:cs typeface="Arial"/>
              </a:rPr>
              <a:t>negative </a:t>
            </a:r>
            <a:r>
              <a:rPr sz="1100" spc="-5" dirty="0">
                <a:latin typeface="Arial"/>
                <a:cs typeface="Arial"/>
              </a:rPr>
              <a:t>impact </a:t>
            </a:r>
            <a:r>
              <a:rPr sz="1100" spc="-10" dirty="0">
                <a:latin typeface="Arial"/>
                <a:cs typeface="Arial"/>
              </a:rPr>
              <a:t>on </a:t>
            </a:r>
            <a:r>
              <a:rPr sz="1100" spc="-5" dirty="0">
                <a:latin typeface="Arial"/>
                <a:cs typeface="Arial"/>
              </a:rPr>
              <a:t>margin</a:t>
            </a:r>
            <a:endParaRPr sz="1100" dirty="0">
              <a:latin typeface="Arial"/>
              <a:cs typeface="Arial"/>
            </a:endParaRPr>
          </a:p>
          <a:p>
            <a:pPr marL="289560">
              <a:lnSpc>
                <a:spcPct val="100000"/>
              </a:lnSpc>
              <a:spcBef>
                <a:spcPts val="330"/>
              </a:spcBef>
            </a:pPr>
            <a:r>
              <a:rPr sz="1100" spc="-5" dirty="0">
                <a:latin typeface="Arial"/>
                <a:cs typeface="Arial"/>
              </a:rPr>
              <a:t>Analysis </a:t>
            </a:r>
            <a:r>
              <a:rPr sz="1100" spc="-10" dirty="0">
                <a:latin typeface="Arial"/>
                <a:cs typeface="Arial"/>
              </a:rPr>
              <a:t>does </a:t>
            </a:r>
            <a:r>
              <a:rPr sz="1100" spc="-5" dirty="0">
                <a:latin typeface="Arial"/>
                <a:cs typeface="Arial"/>
              </a:rPr>
              <a:t>not include cost of</a:t>
            </a:r>
            <a:r>
              <a:rPr sz="1100" spc="-10" dirty="0">
                <a:latin typeface="Arial"/>
                <a:cs typeface="Arial"/>
              </a:rPr>
              <a:t> cash-flow</a:t>
            </a:r>
            <a:endParaRPr sz="1100" dirty="0">
              <a:latin typeface="Arial"/>
              <a:cs typeface="Arial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5" dirty="0"/>
              <a:t>52</a:t>
            </a:fld>
            <a:r>
              <a:rPr spc="-95" dirty="0"/>
              <a:t> </a:t>
            </a:r>
            <a:r>
              <a:rPr spc="-5" dirty="0"/>
              <a:t>/</a:t>
            </a:r>
            <a:r>
              <a:rPr spc="-95" dirty="0"/>
              <a:t> </a:t>
            </a:r>
            <a:r>
              <a:rPr spc="-5" dirty="0"/>
              <a:t>128</a:t>
            </a: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0"/>
            <a:ext cx="4608195" cy="14414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2286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18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143916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191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5839" y="144691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8366" y="216611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29463" y="288620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31990" y="360540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01587" y="101733"/>
            <a:ext cx="903605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6045" marR="5080" indent="-93980">
              <a:lnSpc>
                <a:spcPct val="157400"/>
              </a:lnSpc>
              <a:spcBef>
                <a:spcPts val="10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Project Cost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Management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Cost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Budgeting</a:t>
            </a:r>
            <a:endParaRPr sz="6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0" y="431761"/>
            <a:ext cx="4608195" cy="321945"/>
          </a:xfrm>
          <a:prstGeom prst="rect">
            <a:avLst/>
          </a:prstGeom>
          <a:solidFill>
            <a:srgbClr val="3333B2"/>
          </a:solidFill>
        </p:spPr>
        <p:txBody>
          <a:bodyPr vert="horz" wrap="square" lIns="0" tIns="6223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490"/>
              </a:spcBef>
            </a:pPr>
            <a:r>
              <a:rPr sz="1400" spc="15" dirty="0">
                <a:solidFill>
                  <a:srgbClr val="FFFFFF"/>
                </a:solidFill>
                <a:latin typeface="Arial"/>
                <a:cs typeface="Arial"/>
              </a:rPr>
              <a:t>Cost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15" dirty="0">
                <a:solidFill>
                  <a:srgbClr val="FFFFFF"/>
                </a:solidFill>
                <a:latin typeface="Arial"/>
                <a:cs typeface="Arial"/>
              </a:rPr>
              <a:t>Budgeting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10762" y="1178980"/>
            <a:ext cx="3564261" cy="143090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347294" y="2744595"/>
            <a:ext cx="220472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10" dirty="0">
                <a:latin typeface="Arial"/>
                <a:cs typeface="Arial"/>
              </a:rPr>
              <a:t>Part </a:t>
            </a:r>
            <a:r>
              <a:rPr sz="1100" spc="-5" dirty="0">
                <a:latin typeface="Arial"/>
                <a:cs typeface="Arial"/>
              </a:rPr>
              <a:t>of the Planning Process</a:t>
            </a:r>
            <a:r>
              <a:rPr sz="1100" spc="-4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Group</a:t>
            </a:r>
            <a:endParaRPr sz="1100">
              <a:latin typeface="Arial"/>
              <a:cs typeface="Arial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5" dirty="0"/>
              <a:t>53</a:t>
            </a:fld>
            <a:r>
              <a:rPr spc="-95" dirty="0"/>
              <a:t> </a:t>
            </a:r>
            <a:r>
              <a:rPr spc="-5" dirty="0"/>
              <a:t>/</a:t>
            </a:r>
            <a:r>
              <a:rPr spc="-95" dirty="0"/>
              <a:t> </a:t>
            </a:r>
            <a:r>
              <a:rPr spc="-5" dirty="0"/>
              <a:t>128</a:t>
            </a: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0"/>
            <a:ext cx="4608195" cy="14414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2286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18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143916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191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5839" y="144691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8366" y="216611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29463" y="288620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31990" y="360540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01587" y="101733"/>
            <a:ext cx="903605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6045" marR="5080" indent="-93980">
              <a:lnSpc>
                <a:spcPct val="157400"/>
              </a:lnSpc>
              <a:spcBef>
                <a:spcPts val="10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Project Cost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Management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Deflation</a:t>
            </a:r>
            <a:endParaRPr sz="6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0" y="431761"/>
            <a:ext cx="4608195" cy="321945"/>
          </a:xfrm>
          <a:prstGeom prst="rect">
            <a:avLst/>
          </a:prstGeom>
          <a:solidFill>
            <a:srgbClr val="3333B2"/>
          </a:solidFill>
        </p:spPr>
        <p:txBody>
          <a:bodyPr vert="horz" wrap="square" lIns="0" tIns="6223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490"/>
              </a:spcBef>
            </a:pPr>
            <a:r>
              <a:rPr sz="1400" spc="5" dirty="0">
                <a:solidFill>
                  <a:srgbClr val="FFFFFF"/>
                </a:solidFill>
                <a:latin typeface="Arial"/>
                <a:cs typeface="Arial"/>
              </a:rPr>
              <a:t>Effects </a:t>
            </a:r>
            <a:r>
              <a:rPr sz="1400" spc="10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15" dirty="0">
                <a:solidFill>
                  <a:srgbClr val="FFFFFF"/>
                </a:solidFill>
                <a:latin typeface="Arial"/>
                <a:cs typeface="Arial"/>
              </a:rPr>
              <a:t>Deflation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84746" y="851115"/>
            <a:ext cx="3597542" cy="251189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5" dirty="0"/>
              <a:t>54</a:t>
            </a:fld>
            <a:r>
              <a:rPr spc="-95" dirty="0"/>
              <a:t> </a:t>
            </a:r>
            <a:r>
              <a:rPr spc="-5" dirty="0"/>
              <a:t>/</a:t>
            </a:r>
            <a:r>
              <a:rPr spc="-95" dirty="0"/>
              <a:t> </a:t>
            </a:r>
            <a:r>
              <a:rPr spc="-5" dirty="0"/>
              <a:t>128</a:t>
            </a: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0"/>
            <a:ext cx="4608195" cy="14414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2286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18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143916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191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5839" y="144691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8366" y="216611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29463" y="288620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31990" y="360540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01587" y="101733"/>
            <a:ext cx="903605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6045" marR="5080" indent="-93980">
              <a:lnSpc>
                <a:spcPct val="157400"/>
              </a:lnSpc>
              <a:spcBef>
                <a:spcPts val="10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Project Cost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Management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Deflation</a:t>
            </a:r>
            <a:endParaRPr sz="6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0" y="431761"/>
            <a:ext cx="4608195" cy="321945"/>
          </a:xfrm>
          <a:prstGeom prst="rect">
            <a:avLst/>
          </a:prstGeom>
          <a:solidFill>
            <a:srgbClr val="3333B2"/>
          </a:solidFill>
        </p:spPr>
        <p:txBody>
          <a:bodyPr vert="horz" wrap="square" lIns="0" tIns="6223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490"/>
              </a:spcBef>
            </a:pPr>
            <a:r>
              <a:rPr sz="1400" spc="5" dirty="0">
                <a:solidFill>
                  <a:srgbClr val="FFFFFF"/>
                </a:solidFill>
                <a:latin typeface="Arial"/>
                <a:cs typeface="Arial"/>
              </a:rPr>
              <a:t>Effects </a:t>
            </a:r>
            <a:r>
              <a:rPr sz="1400" spc="10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15" dirty="0">
                <a:solidFill>
                  <a:srgbClr val="FFFFFF"/>
                </a:solidFill>
                <a:latin typeface="Arial"/>
                <a:cs typeface="Arial"/>
              </a:rPr>
              <a:t>Deflation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564741" y="896632"/>
            <a:ext cx="1438934" cy="10046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95363" y="2132482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95363" y="2503906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95363" y="3047415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624395" y="2053690"/>
            <a:ext cx="3636645" cy="1278890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114300">
              <a:lnSpc>
                <a:spcPct val="102600"/>
              </a:lnSpc>
              <a:spcBef>
                <a:spcPts val="55"/>
              </a:spcBef>
            </a:pPr>
            <a:r>
              <a:rPr sz="1100" spc="-5" dirty="0">
                <a:latin typeface="Arial"/>
                <a:cs typeface="Arial"/>
              </a:rPr>
              <a:t>Difficult to predict current impact; </a:t>
            </a:r>
            <a:r>
              <a:rPr sz="1100" spc="-10" dirty="0">
                <a:latin typeface="Arial"/>
                <a:cs typeface="Arial"/>
              </a:rPr>
              <a:t>economy </a:t>
            </a:r>
            <a:r>
              <a:rPr sz="1100" spc="-5" dirty="0">
                <a:latin typeface="Arial"/>
                <a:cs typeface="Arial"/>
              </a:rPr>
              <a:t>appears to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be  on </a:t>
            </a:r>
            <a:r>
              <a:rPr sz="1100" spc="-5" dirty="0">
                <a:latin typeface="Arial"/>
                <a:cs typeface="Arial"/>
              </a:rPr>
              <a:t>climb out.</a:t>
            </a:r>
            <a:endParaRPr sz="1100">
              <a:latin typeface="Arial"/>
              <a:cs typeface="Arial"/>
            </a:endParaRPr>
          </a:p>
          <a:p>
            <a:pPr marL="12700" marR="61594">
              <a:lnSpc>
                <a:spcPct val="102600"/>
              </a:lnSpc>
              <a:spcBef>
                <a:spcPts val="215"/>
              </a:spcBef>
            </a:pPr>
            <a:r>
              <a:rPr sz="1100" spc="-25" dirty="0">
                <a:latin typeface="Arial"/>
                <a:cs typeface="Arial"/>
              </a:rPr>
              <a:t>Tenders </a:t>
            </a:r>
            <a:r>
              <a:rPr sz="1100" spc="-5" dirty="0">
                <a:latin typeface="Arial"/>
                <a:cs typeface="Arial"/>
              </a:rPr>
              <a:t>submitted at the </a:t>
            </a:r>
            <a:r>
              <a:rPr sz="1100" spc="-10" dirty="0">
                <a:latin typeface="Arial"/>
                <a:cs typeface="Arial"/>
              </a:rPr>
              <a:t>peak </a:t>
            </a:r>
            <a:r>
              <a:rPr sz="1100" spc="-5" dirty="0">
                <a:latin typeface="Arial"/>
                <a:cs typeface="Arial"/>
              </a:rPr>
              <a:t>(Sep 2008) </a:t>
            </a:r>
            <a:r>
              <a:rPr sz="1100" spc="-20" dirty="0">
                <a:latin typeface="Arial"/>
                <a:cs typeface="Arial"/>
              </a:rPr>
              <a:t>may have </a:t>
            </a:r>
            <a:r>
              <a:rPr sz="1100" spc="-10" dirty="0">
                <a:latin typeface="Arial"/>
                <a:cs typeface="Arial"/>
              </a:rPr>
              <a:t>been  revised downwards </a:t>
            </a:r>
            <a:r>
              <a:rPr sz="1100" spc="-5" dirty="0">
                <a:latin typeface="Arial"/>
                <a:cs typeface="Arial"/>
              </a:rPr>
              <a:t>during construction </a:t>
            </a:r>
            <a:r>
              <a:rPr sz="1100" spc="-10" dirty="0">
                <a:latin typeface="Arial"/>
                <a:cs typeface="Arial"/>
              </a:rPr>
              <a:t>phase </a:t>
            </a:r>
            <a:r>
              <a:rPr sz="1100" spc="-5" dirty="0">
                <a:latin typeface="Arial"/>
                <a:cs typeface="Arial"/>
              </a:rPr>
              <a:t>as </a:t>
            </a:r>
            <a:r>
              <a:rPr sz="1100" spc="5" dirty="0">
                <a:latin typeface="Arial"/>
                <a:cs typeface="Arial"/>
              </a:rPr>
              <a:t>part </a:t>
            </a:r>
            <a:r>
              <a:rPr sz="1100" spc="-5" dirty="0">
                <a:latin typeface="Arial"/>
                <a:cs typeface="Arial"/>
              </a:rPr>
              <a:t>of  the </a:t>
            </a:r>
            <a:r>
              <a:rPr sz="1100" spc="-55" dirty="0">
                <a:latin typeface="Arial"/>
                <a:cs typeface="Arial"/>
              </a:rPr>
              <a:t>CPA</a:t>
            </a:r>
            <a:r>
              <a:rPr sz="1100" spc="-10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clause</a:t>
            </a:r>
            <a:endParaRPr sz="1100">
              <a:latin typeface="Arial"/>
              <a:cs typeface="Arial"/>
            </a:endParaRPr>
          </a:p>
          <a:p>
            <a:pPr marL="12700" marR="5080">
              <a:lnSpc>
                <a:spcPct val="102600"/>
              </a:lnSpc>
              <a:spcBef>
                <a:spcPts val="215"/>
              </a:spcBef>
            </a:pPr>
            <a:r>
              <a:rPr sz="1100" spc="-5" dirty="0">
                <a:latin typeface="Arial"/>
                <a:cs typeface="Arial"/>
              </a:rPr>
              <a:t>If the CPI </a:t>
            </a:r>
            <a:r>
              <a:rPr sz="1100" spc="-15" dirty="0">
                <a:latin typeface="Arial"/>
                <a:cs typeface="Arial"/>
              </a:rPr>
              <a:t>falls </a:t>
            </a:r>
            <a:r>
              <a:rPr sz="1100" spc="-10" dirty="0">
                <a:latin typeface="Arial"/>
                <a:cs typeface="Arial"/>
              </a:rPr>
              <a:t>faster </a:t>
            </a:r>
            <a:r>
              <a:rPr sz="1100" spc="-5" dirty="0">
                <a:latin typeface="Arial"/>
                <a:cs typeface="Arial"/>
              </a:rPr>
              <a:t>than </a:t>
            </a:r>
            <a:r>
              <a:rPr sz="1100" spc="-10" dirty="0">
                <a:latin typeface="Arial"/>
                <a:cs typeface="Arial"/>
              </a:rPr>
              <a:t>costs, contractors </a:t>
            </a:r>
            <a:r>
              <a:rPr sz="1100" spc="-5" dirty="0">
                <a:latin typeface="Arial"/>
                <a:cs typeface="Arial"/>
              </a:rPr>
              <a:t>margins will</a:t>
            </a:r>
            <a:r>
              <a:rPr sz="1100" spc="-6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be  </a:t>
            </a:r>
            <a:r>
              <a:rPr sz="1100" spc="-5" dirty="0">
                <a:latin typeface="Arial"/>
                <a:cs typeface="Arial"/>
              </a:rPr>
              <a:t>under</a:t>
            </a:r>
            <a:r>
              <a:rPr sz="1100" spc="-10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threat</a:t>
            </a:r>
            <a:endParaRPr sz="1100">
              <a:latin typeface="Arial"/>
              <a:cs typeface="Arial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5" dirty="0"/>
              <a:t>55</a:t>
            </a:fld>
            <a:r>
              <a:rPr spc="-95" dirty="0"/>
              <a:t> </a:t>
            </a:r>
            <a:r>
              <a:rPr spc="-5" dirty="0"/>
              <a:t>/</a:t>
            </a:r>
            <a:r>
              <a:rPr spc="-95" dirty="0"/>
              <a:t> </a:t>
            </a:r>
            <a:r>
              <a:rPr spc="-5" dirty="0"/>
              <a:t>128</a:t>
            </a: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0"/>
            <a:ext cx="4608195" cy="14414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2286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18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143916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191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5839" y="144691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8366" y="216611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29463" y="288620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31990" y="360540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01587" y="101733"/>
            <a:ext cx="903605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6045" marR="5080" indent="-93980">
              <a:lnSpc>
                <a:spcPct val="157400"/>
              </a:lnSpc>
              <a:spcBef>
                <a:spcPts val="10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Project Cost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Management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Deflation</a:t>
            </a:r>
            <a:endParaRPr sz="6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0" y="431761"/>
            <a:ext cx="4608195" cy="321945"/>
          </a:xfrm>
          <a:prstGeom prst="rect">
            <a:avLst/>
          </a:prstGeom>
          <a:solidFill>
            <a:srgbClr val="3333B2"/>
          </a:solidFill>
        </p:spPr>
        <p:txBody>
          <a:bodyPr vert="horz" wrap="square" lIns="0" tIns="6223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490"/>
              </a:spcBef>
            </a:pPr>
            <a:r>
              <a:rPr sz="1400" spc="5" dirty="0">
                <a:solidFill>
                  <a:srgbClr val="FFFFFF"/>
                </a:solidFill>
                <a:latin typeface="Arial"/>
                <a:cs typeface="Arial"/>
              </a:rPr>
              <a:t>Effects </a:t>
            </a:r>
            <a:r>
              <a:rPr sz="1400" spc="10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15" dirty="0">
                <a:solidFill>
                  <a:srgbClr val="FFFFFF"/>
                </a:solidFill>
                <a:latin typeface="Arial"/>
                <a:cs typeface="Arial"/>
              </a:rPr>
              <a:t>Deflation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564741" y="957554"/>
            <a:ext cx="1438934" cy="10046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95363" y="2908388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95363" y="3118421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347294" y="2103334"/>
            <a:ext cx="3717925" cy="1128395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5080">
              <a:lnSpc>
                <a:spcPct val="102600"/>
              </a:lnSpc>
              <a:spcBef>
                <a:spcPts val="55"/>
              </a:spcBef>
            </a:pPr>
            <a:r>
              <a:rPr sz="1100" spc="-15" dirty="0">
                <a:latin typeface="Arial"/>
                <a:cs typeface="Arial"/>
              </a:rPr>
              <a:t>Delays </a:t>
            </a:r>
            <a:r>
              <a:rPr sz="1100" spc="-5" dirty="0">
                <a:latin typeface="Arial"/>
                <a:cs typeface="Arial"/>
              </a:rPr>
              <a:t>in Interim </a:t>
            </a:r>
            <a:r>
              <a:rPr sz="1100" spc="-20" dirty="0">
                <a:latin typeface="Arial"/>
                <a:cs typeface="Arial"/>
              </a:rPr>
              <a:t>Payment </a:t>
            </a:r>
            <a:r>
              <a:rPr sz="1100" spc="-5" dirty="0">
                <a:latin typeface="Arial"/>
                <a:cs typeface="Arial"/>
              </a:rPr>
              <a:t>Certification, </a:t>
            </a:r>
            <a:r>
              <a:rPr sz="1100" spc="-10" dirty="0">
                <a:latin typeface="Arial"/>
                <a:cs typeface="Arial"/>
              </a:rPr>
              <a:t>combined </a:t>
            </a:r>
            <a:r>
              <a:rPr sz="1100" spc="-5" dirty="0">
                <a:latin typeface="Arial"/>
                <a:cs typeface="Arial"/>
              </a:rPr>
              <a:t>with  retention </a:t>
            </a:r>
            <a:r>
              <a:rPr sz="1100" spc="-10" dirty="0">
                <a:latin typeface="Arial"/>
                <a:cs typeface="Arial"/>
              </a:rPr>
              <a:t>(5% </a:t>
            </a:r>
            <a:r>
              <a:rPr sz="1100" spc="-5" dirty="0">
                <a:latin typeface="Arial"/>
                <a:cs typeface="Arial"/>
              </a:rPr>
              <a:t>to </a:t>
            </a:r>
            <a:r>
              <a:rPr sz="1100" spc="-10" dirty="0">
                <a:latin typeface="Arial"/>
                <a:cs typeface="Arial"/>
              </a:rPr>
              <a:t>10%) </a:t>
            </a:r>
            <a:r>
              <a:rPr sz="1100" spc="-5" dirty="0">
                <a:latin typeface="Arial"/>
                <a:cs typeface="Arial"/>
              </a:rPr>
              <a:t>leads to significant financial </a:t>
            </a:r>
            <a:r>
              <a:rPr sz="1100" spc="-10" dirty="0">
                <a:latin typeface="Arial"/>
                <a:cs typeface="Arial"/>
              </a:rPr>
              <a:t>losses.  </a:t>
            </a:r>
            <a:r>
              <a:rPr sz="1100" spc="-5" dirty="0">
                <a:latin typeface="Arial"/>
                <a:cs typeface="Arial"/>
              </a:rPr>
              <a:t>Elapsed time </a:t>
            </a:r>
            <a:r>
              <a:rPr sz="1100" spc="-10" dirty="0">
                <a:latin typeface="Arial"/>
                <a:cs typeface="Arial"/>
              </a:rPr>
              <a:t>between </a:t>
            </a:r>
            <a:r>
              <a:rPr sz="1100" spc="-5" dirty="0">
                <a:latin typeface="Arial"/>
                <a:cs typeface="Arial"/>
              </a:rPr>
              <a:t>actually carrying out work </a:t>
            </a:r>
            <a:r>
              <a:rPr sz="1100" spc="-10" dirty="0">
                <a:latin typeface="Arial"/>
                <a:cs typeface="Arial"/>
              </a:rPr>
              <a:t>and </a:t>
            </a:r>
            <a:r>
              <a:rPr sz="1100" spc="-5" dirty="0">
                <a:latin typeface="Arial"/>
                <a:cs typeface="Arial"/>
              </a:rPr>
              <a:t>getting  </a:t>
            </a:r>
            <a:r>
              <a:rPr sz="1100" spc="-15" dirty="0">
                <a:latin typeface="Arial"/>
                <a:cs typeface="Arial"/>
              </a:rPr>
              <a:t>payment </a:t>
            </a:r>
            <a:r>
              <a:rPr sz="1100" spc="-5" dirty="0">
                <a:latin typeface="Arial"/>
                <a:cs typeface="Arial"/>
              </a:rPr>
              <a:t>certification remains</a:t>
            </a:r>
            <a:r>
              <a:rPr sz="1100" spc="5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critical.</a:t>
            </a:r>
            <a:endParaRPr sz="1100">
              <a:latin typeface="Arial"/>
              <a:cs typeface="Arial"/>
            </a:endParaRPr>
          </a:p>
          <a:p>
            <a:pPr marL="289560" marR="407034">
              <a:lnSpc>
                <a:spcPct val="125299"/>
              </a:lnSpc>
            </a:pPr>
            <a:r>
              <a:rPr sz="1100" spc="-5" dirty="0">
                <a:latin typeface="Arial"/>
                <a:cs typeface="Arial"/>
              </a:rPr>
              <a:t>In </a:t>
            </a:r>
            <a:r>
              <a:rPr sz="1100" spc="-10" dirty="0">
                <a:latin typeface="Arial"/>
                <a:cs typeface="Arial"/>
              </a:rPr>
              <a:t>contractors </a:t>
            </a:r>
            <a:r>
              <a:rPr sz="1100" spc="-5" dirty="0">
                <a:latin typeface="Arial"/>
                <a:cs typeface="Arial"/>
              </a:rPr>
              <a:t>interest to minimise time </a:t>
            </a:r>
            <a:r>
              <a:rPr sz="1100" spc="-10" dirty="0">
                <a:latin typeface="Arial"/>
                <a:cs typeface="Arial"/>
              </a:rPr>
              <a:t>difference  </a:t>
            </a:r>
            <a:r>
              <a:rPr sz="1100" spc="-5" dirty="0">
                <a:latin typeface="Arial"/>
                <a:cs typeface="Arial"/>
              </a:rPr>
              <a:t>In clients interest to</a:t>
            </a:r>
            <a:r>
              <a:rPr sz="1100" spc="-15" dirty="0">
                <a:latin typeface="Arial"/>
                <a:cs typeface="Arial"/>
              </a:rPr>
              <a:t> delay</a:t>
            </a:r>
            <a:endParaRPr sz="1100">
              <a:latin typeface="Arial"/>
              <a:cs typeface="Arial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5" dirty="0"/>
              <a:t>56</a:t>
            </a:fld>
            <a:r>
              <a:rPr spc="-95" dirty="0"/>
              <a:t> </a:t>
            </a:r>
            <a:r>
              <a:rPr spc="-5" dirty="0"/>
              <a:t>/</a:t>
            </a:r>
            <a:r>
              <a:rPr spc="-95" dirty="0"/>
              <a:t> </a:t>
            </a:r>
            <a:r>
              <a:rPr spc="-5" dirty="0"/>
              <a:t>128</a:t>
            </a: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0"/>
            <a:ext cx="4608195" cy="14414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2286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18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143916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191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5839" y="144691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8366" y="216611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29463" y="288620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31990" y="360540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01587" y="101733"/>
            <a:ext cx="903605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6045" marR="5080" indent="-93980">
              <a:lnSpc>
                <a:spcPct val="157400"/>
              </a:lnSpc>
              <a:spcBef>
                <a:spcPts val="10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Project Cost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Management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Deflation</a:t>
            </a:r>
            <a:endParaRPr sz="6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0" y="431761"/>
            <a:ext cx="4608195" cy="321945"/>
          </a:xfrm>
          <a:prstGeom prst="rect">
            <a:avLst/>
          </a:prstGeom>
          <a:solidFill>
            <a:srgbClr val="3333B2"/>
          </a:solidFill>
        </p:spPr>
        <p:txBody>
          <a:bodyPr vert="horz" wrap="square" lIns="0" tIns="6223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490"/>
              </a:spcBef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Very </a:t>
            </a:r>
            <a:r>
              <a:rPr sz="1400" spc="15" dirty="0">
                <a:solidFill>
                  <a:srgbClr val="FFFFFF"/>
                </a:solidFill>
                <a:latin typeface="Arial"/>
                <a:cs typeface="Arial"/>
              </a:rPr>
              <a:t>Simple</a:t>
            </a:r>
            <a:r>
              <a:rPr sz="14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15" dirty="0">
                <a:solidFill>
                  <a:srgbClr val="FFFFFF"/>
                </a:solidFill>
                <a:latin typeface="Arial"/>
                <a:cs typeface="Arial"/>
              </a:rPr>
              <a:t>Example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95363" y="1427365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95363" y="1847431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95363" y="2057463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95363" y="2267496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95363" y="2687548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347294" y="1094763"/>
            <a:ext cx="3877945" cy="17062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9560" marR="5080" indent="-277495">
              <a:lnSpc>
                <a:spcPct val="125299"/>
              </a:lnSpc>
              <a:spcBef>
                <a:spcPts val="100"/>
              </a:spcBef>
            </a:pPr>
            <a:r>
              <a:rPr sz="1100" spc="-15" dirty="0">
                <a:latin typeface="Arial"/>
                <a:cs typeface="Arial"/>
              </a:rPr>
              <a:t>Work </a:t>
            </a:r>
            <a:r>
              <a:rPr sz="1100" spc="-5" dirty="0">
                <a:latin typeface="Arial"/>
                <a:cs typeface="Arial"/>
              </a:rPr>
              <a:t>carried out during Sept </a:t>
            </a:r>
            <a:r>
              <a:rPr sz="1100" spc="-10" dirty="0">
                <a:latin typeface="Arial"/>
                <a:cs typeface="Arial"/>
              </a:rPr>
              <a:t>2008 </a:t>
            </a:r>
            <a:r>
              <a:rPr sz="1100" spc="-20" dirty="0">
                <a:latin typeface="Arial"/>
                <a:cs typeface="Arial"/>
              </a:rPr>
              <a:t>for </a:t>
            </a:r>
            <a:r>
              <a:rPr lang="en-IE" sz="1100" spc="10" dirty="0" smtClean="0">
                <a:latin typeface="Century Gothic"/>
                <a:cs typeface="Arial Black"/>
              </a:rPr>
              <a:t>€</a:t>
            </a:r>
            <a:r>
              <a:rPr sz="1100" spc="5" dirty="0" smtClean="0">
                <a:latin typeface="Arial"/>
                <a:cs typeface="Arial"/>
              </a:rPr>
              <a:t>1000.00 </a:t>
            </a:r>
            <a:r>
              <a:rPr sz="1100" spc="-5" dirty="0">
                <a:latin typeface="Arial"/>
                <a:cs typeface="Arial"/>
              </a:rPr>
              <a:t>including</a:t>
            </a:r>
            <a:r>
              <a:rPr sz="1100" spc="-200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profit  </a:t>
            </a:r>
            <a:r>
              <a:rPr sz="1100" spc="-10" dirty="0">
                <a:latin typeface="Arial"/>
                <a:cs typeface="Arial"/>
              </a:rPr>
              <a:t>Consumer </a:t>
            </a:r>
            <a:r>
              <a:rPr sz="1100" spc="-5" dirty="0">
                <a:latin typeface="Arial"/>
                <a:cs typeface="Arial"/>
              </a:rPr>
              <a:t>Price </a:t>
            </a:r>
            <a:r>
              <a:rPr sz="1100" spc="-10" dirty="0">
                <a:latin typeface="Arial"/>
                <a:cs typeface="Arial"/>
              </a:rPr>
              <a:t>Index:</a:t>
            </a:r>
            <a:r>
              <a:rPr sz="1100" spc="6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128</a:t>
            </a:r>
            <a:endParaRPr sz="1100" dirty="0">
              <a:latin typeface="Arial"/>
              <a:cs typeface="Arial"/>
            </a:endParaRPr>
          </a:p>
          <a:p>
            <a:pPr marL="289560" marR="1403350" indent="-277495">
              <a:lnSpc>
                <a:spcPct val="125299"/>
              </a:lnSpc>
            </a:pPr>
            <a:r>
              <a:rPr sz="1100" spc="-20" dirty="0">
                <a:latin typeface="Arial"/>
                <a:cs typeface="Arial"/>
              </a:rPr>
              <a:t>Payment </a:t>
            </a:r>
            <a:r>
              <a:rPr sz="1100" spc="-15" dirty="0">
                <a:latin typeface="Arial"/>
                <a:cs typeface="Arial"/>
              </a:rPr>
              <a:t>approved </a:t>
            </a:r>
            <a:r>
              <a:rPr sz="1100" spc="-10" dirty="0">
                <a:latin typeface="Arial"/>
                <a:cs typeface="Arial"/>
              </a:rPr>
              <a:t>Dec 2008  Consumer </a:t>
            </a:r>
            <a:r>
              <a:rPr sz="1100" spc="-5" dirty="0">
                <a:latin typeface="Arial"/>
                <a:cs typeface="Arial"/>
              </a:rPr>
              <a:t>Price </a:t>
            </a:r>
            <a:r>
              <a:rPr sz="1100" spc="-10" dirty="0">
                <a:latin typeface="Arial"/>
                <a:cs typeface="Arial"/>
              </a:rPr>
              <a:t>Index: 125  </a:t>
            </a:r>
            <a:r>
              <a:rPr sz="1100" spc="-5" dirty="0">
                <a:latin typeface="Arial"/>
                <a:cs typeface="Arial"/>
              </a:rPr>
              <a:t>Adjustment (125-128) </a:t>
            </a:r>
            <a:r>
              <a:rPr sz="1100" spc="-10" dirty="0">
                <a:latin typeface="Arial"/>
                <a:cs typeface="Arial"/>
              </a:rPr>
              <a:t>128 = </a:t>
            </a:r>
            <a:r>
              <a:rPr sz="1100" spc="-5" dirty="0">
                <a:latin typeface="Arial"/>
                <a:cs typeface="Arial"/>
              </a:rPr>
              <a:t>-2.3%  </a:t>
            </a:r>
            <a:r>
              <a:rPr sz="1100" spc="-20" dirty="0">
                <a:latin typeface="Arial"/>
                <a:cs typeface="Arial"/>
              </a:rPr>
              <a:t>Payment </a:t>
            </a:r>
            <a:r>
              <a:rPr sz="1100" spc="-10" dirty="0">
                <a:latin typeface="Arial"/>
                <a:cs typeface="Arial"/>
              </a:rPr>
              <a:t>due </a:t>
            </a:r>
            <a:r>
              <a:rPr sz="1100" spc="-5" dirty="0">
                <a:latin typeface="Arial"/>
                <a:cs typeface="Arial"/>
              </a:rPr>
              <a:t>to </a:t>
            </a:r>
            <a:r>
              <a:rPr sz="1100" spc="-10" dirty="0">
                <a:latin typeface="Arial"/>
                <a:cs typeface="Arial"/>
              </a:rPr>
              <a:t>contractor</a:t>
            </a:r>
            <a:r>
              <a:rPr sz="1100" spc="10" dirty="0">
                <a:latin typeface="Arial"/>
                <a:cs typeface="Arial"/>
              </a:rPr>
              <a:t> </a:t>
            </a:r>
            <a:r>
              <a:rPr lang="en-IE" sz="1100" spc="10" dirty="0" smtClean="0">
                <a:latin typeface="Century Gothic"/>
                <a:cs typeface="Arial Black"/>
              </a:rPr>
              <a:t>€</a:t>
            </a:r>
            <a:r>
              <a:rPr sz="1100" spc="5" dirty="0" smtClean="0">
                <a:latin typeface="Arial"/>
                <a:cs typeface="Arial"/>
              </a:rPr>
              <a:t>977.00</a:t>
            </a:r>
            <a:endParaRPr sz="1100" dirty="0">
              <a:latin typeface="Arial"/>
              <a:cs typeface="Arial"/>
            </a:endParaRPr>
          </a:p>
          <a:p>
            <a:pPr marL="289560" marR="1105535" indent="-277495">
              <a:lnSpc>
                <a:spcPct val="125299"/>
              </a:lnSpc>
            </a:pPr>
            <a:r>
              <a:rPr sz="1100" spc="-15" dirty="0">
                <a:latin typeface="Arial"/>
                <a:cs typeface="Arial"/>
              </a:rPr>
              <a:t>Many </a:t>
            </a:r>
            <a:r>
              <a:rPr sz="1100" spc="-10" dirty="0">
                <a:latin typeface="Arial"/>
                <a:cs typeface="Arial"/>
              </a:rPr>
              <a:t>contractors operate </a:t>
            </a:r>
            <a:r>
              <a:rPr sz="1100" spc="-5" dirty="0">
                <a:latin typeface="Arial"/>
                <a:cs typeface="Arial"/>
              </a:rPr>
              <a:t>at circa </a:t>
            </a:r>
            <a:r>
              <a:rPr sz="1100" spc="-10" dirty="0">
                <a:latin typeface="Arial"/>
                <a:cs typeface="Arial"/>
              </a:rPr>
              <a:t>5% </a:t>
            </a:r>
            <a:r>
              <a:rPr sz="1100" spc="-5" dirty="0">
                <a:latin typeface="Arial"/>
                <a:cs typeface="Arial"/>
              </a:rPr>
              <a:t>margin  this margin has </a:t>
            </a:r>
            <a:r>
              <a:rPr sz="1100" spc="-10" dirty="0">
                <a:latin typeface="Arial"/>
                <a:cs typeface="Arial"/>
              </a:rPr>
              <a:t>effectively been</a:t>
            </a:r>
            <a:r>
              <a:rPr sz="1100" spc="-4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halved.</a:t>
            </a:r>
            <a:endParaRPr sz="1100" dirty="0">
              <a:latin typeface="Arial"/>
              <a:cs typeface="Arial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5" dirty="0"/>
              <a:t>57</a:t>
            </a:fld>
            <a:r>
              <a:rPr spc="-95" dirty="0"/>
              <a:t> </a:t>
            </a:r>
            <a:r>
              <a:rPr spc="-5" dirty="0"/>
              <a:t>/</a:t>
            </a:r>
            <a:r>
              <a:rPr spc="-95" dirty="0"/>
              <a:t> </a:t>
            </a:r>
            <a:r>
              <a:rPr spc="-5" dirty="0"/>
              <a:t>128</a:t>
            </a: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0"/>
            <a:ext cx="4608195" cy="14414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2286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18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143916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191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5839" y="144691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8366" y="216611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29463" y="288620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31990" y="360540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01587" y="101733"/>
            <a:ext cx="903605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6045" marR="5080" indent="-93980">
              <a:lnSpc>
                <a:spcPct val="157400"/>
              </a:lnSpc>
              <a:spcBef>
                <a:spcPts val="10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Project Cost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Management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Deflation</a:t>
            </a:r>
            <a:endParaRPr sz="6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0" y="431761"/>
            <a:ext cx="4608195" cy="321945"/>
          </a:xfrm>
          <a:prstGeom prst="rect">
            <a:avLst/>
          </a:prstGeom>
          <a:solidFill>
            <a:srgbClr val="3333B2"/>
          </a:solidFill>
        </p:spPr>
        <p:txBody>
          <a:bodyPr vert="horz" wrap="square" lIns="0" tIns="6223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490"/>
              </a:spcBef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Very </a:t>
            </a:r>
            <a:r>
              <a:rPr sz="1400" spc="15" dirty="0">
                <a:solidFill>
                  <a:srgbClr val="FFFFFF"/>
                </a:solidFill>
                <a:latin typeface="Arial"/>
                <a:cs typeface="Arial"/>
              </a:rPr>
              <a:t>Simple</a:t>
            </a:r>
            <a:r>
              <a:rPr sz="14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15" dirty="0">
                <a:solidFill>
                  <a:srgbClr val="FFFFFF"/>
                </a:solidFill>
                <a:latin typeface="Arial"/>
                <a:cs typeface="Arial"/>
              </a:rPr>
              <a:t>Example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47294" y="1003946"/>
            <a:ext cx="3100705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10" dirty="0">
                <a:latin typeface="Arial"/>
                <a:cs typeface="Arial"/>
              </a:rPr>
              <a:t>The </a:t>
            </a:r>
            <a:r>
              <a:rPr sz="1100" spc="-5" dirty="0">
                <a:latin typeface="Arial"/>
                <a:cs typeface="Arial"/>
              </a:rPr>
              <a:t>longer the </a:t>
            </a:r>
            <a:r>
              <a:rPr sz="1100" spc="-15" dirty="0">
                <a:latin typeface="Arial"/>
                <a:cs typeface="Arial"/>
              </a:rPr>
              <a:t>delay </a:t>
            </a:r>
            <a:r>
              <a:rPr sz="1100" spc="-5" dirty="0">
                <a:latin typeface="Arial"/>
                <a:cs typeface="Arial"/>
              </a:rPr>
              <a:t>the </a:t>
            </a:r>
            <a:r>
              <a:rPr sz="1100" spc="-10" dirty="0">
                <a:latin typeface="Arial"/>
                <a:cs typeface="Arial"/>
              </a:rPr>
              <a:t>greater </a:t>
            </a:r>
            <a:r>
              <a:rPr sz="1100" spc="-5" dirty="0">
                <a:latin typeface="Arial"/>
                <a:cs typeface="Arial"/>
              </a:rPr>
              <a:t>the profit</a:t>
            </a:r>
            <a:r>
              <a:rPr sz="1100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erosion.</a:t>
            </a:r>
            <a:endParaRPr sz="11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924748" y="1312201"/>
            <a:ext cx="720009" cy="122962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347294" y="2676536"/>
            <a:ext cx="3336925" cy="363855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5080">
              <a:lnSpc>
                <a:spcPct val="102600"/>
              </a:lnSpc>
              <a:spcBef>
                <a:spcPts val="55"/>
              </a:spcBef>
            </a:pPr>
            <a:r>
              <a:rPr sz="1100" spc="-10" dirty="0">
                <a:latin typeface="Arial"/>
                <a:cs typeface="Arial"/>
              </a:rPr>
              <a:t>By January 2009 </a:t>
            </a:r>
            <a:r>
              <a:rPr sz="1100" spc="-5" dirty="0">
                <a:latin typeface="Arial"/>
                <a:cs typeface="Arial"/>
              </a:rPr>
              <a:t>margin is 1.02%; </a:t>
            </a:r>
            <a:r>
              <a:rPr sz="1100" spc="-20" dirty="0">
                <a:latin typeface="Arial"/>
                <a:cs typeface="Arial"/>
              </a:rPr>
              <a:t>by </a:t>
            </a:r>
            <a:r>
              <a:rPr sz="1100" spc="-5" dirty="0">
                <a:latin typeface="Arial"/>
                <a:cs typeface="Arial"/>
              </a:rPr>
              <a:t>April the work is  </a:t>
            </a:r>
            <a:r>
              <a:rPr sz="1100" spc="-10" dirty="0">
                <a:latin typeface="Arial"/>
                <a:cs typeface="Arial"/>
              </a:rPr>
              <a:t>generating a</a:t>
            </a:r>
            <a:r>
              <a:rPr sz="1100" spc="-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loss.</a:t>
            </a:r>
            <a:endParaRPr sz="1100">
              <a:latin typeface="Arial"/>
              <a:cs typeface="Arial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5" dirty="0"/>
              <a:t>58</a:t>
            </a:fld>
            <a:r>
              <a:rPr spc="-95" dirty="0"/>
              <a:t> </a:t>
            </a:r>
            <a:r>
              <a:rPr spc="-5" dirty="0"/>
              <a:t>/</a:t>
            </a:r>
            <a:r>
              <a:rPr spc="-95" dirty="0"/>
              <a:t> </a:t>
            </a:r>
            <a:r>
              <a:rPr spc="-5" dirty="0"/>
              <a:t>128</a:t>
            </a: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0"/>
            <a:ext cx="4608195" cy="14414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2286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18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143916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191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5839" y="144691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8366" y="216611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29463" y="288620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31990" y="360540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01587" y="101733"/>
            <a:ext cx="903605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6045" marR="5080" indent="-93980">
              <a:lnSpc>
                <a:spcPct val="157400"/>
              </a:lnSpc>
              <a:spcBef>
                <a:spcPts val="10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Project Cost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Management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Determine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Budget</a:t>
            </a:r>
            <a:endParaRPr sz="6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0" y="431761"/>
            <a:ext cx="4608195" cy="321945"/>
          </a:xfrm>
          <a:prstGeom prst="rect">
            <a:avLst/>
          </a:prstGeom>
          <a:solidFill>
            <a:srgbClr val="3333B2"/>
          </a:solidFill>
        </p:spPr>
        <p:txBody>
          <a:bodyPr vert="horz" wrap="square" lIns="0" tIns="6223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490"/>
              </a:spcBef>
            </a:pPr>
            <a:r>
              <a:rPr sz="1400" spc="20" dirty="0">
                <a:solidFill>
                  <a:srgbClr val="FFFFFF"/>
                </a:solidFill>
                <a:latin typeface="Arial"/>
                <a:cs typeface="Arial"/>
              </a:rPr>
              <a:t>Determine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15" dirty="0">
                <a:solidFill>
                  <a:srgbClr val="FFFFFF"/>
                </a:solidFill>
                <a:latin typeface="Arial"/>
                <a:cs typeface="Arial"/>
              </a:rPr>
              <a:t>Budget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10762" y="1178980"/>
            <a:ext cx="3564261" cy="143090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347294" y="2744595"/>
            <a:ext cx="220472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10" dirty="0">
                <a:latin typeface="Arial"/>
                <a:cs typeface="Arial"/>
              </a:rPr>
              <a:t>Part </a:t>
            </a:r>
            <a:r>
              <a:rPr sz="1100" spc="-5" dirty="0">
                <a:latin typeface="Arial"/>
                <a:cs typeface="Arial"/>
              </a:rPr>
              <a:t>of the Planning Process</a:t>
            </a:r>
            <a:r>
              <a:rPr sz="1100" spc="-4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Group</a:t>
            </a:r>
            <a:endParaRPr sz="1100">
              <a:latin typeface="Arial"/>
              <a:cs typeface="Arial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5" dirty="0"/>
              <a:t>59</a:t>
            </a:fld>
            <a:r>
              <a:rPr spc="-95" dirty="0"/>
              <a:t> </a:t>
            </a:r>
            <a:r>
              <a:rPr spc="-5" dirty="0"/>
              <a:t>/</a:t>
            </a:r>
            <a:r>
              <a:rPr spc="-95" dirty="0"/>
              <a:t> </a:t>
            </a:r>
            <a:r>
              <a:rPr spc="-5" dirty="0"/>
              <a:t>128</a:t>
            </a: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0"/>
            <a:ext cx="4608195" cy="14414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2286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18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143916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191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5839" y="144691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8366" y="216611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29463" y="288620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31990" y="360540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01587" y="101733"/>
            <a:ext cx="903605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6045" marR="5080" indent="-93980">
              <a:lnSpc>
                <a:spcPct val="157400"/>
              </a:lnSpc>
              <a:spcBef>
                <a:spcPts val="10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Project Cost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Management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Introduction</a:t>
            </a:r>
            <a:endParaRPr sz="6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0" y="431761"/>
            <a:ext cx="4608195" cy="321945"/>
          </a:xfrm>
          <a:prstGeom prst="rect">
            <a:avLst/>
          </a:prstGeom>
          <a:solidFill>
            <a:srgbClr val="3333B2"/>
          </a:solidFill>
        </p:spPr>
        <p:txBody>
          <a:bodyPr vert="horz" wrap="square" lIns="0" tIns="6223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490"/>
              </a:spcBef>
            </a:pPr>
            <a:r>
              <a:rPr sz="1400" spc="15" dirty="0">
                <a:solidFill>
                  <a:srgbClr val="FFFFFF"/>
                </a:solidFill>
                <a:latin typeface="Arial"/>
                <a:cs typeface="Arial"/>
              </a:rPr>
              <a:t>Project Cost</a:t>
            </a:r>
            <a:r>
              <a:rPr sz="14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20" dirty="0">
                <a:solidFill>
                  <a:srgbClr val="FFFFFF"/>
                </a:solidFill>
                <a:latin typeface="Arial"/>
                <a:cs typeface="Arial"/>
              </a:rPr>
              <a:t>Management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95363" y="1622336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347294" y="1161439"/>
            <a:ext cx="3853179" cy="1644650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5080">
              <a:lnSpc>
                <a:spcPct val="102600"/>
              </a:lnSpc>
              <a:spcBef>
                <a:spcPts val="55"/>
              </a:spcBef>
            </a:pPr>
            <a:r>
              <a:rPr sz="1100" b="1" spc="-10" dirty="0">
                <a:latin typeface="Arial"/>
                <a:cs typeface="Arial"/>
              </a:rPr>
              <a:t>Early stages </a:t>
            </a:r>
            <a:r>
              <a:rPr sz="1100" b="1" spc="-5" dirty="0">
                <a:latin typeface="Arial"/>
                <a:cs typeface="Arial"/>
              </a:rPr>
              <a:t>of </a:t>
            </a:r>
            <a:r>
              <a:rPr sz="1100" b="1" spc="-10" dirty="0">
                <a:latin typeface="Arial"/>
                <a:cs typeface="Arial"/>
              </a:rPr>
              <a:t>a project </a:t>
            </a:r>
            <a:r>
              <a:rPr sz="1100" b="1" spc="-15" dirty="0">
                <a:latin typeface="Arial"/>
                <a:cs typeface="Arial"/>
              </a:rPr>
              <a:t>have </a:t>
            </a:r>
            <a:r>
              <a:rPr sz="1100" b="1" spc="-5" dirty="0">
                <a:latin typeface="Arial"/>
                <a:cs typeface="Arial"/>
              </a:rPr>
              <a:t>the greatest influence in the  </a:t>
            </a:r>
            <a:r>
              <a:rPr sz="1100" b="1" spc="-10" dirty="0">
                <a:latin typeface="Arial"/>
                <a:cs typeface="Arial"/>
              </a:rPr>
              <a:t>overall </a:t>
            </a:r>
            <a:r>
              <a:rPr sz="1100" b="1" spc="-5" dirty="0">
                <a:latin typeface="Arial"/>
                <a:cs typeface="Arial"/>
              </a:rPr>
              <a:t>costs associated with </a:t>
            </a:r>
            <a:r>
              <a:rPr sz="1100" b="1" spc="-10" dirty="0">
                <a:latin typeface="Arial"/>
                <a:cs typeface="Arial"/>
              </a:rPr>
              <a:t>a project</a:t>
            </a:r>
            <a:endParaRPr sz="1100">
              <a:latin typeface="Arial"/>
              <a:cs typeface="Arial"/>
            </a:endParaRPr>
          </a:p>
          <a:p>
            <a:pPr marL="289560" marR="156210">
              <a:lnSpc>
                <a:spcPct val="102699"/>
              </a:lnSpc>
              <a:spcBef>
                <a:spcPts val="300"/>
              </a:spcBef>
            </a:pPr>
            <a:r>
              <a:rPr sz="1100" spc="-5" dirty="0">
                <a:latin typeface="Arial"/>
                <a:cs typeface="Arial"/>
              </a:rPr>
              <a:t>This is </a:t>
            </a:r>
            <a:r>
              <a:rPr sz="1100" spc="-10" dirty="0">
                <a:latin typeface="Arial"/>
                <a:cs typeface="Arial"/>
              </a:rPr>
              <a:t>one </a:t>
            </a:r>
            <a:r>
              <a:rPr sz="1100" spc="-5" dirty="0">
                <a:latin typeface="Arial"/>
                <a:cs typeface="Arial"/>
              </a:rPr>
              <a:t>of the </a:t>
            </a:r>
            <a:r>
              <a:rPr sz="1100" spc="-10" dirty="0">
                <a:latin typeface="Arial"/>
                <a:cs typeface="Arial"/>
              </a:rPr>
              <a:t>main </a:t>
            </a:r>
            <a:r>
              <a:rPr sz="1100" spc="-5" dirty="0">
                <a:latin typeface="Arial"/>
                <a:cs typeface="Arial"/>
              </a:rPr>
              <a:t>reasons </a:t>
            </a:r>
            <a:r>
              <a:rPr sz="1100" spc="-20" dirty="0">
                <a:latin typeface="Arial"/>
                <a:cs typeface="Arial"/>
              </a:rPr>
              <a:t>why </a:t>
            </a:r>
            <a:r>
              <a:rPr sz="1100" spc="-5" dirty="0">
                <a:latin typeface="Arial"/>
                <a:cs typeface="Arial"/>
              </a:rPr>
              <a:t>correctly scoping </a:t>
            </a:r>
            <a:r>
              <a:rPr sz="1100" spc="-10" dirty="0">
                <a:latin typeface="Arial"/>
                <a:cs typeface="Arial"/>
              </a:rPr>
              <a:t>a  </a:t>
            </a:r>
            <a:r>
              <a:rPr sz="1100" spc="-5" dirty="0">
                <a:latin typeface="Arial"/>
                <a:cs typeface="Arial"/>
              </a:rPr>
              <a:t>project is so</a:t>
            </a:r>
            <a:r>
              <a:rPr sz="1100" spc="-10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important.</a:t>
            </a:r>
            <a:endParaRPr sz="1100">
              <a:latin typeface="Arial"/>
              <a:cs typeface="Arial"/>
            </a:endParaRPr>
          </a:p>
          <a:p>
            <a:pPr marL="12700" marR="356235">
              <a:lnSpc>
                <a:spcPct val="102600"/>
              </a:lnSpc>
              <a:spcBef>
                <a:spcPts val="300"/>
              </a:spcBef>
            </a:pPr>
            <a:r>
              <a:rPr sz="1100" spc="-5" dirty="0">
                <a:latin typeface="Arial"/>
                <a:cs typeface="Arial"/>
              </a:rPr>
              <a:t>Construction Projects can </a:t>
            </a:r>
            <a:r>
              <a:rPr sz="1100" spc="-20" dirty="0">
                <a:latin typeface="Arial"/>
                <a:cs typeface="Arial"/>
              </a:rPr>
              <a:t>have </a:t>
            </a:r>
            <a:r>
              <a:rPr sz="1100" spc="-5" dirty="0">
                <a:latin typeface="Arial"/>
                <a:cs typeface="Arial"/>
              </a:rPr>
              <a:t>difficulty with this aspect,  especially </a:t>
            </a:r>
            <a:r>
              <a:rPr sz="1100" spc="-10" dirty="0">
                <a:latin typeface="Arial"/>
                <a:cs typeface="Arial"/>
              </a:rPr>
              <a:t>when consideration </a:t>
            </a:r>
            <a:r>
              <a:rPr sz="1100" spc="-5" dirty="0">
                <a:latin typeface="Arial"/>
                <a:cs typeface="Arial"/>
              </a:rPr>
              <a:t>is </a:t>
            </a:r>
            <a:r>
              <a:rPr sz="1100" spc="-15" dirty="0">
                <a:latin typeface="Arial"/>
                <a:cs typeface="Arial"/>
              </a:rPr>
              <a:t>given </a:t>
            </a:r>
            <a:r>
              <a:rPr sz="1100" spc="-5" dirty="0">
                <a:latin typeface="Arial"/>
                <a:cs typeface="Arial"/>
              </a:rPr>
              <a:t>to the concept of  </a:t>
            </a:r>
            <a:r>
              <a:rPr sz="1100" spc="-10" dirty="0">
                <a:latin typeface="Arial"/>
                <a:cs typeface="Arial"/>
              </a:rPr>
              <a:t>progressive elaboration; </a:t>
            </a:r>
            <a:r>
              <a:rPr sz="1100" spc="-5" dirty="0">
                <a:latin typeface="Arial"/>
                <a:cs typeface="Arial"/>
              </a:rPr>
              <a:t>something that is inherent in  construction</a:t>
            </a:r>
            <a:r>
              <a:rPr sz="1100" spc="-10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projects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100" spc="-10" dirty="0">
                <a:latin typeface="Arial"/>
                <a:cs typeface="Arial"/>
              </a:rPr>
              <a:t>Scope Creep </a:t>
            </a:r>
            <a:r>
              <a:rPr sz="1100" spc="-5" dirty="0">
                <a:latin typeface="Arial"/>
                <a:cs typeface="Arial"/>
              </a:rPr>
              <a:t>is another issue that </a:t>
            </a:r>
            <a:r>
              <a:rPr sz="1100" spc="-10" dirty="0">
                <a:latin typeface="Arial"/>
                <a:cs typeface="Arial"/>
              </a:rPr>
              <a:t>needs </a:t>
            </a:r>
            <a:r>
              <a:rPr sz="1100" spc="-5" dirty="0">
                <a:latin typeface="Arial"/>
                <a:cs typeface="Arial"/>
              </a:rPr>
              <a:t>to </a:t>
            </a:r>
            <a:r>
              <a:rPr sz="1100" spc="-10" dirty="0">
                <a:latin typeface="Arial"/>
                <a:cs typeface="Arial"/>
              </a:rPr>
              <a:t>be watched. </a:t>
            </a:r>
            <a:r>
              <a:rPr sz="1100" spc="-5" dirty="0">
                <a:latin typeface="Arial"/>
                <a:cs typeface="Arial"/>
              </a:rPr>
              <a:t>.</a:t>
            </a:r>
            <a:r>
              <a:rPr sz="1100" spc="-204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.</a:t>
            </a:r>
            <a:endParaRPr sz="11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278731" y="3344092"/>
            <a:ext cx="266065" cy="11938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z="600" spc="-5" dirty="0">
                <a:latin typeface="Arial"/>
                <a:cs typeface="Arial"/>
              </a:rPr>
              <a:t>6</a:t>
            </a:fld>
            <a:r>
              <a:rPr sz="600" spc="-100" dirty="0">
                <a:latin typeface="Arial"/>
                <a:cs typeface="Arial"/>
              </a:rPr>
              <a:t> </a:t>
            </a:r>
            <a:r>
              <a:rPr sz="600" spc="-5" dirty="0">
                <a:latin typeface="Arial"/>
                <a:cs typeface="Arial"/>
              </a:rPr>
              <a:t>/</a:t>
            </a:r>
            <a:r>
              <a:rPr sz="600" spc="-95" dirty="0">
                <a:latin typeface="Arial"/>
                <a:cs typeface="Arial"/>
              </a:rPr>
              <a:t> </a:t>
            </a:r>
            <a:r>
              <a:rPr sz="600" spc="-5" dirty="0">
                <a:latin typeface="Arial"/>
                <a:cs typeface="Arial"/>
              </a:rPr>
              <a:t>128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0"/>
            <a:ext cx="4608195" cy="14414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2286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18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143916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191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5839" y="144691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8366" y="216611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29463" y="288620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31990" y="360540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01587" y="101733"/>
            <a:ext cx="903605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6045" marR="5080" indent="-93980">
              <a:lnSpc>
                <a:spcPct val="157400"/>
              </a:lnSpc>
              <a:spcBef>
                <a:spcPts val="10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Project Cost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Management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Determine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Budget</a:t>
            </a:r>
            <a:endParaRPr sz="6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0" y="431761"/>
            <a:ext cx="4608195" cy="321945"/>
          </a:xfrm>
          <a:prstGeom prst="rect">
            <a:avLst/>
          </a:prstGeom>
          <a:solidFill>
            <a:srgbClr val="3333B2"/>
          </a:solidFill>
        </p:spPr>
        <p:txBody>
          <a:bodyPr vert="horz" wrap="square" lIns="0" tIns="6223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490"/>
              </a:spcBef>
            </a:pPr>
            <a:r>
              <a:rPr sz="1400" spc="20" dirty="0">
                <a:solidFill>
                  <a:srgbClr val="FFFFFF"/>
                </a:solidFill>
                <a:latin typeface="Arial"/>
                <a:cs typeface="Arial"/>
              </a:rPr>
              <a:t>Remember </a:t>
            </a:r>
            <a:r>
              <a:rPr sz="1400" spc="15" dirty="0">
                <a:solidFill>
                  <a:srgbClr val="FFFFFF"/>
                </a:solidFill>
                <a:latin typeface="Arial"/>
                <a:cs typeface="Arial"/>
              </a:rPr>
              <a:t>from </a:t>
            </a:r>
            <a:r>
              <a:rPr sz="1400" spc="10" dirty="0">
                <a:solidFill>
                  <a:srgbClr val="FFFFFF"/>
                </a:solidFill>
                <a:latin typeface="Arial"/>
                <a:cs typeface="Arial"/>
              </a:rPr>
              <a:t>Previous</a:t>
            </a:r>
            <a:r>
              <a:rPr sz="14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15" dirty="0">
                <a:solidFill>
                  <a:srgbClr val="FFFFFF"/>
                </a:solidFill>
                <a:latin typeface="Arial"/>
                <a:cs typeface="Arial"/>
              </a:rPr>
              <a:t>Lecture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64743" y="851175"/>
            <a:ext cx="3240035" cy="246390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5" dirty="0"/>
              <a:t>60</a:t>
            </a:fld>
            <a:r>
              <a:rPr spc="-95" dirty="0"/>
              <a:t> </a:t>
            </a:r>
            <a:r>
              <a:rPr spc="-5" dirty="0"/>
              <a:t>/</a:t>
            </a:r>
            <a:r>
              <a:rPr spc="-95" dirty="0"/>
              <a:t> </a:t>
            </a:r>
            <a:r>
              <a:rPr spc="-5" dirty="0"/>
              <a:t>128</a:t>
            </a: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0"/>
            <a:ext cx="4608195" cy="14414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2286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18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143916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191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5839" y="144691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8366" y="216611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29463" y="288620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31990" y="360540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01587" y="101733"/>
            <a:ext cx="903605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6045" marR="5080" indent="-93980">
              <a:lnSpc>
                <a:spcPct val="157400"/>
              </a:lnSpc>
              <a:spcBef>
                <a:spcPts val="10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Project Cost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Management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Determine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Budget</a:t>
            </a:r>
            <a:endParaRPr sz="6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0" y="431761"/>
            <a:ext cx="4608195" cy="321945"/>
          </a:xfrm>
          <a:prstGeom prst="rect">
            <a:avLst/>
          </a:prstGeom>
          <a:solidFill>
            <a:srgbClr val="3333B2"/>
          </a:solidFill>
        </p:spPr>
        <p:txBody>
          <a:bodyPr vert="horz" wrap="square" lIns="0" tIns="6223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490"/>
              </a:spcBef>
            </a:pPr>
            <a:r>
              <a:rPr sz="1400" spc="20" dirty="0">
                <a:solidFill>
                  <a:srgbClr val="FFFFFF"/>
                </a:solidFill>
                <a:latin typeface="Arial"/>
                <a:cs typeface="Arial"/>
              </a:rPr>
              <a:t>Some </a:t>
            </a:r>
            <a:r>
              <a:rPr sz="1400" spc="15" dirty="0">
                <a:solidFill>
                  <a:srgbClr val="FFFFFF"/>
                </a:solidFill>
                <a:latin typeface="Arial"/>
                <a:cs typeface="Arial"/>
              </a:rPr>
              <a:t>notes on</a:t>
            </a:r>
            <a:r>
              <a:rPr sz="14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15" dirty="0">
                <a:solidFill>
                  <a:srgbClr val="FFFFFF"/>
                </a:solidFill>
                <a:latin typeface="Arial"/>
                <a:cs typeface="Arial"/>
              </a:rPr>
              <a:t>S-Curve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95363" y="1469491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95363" y="1679524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95363" y="2041385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78738" y="2224811"/>
            <a:ext cx="66675" cy="66675"/>
          </a:xfrm>
          <a:custGeom>
            <a:avLst/>
            <a:gdLst/>
            <a:ahLst/>
            <a:cxnLst/>
            <a:rect l="l" t="t" r="r" b="b"/>
            <a:pathLst>
              <a:path w="66675" h="66675">
                <a:moveTo>
                  <a:pt x="0" y="66166"/>
                </a:moveTo>
                <a:lnTo>
                  <a:pt x="66167" y="66166"/>
                </a:lnTo>
                <a:lnTo>
                  <a:pt x="66167" y="0"/>
                </a:lnTo>
                <a:lnTo>
                  <a:pt x="0" y="0"/>
                </a:lnTo>
                <a:lnTo>
                  <a:pt x="0" y="66166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624395" y="1346921"/>
            <a:ext cx="3585845" cy="1134110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34"/>
              </a:spcBef>
            </a:pPr>
            <a:r>
              <a:rPr sz="1100" spc="-5" dirty="0">
                <a:latin typeface="Arial"/>
                <a:cs typeface="Arial"/>
              </a:rPr>
              <a:t>S-curves are useful in at the beginning of </a:t>
            </a:r>
            <a:r>
              <a:rPr sz="1100" spc="-10" dirty="0">
                <a:latin typeface="Arial"/>
                <a:cs typeface="Arial"/>
              </a:rPr>
              <a:t>a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project</a:t>
            </a:r>
            <a:endParaRPr sz="1100">
              <a:latin typeface="Arial"/>
              <a:cs typeface="Arial"/>
            </a:endParaRPr>
          </a:p>
          <a:p>
            <a:pPr marL="12700" marR="18415">
              <a:lnSpc>
                <a:spcPct val="102600"/>
              </a:lnSpc>
              <a:spcBef>
                <a:spcPts val="300"/>
              </a:spcBef>
            </a:pPr>
            <a:r>
              <a:rPr sz="1100" spc="-10" dirty="0">
                <a:latin typeface="Arial"/>
                <a:cs typeface="Arial"/>
              </a:rPr>
              <a:t>As </a:t>
            </a:r>
            <a:r>
              <a:rPr sz="1100" spc="-5" dirty="0">
                <a:latin typeface="Arial"/>
                <a:cs typeface="Arial"/>
              </a:rPr>
              <a:t>time </a:t>
            </a:r>
            <a:r>
              <a:rPr sz="1100" spc="-10" dirty="0">
                <a:latin typeface="Arial"/>
                <a:cs typeface="Arial"/>
              </a:rPr>
              <a:t>progresses, </a:t>
            </a:r>
            <a:r>
              <a:rPr sz="1100" spc="-5" dirty="0">
                <a:latin typeface="Arial"/>
                <a:cs typeface="Arial"/>
              </a:rPr>
              <a:t>estimates can </a:t>
            </a:r>
            <a:r>
              <a:rPr sz="1100" spc="-10" dirty="0">
                <a:latin typeface="Arial"/>
                <a:cs typeface="Arial"/>
              </a:rPr>
              <a:t>be </a:t>
            </a:r>
            <a:r>
              <a:rPr sz="1100" spc="-5" dirty="0">
                <a:latin typeface="Arial"/>
                <a:cs typeface="Arial"/>
              </a:rPr>
              <a:t>refined, </a:t>
            </a:r>
            <a:r>
              <a:rPr sz="1100" spc="-10" dirty="0">
                <a:latin typeface="Arial"/>
                <a:cs typeface="Arial"/>
              </a:rPr>
              <a:t>and a more  </a:t>
            </a:r>
            <a:r>
              <a:rPr sz="1100" spc="-5" dirty="0">
                <a:latin typeface="Arial"/>
                <a:cs typeface="Arial"/>
              </a:rPr>
              <a:t>realistic financial </a:t>
            </a:r>
            <a:r>
              <a:rPr sz="1100" spc="-10" dirty="0">
                <a:latin typeface="Arial"/>
                <a:cs typeface="Arial"/>
              </a:rPr>
              <a:t>model </a:t>
            </a:r>
            <a:r>
              <a:rPr sz="1100" spc="-5" dirty="0">
                <a:latin typeface="Arial"/>
                <a:cs typeface="Arial"/>
              </a:rPr>
              <a:t>can </a:t>
            </a:r>
            <a:r>
              <a:rPr sz="1100" spc="-10" dirty="0">
                <a:latin typeface="Arial"/>
                <a:cs typeface="Arial"/>
              </a:rPr>
              <a:t>be</a:t>
            </a:r>
            <a:r>
              <a:rPr sz="1100" spc="-5" dirty="0">
                <a:latin typeface="Arial"/>
                <a:cs typeface="Arial"/>
              </a:rPr>
              <a:t> </a:t>
            </a:r>
            <a:r>
              <a:rPr sz="1100" spc="-15" dirty="0">
                <a:latin typeface="Arial"/>
                <a:cs typeface="Arial"/>
              </a:rPr>
              <a:t>developed</a:t>
            </a:r>
            <a:endParaRPr sz="1100">
              <a:latin typeface="Arial"/>
              <a:cs typeface="Arial"/>
            </a:endParaRPr>
          </a:p>
          <a:p>
            <a:pPr marL="289560" marR="5080" indent="-277495">
              <a:lnSpc>
                <a:spcPct val="106400"/>
              </a:lnSpc>
              <a:spcBef>
                <a:spcPts val="90"/>
              </a:spcBef>
            </a:pPr>
            <a:r>
              <a:rPr sz="1100" spc="-10" dirty="0">
                <a:latin typeface="Arial"/>
                <a:cs typeface="Arial"/>
              </a:rPr>
              <a:t>Over-reliance on </a:t>
            </a:r>
            <a:r>
              <a:rPr sz="1100" spc="-5" dirty="0">
                <a:latin typeface="Arial"/>
                <a:cs typeface="Arial"/>
              </a:rPr>
              <a:t>S-curves can create </a:t>
            </a:r>
            <a:r>
              <a:rPr sz="1100" spc="-10" dirty="0">
                <a:latin typeface="Arial"/>
                <a:cs typeface="Arial"/>
              </a:rPr>
              <a:t>cash-flow </a:t>
            </a:r>
            <a:r>
              <a:rPr sz="1100" spc="-5" dirty="0">
                <a:latin typeface="Arial"/>
                <a:cs typeface="Arial"/>
              </a:rPr>
              <a:t>difficulties  </a:t>
            </a:r>
            <a:r>
              <a:rPr sz="1000" spc="-5" dirty="0">
                <a:latin typeface="Arial"/>
                <a:cs typeface="Arial"/>
              </a:rPr>
              <a:t>What if the </a:t>
            </a:r>
            <a:r>
              <a:rPr sz="1000" spc="30" dirty="0">
                <a:latin typeface="Times New Roman"/>
                <a:cs typeface="Times New Roman"/>
              </a:rPr>
              <a:t>α</a:t>
            </a:r>
            <a:r>
              <a:rPr sz="1000" spc="30" dirty="0">
                <a:latin typeface="Arial"/>
                <a:cs typeface="Arial"/>
              </a:rPr>
              <a:t>, </a:t>
            </a:r>
            <a:r>
              <a:rPr sz="1000" dirty="0">
                <a:latin typeface="Times New Roman"/>
                <a:cs typeface="Times New Roman"/>
              </a:rPr>
              <a:t>β</a:t>
            </a:r>
            <a:r>
              <a:rPr sz="1000" dirty="0">
                <a:latin typeface="Arial"/>
                <a:cs typeface="Arial"/>
              </a:rPr>
              <a:t>, </a:t>
            </a:r>
            <a:r>
              <a:rPr sz="1000" spc="-5" dirty="0">
                <a:latin typeface="Arial"/>
                <a:cs typeface="Arial"/>
              </a:rPr>
              <a:t>or </a:t>
            </a:r>
            <a:r>
              <a:rPr sz="1000" spc="130" dirty="0">
                <a:latin typeface="Times New Roman"/>
                <a:cs typeface="Times New Roman"/>
              </a:rPr>
              <a:t>λ </a:t>
            </a:r>
            <a:r>
              <a:rPr sz="1000" spc="-5" dirty="0">
                <a:latin typeface="Arial"/>
                <a:cs typeface="Arial"/>
              </a:rPr>
              <a:t>are not a good fit to the actual cash  </a:t>
            </a:r>
            <a:r>
              <a:rPr sz="1000" spc="-10" dirty="0">
                <a:latin typeface="Arial"/>
                <a:cs typeface="Arial"/>
              </a:rPr>
              <a:t>flow </a:t>
            </a:r>
            <a:r>
              <a:rPr sz="1000" spc="-5" dirty="0">
                <a:latin typeface="Arial"/>
                <a:cs typeface="Arial"/>
              </a:rPr>
              <a:t>of the project?</a:t>
            </a:r>
            <a:endParaRPr sz="1000">
              <a:latin typeface="Arial"/>
              <a:cs typeface="Arial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5" dirty="0"/>
              <a:t>61</a:t>
            </a:fld>
            <a:r>
              <a:rPr spc="-95" dirty="0"/>
              <a:t> </a:t>
            </a:r>
            <a:r>
              <a:rPr spc="-5" dirty="0"/>
              <a:t>/</a:t>
            </a:r>
            <a:r>
              <a:rPr spc="-95" dirty="0"/>
              <a:t> </a:t>
            </a:r>
            <a:r>
              <a:rPr spc="-5" dirty="0"/>
              <a:t>128</a:t>
            </a: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0"/>
            <a:ext cx="4608195" cy="14414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2286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18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143916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191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5839" y="144691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8366" y="216611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29463" y="288620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31990" y="360540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01587" y="101733"/>
            <a:ext cx="903605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6045" marR="5080" indent="-93980">
              <a:lnSpc>
                <a:spcPct val="157400"/>
              </a:lnSpc>
              <a:spcBef>
                <a:spcPts val="10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Project Cost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Management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Determine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Budget</a:t>
            </a:r>
            <a:endParaRPr sz="6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0" y="431761"/>
            <a:ext cx="4608195" cy="321945"/>
          </a:xfrm>
          <a:prstGeom prst="rect">
            <a:avLst/>
          </a:prstGeom>
          <a:solidFill>
            <a:srgbClr val="3333B2"/>
          </a:solidFill>
        </p:spPr>
        <p:txBody>
          <a:bodyPr vert="horz" wrap="square" lIns="0" tIns="6223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490"/>
              </a:spcBef>
            </a:pPr>
            <a:r>
              <a:rPr sz="1400" spc="20" dirty="0">
                <a:solidFill>
                  <a:srgbClr val="FFFFFF"/>
                </a:solidFill>
                <a:latin typeface="Arial"/>
                <a:cs typeface="Arial"/>
              </a:rPr>
              <a:t>Determine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15" dirty="0">
                <a:solidFill>
                  <a:srgbClr val="FFFFFF"/>
                </a:solidFill>
                <a:latin typeface="Arial"/>
                <a:cs typeface="Arial"/>
              </a:rPr>
              <a:t>Budget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95363" y="1082370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95363" y="1451800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78738" y="1623072"/>
            <a:ext cx="66675" cy="66675"/>
          </a:xfrm>
          <a:custGeom>
            <a:avLst/>
            <a:gdLst/>
            <a:ahLst/>
            <a:cxnLst/>
            <a:rect l="l" t="t" r="r" b="b"/>
            <a:pathLst>
              <a:path w="66675" h="66675">
                <a:moveTo>
                  <a:pt x="0" y="66167"/>
                </a:moveTo>
                <a:lnTo>
                  <a:pt x="66167" y="66167"/>
                </a:lnTo>
                <a:lnTo>
                  <a:pt x="66167" y="0"/>
                </a:lnTo>
                <a:lnTo>
                  <a:pt x="0" y="0"/>
                </a:lnTo>
                <a:lnTo>
                  <a:pt x="0" y="66167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95363" y="1940179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78738" y="2111438"/>
            <a:ext cx="66675" cy="66675"/>
          </a:xfrm>
          <a:custGeom>
            <a:avLst/>
            <a:gdLst/>
            <a:ahLst/>
            <a:cxnLst/>
            <a:rect l="l" t="t" r="r" b="b"/>
            <a:pathLst>
              <a:path w="66675" h="66675">
                <a:moveTo>
                  <a:pt x="0" y="66166"/>
                </a:moveTo>
                <a:lnTo>
                  <a:pt x="66167" y="66166"/>
                </a:lnTo>
                <a:lnTo>
                  <a:pt x="66167" y="0"/>
                </a:lnTo>
                <a:lnTo>
                  <a:pt x="0" y="0"/>
                </a:lnTo>
                <a:lnTo>
                  <a:pt x="0" y="66166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95363" y="2428544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78738" y="2599817"/>
            <a:ext cx="66675" cy="66675"/>
          </a:xfrm>
          <a:custGeom>
            <a:avLst/>
            <a:gdLst/>
            <a:ahLst/>
            <a:cxnLst/>
            <a:rect l="l" t="t" r="r" b="b"/>
            <a:pathLst>
              <a:path w="66675" h="66675">
                <a:moveTo>
                  <a:pt x="0" y="66166"/>
                </a:moveTo>
                <a:lnTo>
                  <a:pt x="66167" y="66166"/>
                </a:lnTo>
                <a:lnTo>
                  <a:pt x="66167" y="0"/>
                </a:lnTo>
                <a:lnTo>
                  <a:pt x="0" y="0"/>
                </a:lnTo>
                <a:lnTo>
                  <a:pt x="0" y="66166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78738" y="2751645"/>
            <a:ext cx="66675" cy="66675"/>
          </a:xfrm>
          <a:custGeom>
            <a:avLst/>
            <a:gdLst/>
            <a:ahLst/>
            <a:cxnLst/>
            <a:rect l="l" t="t" r="r" b="b"/>
            <a:pathLst>
              <a:path w="66675" h="66675">
                <a:moveTo>
                  <a:pt x="0" y="66167"/>
                </a:moveTo>
                <a:lnTo>
                  <a:pt x="66167" y="66167"/>
                </a:lnTo>
                <a:lnTo>
                  <a:pt x="66167" y="0"/>
                </a:lnTo>
                <a:lnTo>
                  <a:pt x="0" y="0"/>
                </a:lnTo>
                <a:lnTo>
                  <a:pt x="0" y="66167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78738" y="2903474"/>
            <a:ext cx="66675" cy="66675"/>
          </a:xfrm>
          <a:custGeom>
            <a:avLst/>
            <a:gdLst/>
            <a:ahLst/>
            <a:cxnLst/>
            <a:rect l="l" t="t" r="r" b="b"/>
            <a:pathLst>
              <a:path w="66675" h="66675">
                <a:moveTo>
                  <a:pt x="0" y="66167"/>
                </a:moveTo>
                <a:lnTo>
                  <a:pt x="66167" y="66167"/>
                </a:lnTo>
                <a:lnTo>
                  <a:pt x="66167" y="0"/>
                </a:lnTo>
                <a:lnTo>
                  <a:pt x="0" y="0"/>
                </a:lnTo>
                <a:lnTo>
                  <a:pt x="0" y="66167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78738" y="3055302"/>
            <a:ext cx="66675" cy="66675"/>
          </a:xfrm>
          <a:custGeom>
            <a:avLst/>
            <a:gdLst/>
            <a:ahLst/>
            <a:cxnLst/>
            <a:rect l="l" t="t" r="r" b="b"/>
            <a:pathLst>
              <a:path w="66675" h="66675">
                <a:moveTo>
                  <a:pt x="0" y="66166"/>
                </a:moveTo>
                <a:lnTo>
                  <a:pt x="66167" y="66166"/>
                </a:lnTo>
                <a:lnTo>
                  <a:pt x="66167" y="0"/>
                </a:lnTo>
                <a:lnTo>
                  <a:pt x="0" y="0"/>
                </a:lnTo>
                <a:lnTo>
                  <a:pt x="0" y="66166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347294" y="780146"/>
            <a:ext cx="3862070" cy="2531745"/>
          </a:xfrm>
          <a:prstGeom prst="rect">
            <a:avLst/>
          </a:prstGeom>
        </p:spPr>
        <p:txBody>
          <a:bodyPr vert="horz" wrap="square" lIns="0" tIns="400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15"/>
              </a:spcBef>
            </a:pPr>
            <a:r>
              <a:rPr sz="1100" b="1" spc="-5" dirty="0">
                <a:latin typeface="Arial"/>
                <a:cs typeface="Arial"/>
              </a:rPr>
              <a:t>Inputs</a:t>
            </a:r>
            <a:endParaRPr sz="1100">
              <a:latin typeface="Arial"/>
              <a:cs typeface="Arial"/>
            </a:endParaRPr>
          </a:p>
          <a:p>
            <a:pPr marL="289560">
              <a:lnSpc>
                <a:spcPct val="100000"/>
              </a:lnSpc>
              <a:spcBef>
                <a:spcPts val="215"/>
              </a:spcBef>
            </a:pPr>
            <a:r>
              <a:rPr sz="1100" spc="-10" dirty="0">
                <a:latin typeface="Arial"/>
                <a:cs typeface="Arial"/>
              </a:rPr>
              <a:t>As </a:t>
            </a:r>
            <a:r>
              <a:rPr sz="1100" spc="-5" dirty="0">
                <a:latin typeface="Arial"/>
                <a:cs typeface="Arial"/>
              </a:rPr>
              <a:t>per </a:t>
            </a:r>
            <a:r>
              <a:rPr sz="1100" spc="-10" dirty="0">
                <a:latin typeface="Arial"/>
                <a:cs typeface="Arial"/>
              </a:rPr>
              <a:t>book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15"/>
              </a:spcBef>
            </a:pPr>
            <a:r>
              <a:rPr sz="1100" b="1" spc="-25" dirty="0">
                <a:latin typeface="Arial"/>
                <a:cs typeface="Arial"/>
              </a:rPr>
              <a:t>Tools </a:t>
            </a:r>
            <a:r>
              <a:rPr sz="1100" b="1" spc="-10" dirty="0">
                <a:latin typeface="Arial"/>
                <a:cs typeface="Arial"/>
              </a:rPr>
              <a:t>and</a:t>
            </a:r>
            <a:r>
              <a:rPr sz="1100" b="1" spc="10" dirty="0">
                <a:latin typeface="Arial"/>
                <a:cs typeface="Arial"/>
              </a:rPr>
              <a:t> </a:t>
            </a:r>
            <a:r>
              <a:rPr sz="1100" b="1" spc="-15" dirty="0">
                <a:latin typeface="Arial"/>
                <a:cs typeface="Arial"/>
              </a:rPr>
              <a:t>Techniques</a:t>
            </a:r>
            <a:endParaRPr sz="1100">
              <a:latin typeface="Arial"/>
              <a:cs typeface="Arial"/>
            </a:endParaRPr>
          </a:p>
          <a:p>
            <a:pPr marL="289560">
              <a:lnSpc>
                <a:spcPct val="100000"/>
              </a:lnSpc>
              <a:spcBef>
                <a:spcPts val="55"/>
              </a:spcBef>
            </a:pPr>
            <a:r>
              <a:rPr sz="1100" spc="-5" dirty="0">
                <a:latin typeface="Arial"/>
                <a:cs typeface="Arial"/>
              </a:rPr>
              <a:t>Cost</a:t>
            </a:r>
            <a:r>
              <a:rPr sz="1100" spc="-10" dirty="0">
                <a:latin typeface="Arial"/>
                <a:cs typeface="Arial"/>
              </a:rPr>
              <a:t> Aggregation</a:t>
            </a:r>
            <a:endParaRPr sz="1100">
              <a:latin typeface="Arial"/>
              <a:cs typeface="Arial"/>
            </a:endParaRPr>
          </a:p>
          <a:p>
            <a:pPr marL="566420" marR="5080">
              <a:lnSpc>
                <a:spcPct val="100000"/>
              </a:lnSpc>
              <a:spcBef>
                <a:spcPts val="75"/>
              </a:spcBef>
            </a:pPr>
            <a:r>
              <a:rPr sz="1000" spc="-5" dirty="0">
                <a:latin typeface="Arial"/>
                <a:cs typeface="Arial"/>
              </a:rPr>
              <a:t>Sum of the costs associated with individual work packages  and elements from the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WBS</a:t>
            </a:r>
            <a:endParaRPr sz="1000">
              <a:latin typeface="Arial"/>
              <a:cs typeface="Arial"/>
            </a:endParaRPr>
          </a:p>
          <a:p>
            <a:pPr marL="289560">
              <a:lnSpc>
                <a:spcPct val="100000"/>
              </a:lnSpc>
              <a:spcBef>
                <a:spcPts val="50"/>
              </a:spcBef>
            </a:pPr>
            <a:r>
              <a:rPr sz="1100" spc="-5" dirty="0">
                <a:latin typeface="Arial"/>
                <a:cs typeface="Arial"/>
              </a:rPr>
              <a:t>Reserve</a:t>
            </a:r>
            <a:r>
              <a:rPr sz="1100" spc="-10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Analysis</a:t>
            </a:r>
            <a:endParaRPr sz="1100">
              <a:latin typeface="Arial"/>
              <a:cs typeface="Arial"/>
            </a:endParaRPr>
          </a:p>
          <a:p>
            <a:pPr marL="566420" marR="240665">
              <a:lnSpc>
                <a:spcPct val="100000"/>
              </a:lnSpc>
              <a:spcBef>
                <a:spcPts val="75"/>
              </a:spcBef>
            </a:pPr>
            <a:r>
              <a:rPr sz="1000" spc="-5" dirty="0">
                <a:latin typeface="Arial"/>
                <a:cs typeface="Arial"/>
              </a:rPr>
              <a:t>Sum of project cost reserves, such as </a:t>
            </a:r>
            <a:r>
              <a:rPr sz="1000" dirty="0">
                <a:latin typeface="Arial"/>
                <a:cs typeface="Arial"/>
              </a:rPr>
              <a:t>risk </a:t>
            </a:r>
            <a:r>
              <a:rPr sz="1000" spc="-5" dirty="0">
                <a:latin typeface="Arial"/>
                <a:cs typeface="Arial"/>
              </a:rPr>
              <a:t>reserve and  others</a:t>
            </a:r>
            <a:endParaRPr sz="1000">
              <a:latin typeface="Arial"/>
              <a:cs typeface="Arial"/>
            </a:endParaRPr>
          </a:p>
          <a:p>
            <a:pPr marL="289560">
              <a:lnSpc>
                <a:spcPct val="100000"/>
              </a:lnSpc>
              <a:spcBef>
                <a:spcPts val="50"/>
              </a:spcBef>
            </a:pPr>
            <a:r>
              <a:rPr sz="1100" spc="-5" dirty="0">
                <a:latin typeface="Arial"/>
                <a:cs typeface="Arial"/>
              </a:rPr>
              <a:t>Historical</a:t>
            </a:r>
            <a:r>
              <a:rPr sz="1100" spc="-10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Relationships</a:t>
            </a:r>
            <a:endParaRPr sz="1100">
              <a:latin typeface="Arial"/>
              <a:cs typeface="Arial"/>
            </a:endParaRPr>
          </a:p>
          <a:p>
            <a:pPr marL="566420" marR="994410">
              <a:lnSpc>
                <a:spcPct val="100000"/>
              </a:lnSpc>
              <a:spcBef>
                <a:spcPts val="80"/>
              </a:spcBef>
            </a:pPr>
            <a:r>
              <a:rPr sz="1000" spc="-10" dirty="0">
                <a:latin typeface="Arial"/>
                <a:cs typeface="Arial"/>
              </a:rPr>
              <a:t>Parametric </a:t>
            </a:r>
            <a:r>
              <a:rPr sz="1000" spc="-5" dirty="0">
                <a:latin typeface="Arial"/>
                <a:cs typeface="Arial"/>
              </a:rPr>
              <a:t>and/or analogous estimates  Mathematical Models to predict total cost  </a:t>
            </a:r>
            <a:r>
              <a:rPr sz="1000" spc="-10" dirty="0">
                <a:latin typeface="Arial"/>
                <a:cs typeface="Arial"/>
              </a:rPr>
              <a:t>Refer </a:t>
            </a:r>
            <a:r>
              <a:rPr sz="1000" spc="-5" dirty="0">
                <a:latin typeface="Arial"/>
                <a:cs typeface="Arial"/>
              </a:rPr>
              <a:t>to book</a:t>
            </a:r>
            <a:endParaRPr sz="1000">
              <a:latin typeface="Arial"/>
              <a:cs typeface="Arial"/>
            </a:endParaRPr>
          </a:p>
          <a:p>
            <a:pPr marL="566420" marR="13335">
              <a:lnSpc>
                <a:spcPts val="1200"/>
              </a:lnSpc>
              <a:spcBef>
                <a:spcPts val="25"/>
              </a:spcBef>
            </a:pPr>
            <a:r>
              <a:rPr sz="1000" b="1" spc="-10" dirty="0">
                <a:latin typeface="Arial"/>
                <a:cs typeface="Arial"/>
              </a:rPr>
              <a:t>CAUTION: </a:t>
            </a:r>
            <a:r>
              <a:rPr sz="1000" spc="-5" dirty="0">
                <a:latin typeface="Arial"/>
                <a:cs typeface="Arial"/>
              </a:rPr>
              <a:t>models should be treated with care; </a:t>
            </a:r>
            <a:r>
              <a:rPr sz="1000" spc="-10" dirty="0">
                <a:latin typeface="Arial"/>
                <a:cs typeface="Arial"/>
              </a:rPr>
              <a:t>before </a:t>
            </a:r>
            <a:r>
              <a:rPr sz="1000" spc="-5" dirty="0">
                <a:latin typeface="Arial"/>
                <a:cs typeface="Arial"/>
              </a:rPr>
              <a:t>use  </a:t>
            </a:r>
            <a:r>
              <a:rPr sz="1000" spc="-10" dirty="0">
                <a:latin typeface="Arial"/>
                <a:cs typeface="Arial"/>
              </a:rPr>
              <a:t>they </a:t>
            </a:r>
            <a:r>
              <a:rPr sz="1000" spc="-5" dirty="0">
                <a:latin typeface="Arial"/>
                <a:cs typeface="Arial"/>
              </a:rPr>
              <a:t>should be fully understood</a:t>
            </a:r>
            <a:endParaRPr sz="1000">
              <a:latin typeface="Arial"/>
              <a:cs typeface="Arial"/>
            </a:endParaRPr>
          </a:p>
        </p:txBody>
      </p:sp>
      <p:sp>
        <p:nvSpPr>
          <p:cNvPr id="22" name="object 2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5" dirty="0"/>
              <a:t>62</a:t>
            </a:fld>
            <a:r>
              <a:rPr spc="-95" dirty="0"/>
              <a:t> </a:t>
            </a:r>
            <a:r>
              <a:rPr spc="-5" dirty="0"/>
              <a:t>/</a:t>
            </a:r>
            <a:r>
              <a:rPr spc="-95" dirty="0"/>
              <a:t> </a:t>
            </a:r>
            <a:r>
              <a:rPr spc="-5" dirty="0"/>
              <a:t>128</a:t>
            </a: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0"/>
            <a:ext cx="4608195" cy="14414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2286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18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143916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191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5839" y="144691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8366" y="216611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29463" y="288620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31990" y="360540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0" y="431761"/>
            <a:ext cx="4608195" cy="321945"/>
          </a:xfrm>
          <a:custGeom>
            <a:avLst/>
            <a:gdLst/>
            <a:ahLst/>
            <a:cxnLst/>
            <a:rect l="l" t="t" r="r" b="b"/>
            <a:pathLst>
              <a:path w="4608195" h="321945">
                <a:moveTo>
                  <a:pt x="0" y="321500"/>
                </a:moveTo>
                <a:lnTo>
                  <a:pt x="4608004" y="321500"/>
                </a:lnTo>
                <a:lnTo>
                  <a:pt x="4608004" y="0"/>
                </a:lnTo>
                <a:lnTo>
                  <a:pt x="0" y="0"/>
                </a:lnTo>
                <a:lnTo>
                  <a:pt x="0" y="321500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95363" y="1175956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95363" y="1558061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95363" y="1747850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78738" y="1931276"/>
            <a:ext cx="66675" cy="66675"/>
          </a:xfrm>
          <a:custGeom>
            <a:avLst/>
            <a:gdLst/>
            <a:ahLst/>
            <a:cxnLst/>
            <a:rect l="l" t="t" r="r" b="b"/>
            <a:pathLst>
              <a:path w="66675" h="66675">
                <a:moveTo>
                  <a:pt x="0" y="66166"/>
                </a:moveTo>
                <a:lnTo>
                  <a:pt x="66167" y="66166"/>
                </a:lnTo>
                <a:lnTo>
                  <a:pt x="66167" y="0"/>
                </a:lnTo>
                <a:lnTo>
                  <a:pt x="0" y="0"/>
                </a:lnTo>
                <a:lnTo>
                  <a:pt x="0" y="66166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78738" y="2538603"/>
            <a:ext cx="66675" cy="66675"/>
          </a:xfrm>
          <a:custGeom>
            <a:avLst/>
            <a:gdLst/>
            <a:ahLst/>
            <a:cxnLst/>
            <a:rect l="l" t="t" r="r" b="b"/>
            <a:pathLst>
              <a:path w="66675" h="66675">
                <a:moveTo>
                  <a:pt x="0" y="66166"/>
                </a:moveTo>
                <a:lnTo>
                  <a:pt x="66167" y="66166"/>
                </a:lnTo>
                <a:lnTo>
                  <a:pt x="66167" y="0"/>
                </a:lnTo>
                <a:lnTo>
                  <a:pt x="0" y="0"/>
                </a:lnTo>
                <a:lnTo>
                  <a:pt x="0" y="66166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95363" y="2894177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108000" y="101733"/>
            <a:ext cx="4130040" cy="30778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9390" marR="3138170" indent="-93980">
              <a:lnSpc>
                <a:spcPct val="157400"/>
              </a:lnSpc>
              <a:spcBef>
                <a:spcPts val="10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Project Cost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Management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Determine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Budget</a:t>
            </a:r>
            <a:endParaRPr sz="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600">
              <a:latin typeface="Arial"/>
              <a:cs typeface="Arial"/>
            </a:endParaRPr>
          </a:p>
          <a:p>
            <a:pPr>
              <a:lnSpc>
                <a:spcPct val="100000"/>
              </a:lnSpc>
              <a:tabLst>
                <a:tab pos="2269490" algn="l"/>
              </a:tabLst>
            </a:pPr>
            <a:r>
              <a:rPr sz="1400" spc="20" dirty="0">
                <a:solidFill>
                  <a:srgbClr val="FFFFFF"/>
                </a:solidFill>
                <a:latin typeface="Arial"/>
                <a:cs typeface="Arial"/>
              </a:rPr>
              <a:t>Determine</a:t>
            </a:r>
            <a:r>
              <a:rPr sz="1400" spc="15" dirty="0">
                <a:solidFill>
                  <a:srgbClr val="FFFFFF"/>
                </a:solidFill>
                <a:latin typeface="Arial"/>
                <a:cs typeface="Arial"/>
              </a:rPr>
              <a:t> Budget	</a:t>
            </a:r>
            <a:r>
              <a:rPr sz="1400" spc="-20" dirty="0">
                <a:solidFill>
                  <a:srgbClr val="FFFFFF"/>
                </a:solidFill>
                <a:latin typeface="Arial"/>
                <a:cs typeface="Arial"/>
              </a:rPr>
              <a:t>Tools </a:t>
            </a:r>
            <a:r>
              <a:rPr sz="1400" spc="15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Techniques</a:t>
            </a:r>
            <a:endParaRPr sz="1400">
              <a:latin typeface="Arial"/>
              <a:cs typeface="Arial"/>
            </a:endParaRPr>
          </a:p>
          <a:p>
            <a:pPr marL="251460">
              <a:lnSpc>
                <a:spcPct val="100000"/>
              </a:lnSpc>
              <a:spcBef>
                <a:spcPts val="1500"/>
              </a:spcBef>
            </a:pPr>
            <a:r>
              <a:rPr sz="1100" b="1" spc="-5" dirty="0">
                <a:latin typeface="Arial"/>
                <a:cs typeface="Arial"/>
              </a:rPr>
              <a:t>Funding Limit</a:t>
            </a:r>
            <a:r>
              <a:rPr sz="1100" b="1" spc="-10" dirty="0">
                <a:latin typeface="Arial"/>
                <a:cs typeface="Arial"/>
              </a:rPr>
              <a:t> </a:t>
            </a:r>
            <a:r>
              <a:rPr sz="1100" b="1" spc="-5" dirty="0">
                <a:latin typeface="Arial"/>
                <a:cs typeface="Arial"/>
              </a:rPr>
              <a:t>Reconciliation</a:t>
            </a:r>
            <a:endParaRPr sz="1100">
              <a:latin typeface="Arial"/>
              <a:cs typeface="Arial"/>
            </a:endParaRPr>
          </a:p>
          <a:p>
            <a:pPr marL="528955" marR="76200">
              <a:lnSpc>
                <a:spcPct val="102600"/>
              </a:lnSpc>
              <a:spcBef>
                <a:spcPts val="300"/>
              </a:spcBef>
            </a:pPr>
            <a:r>
              <a:rPr sz="1100" spc="-5" dirty="0">
                <a:latin typeface="Arial"/>
                <a:cs typeface="Arial"/>
              </a:rPr>
              <a:t>Modification of the project </a:t>
            </a:r>
            <a:r>
              <a:rPr sz="1100" spc="-10" dirty="0">
                <a:latin typeface="Arial"/>
                <a:cs typeface="Arial"/>
              </a:rPr>
              <a:t>program </a:t>
            </a:r>
            <a:r>
              <a:rPr sz="1100" spc="-5" dirty="0">
                <a:latin typeface="Arial"/>
                <a:cs typeface="Arial"/>
              </a:rPr>
              <a:t>in order to smooth</a:t>
            </a:r>
            <a:r>
              <a:rPr sz="1100" spc="-65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out  the funding requirements of the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project.</a:t>
            </a:r>
            <a:endParaRPr sz="1100">
              <a:latin typeface="Arial"/>
              <a:cs typeface="Arial"/>
            </a:endParaRPr>
          </a:p>
          <a:p>
            <a:pPr marL="528955" marR="5080">
              <a:lnSpc>
                <a:spcPct val="113199"/>
              </a:lnSpc>
              <a:spcBef>
                <a:spcPts val="160"/>
              </a:spcBef>
            </a:pPr>
            <a:r>
              <a:rPr sz="1100" spc="-10" dirty="0">
                <a:latin typeface="Arial"/>
                <a:cs typeface="Arial"/>
              </a:rPr>
              <a:t>Needs </a:t>
            </a:r>
            <a:r>
              <a:rPr sz="1100" spc="-5" dirty="0">
                <a:latin typeface="Arial"/>
                <a:cs typeface="Arial"/>
              </a:rPr>
              <a:t>to </a:t>
            </a:r>
            <a:r>
              <a:rPr sz="1100" spc="-10" dirty="0">
                <a:latin typeface="Arial"/>
                <a:cs typeface="Arial"/>
              </a:rPr>
              <a:t>be </a:t>
            </a:r>
            <a:r>
              <a:rPr sz="1100" spc="-5" dirty="0">
                <a:latin typeface="Arial"/>
                <a:cs typeface="Arial"/>
              </a:rPr>
              <a:t>treated with </a:t>
            </a:r>
            <a:r>
              <a:rPr sz="1100" spc="-10" dirty="0">
                <a:latin typeface="Arial"/>
                <a:cs typeface="Arial"/>
              </a:rPr>
              <a:t>extreme </a:t>
            </a:r>
            <a:r>
              <a:rPr sz="1100" spc="-5" dirty="0">
                <a:latin typeface="Arial"/>
                <a:cs typeface="Arial"/>
              </a:rPr>
              <a:t>caution </a:t>
            </a:r>
            <a:r>
              <a:rPr sz="1100" spc="-20" dirty="0">
                <a:latin typeface="Arial"/>
                <a:cs typeface="Arial"/>
              </a:rPr>
              <a:t>by </a:t>
            </a:r>
            <a:r>
              <a:rPr sz="1100" spc="-5" dirty="0">
                <a:latin typeface="Arial"/>
                <a:cs typeface="Arial"/>
              </a:rPr>
              <a:t>the </a:t>
            </a:r>
            <a:r>
              <a:rPr sz="1100" spc="-10" dirty="0">
                <a:latin typeface="Arial"/>
                <a:cs typeface="Arial"/>
              </a:rPr>
              <a:t>contractor  Generally </a:t>
            </a:r>
            <a:r>
              <a:rPr sz="1100" spc="-5" dirty="0">
                <a:latin typeface="Arial"/>
                <a:cs typeface="Arial"/>
              </a:rPr>
              <a:t>beneficial to the client.</a:t>
            </a:r>
            <a:endParaRPr sz="1100">
              <a:latin typeface="Arial"/>
              <a:cs typeface="Arial"/>
            </a:endParaRPr>
          </a:p>
          <a:p>
            <a:pPr marL="805815" marR="70485">
              <a:lnSpc>
                <a:spcPct val="100000"/>
              </a:lnSpc>
              <a:spcBef>
                <a:spcPts val="175"/>
              </a:spcBef>
            </a:pPr>
            <a:r>
              <a:rPr sz="1000" spc="-5" dirty="0">
                <a:latin typeface="Arial"/>
                <a:cs typeface="Arial"/>
              </a:rPr>
              <a:t>Projects generally </a:t>
            </a:r>
            <a:r>
              <a:rPr sz="1000" spc="-15" dirty="0">
                <a:latin typeface="Arial"/>
                <a:cs typeface="Arial"/>
              </a:rPr>
              <a:t>have </a:t>
            </a:r>
            <a:r>
              <a:rPr sz="1000" spc="-5" dirty="0">
                <a:latin typeface="Arial"/>
                <a:cs typeface="Arial"/>
              </a:rPr>
              <a:t>a </a:t>
            </a:r>
            <a:r>
              <a:rPr sz="1000" spc="-10" dirty="0">
                <a:latin typeface="Arial"/>
                <a:cs typeface="Arial"/>
              </a:rPr>
              <a:t>value </a:t>
            </a:r>
            <a:r>
              <a:rPr sz="1000" spc="-5" dirty="0">
                <a:latin typeface="Arial"/>
                <a:cs typeface="Arial"/>
              </a:rPr>
              <a:t>to the client, and generate  a </a:t>
            </a:r>
            <a:r>
              <a:rPr sz="1000" dirty="0">
                <a:latin typeface="Arial"/>
                <a:cs typeface="Arial"/>
              </a:rPr>
              <a:t>return </a:t>
            </a:r>
            <a:r>
              <a:rPr sz="1000" spc="-5" dirty="0">
                <a:latin typeface="Arial"/>
                <a:cs typeface="Arial"/>
              </a:rPr>
              <a:t>on </a:t>
            </a:r>
            <a:r>
              <a:rPr sz="1000" spc="-10" dirty="0">
                <a:latin typeface="Arial"/>
                <a:cs typeface="Arial"/>
              </a:rPr>
              <a:t>investment. </a:t>
            </a:r>
            <a:r>
              <a:rPr sz="1000" spc="-5" dirty="0">
                <a:latin typeface="Arial"/>
                <a:cs typeface="Arial"/>
              </a:rPr>
              <a:t>The </a:t>
            </a:r>
            <a:r>
              <a:rPr sz="1000" dirty="0">
                <a:latin typeface="Arial"/>
                <a:cs typeface="Arial"/>
              </a:rPr>
              <a:t>shorter </a:t>
            </a:r>
            <a:r>
              <a:rPr sz="1000" spc="-5" dirty="0">
                <a:latin typeface="Arial"/>
                <a:cs typeface="Arial"/>
              </a:rPr>
              <a:t>the time between  </a:t>
            </a:r>
            <a:r>
              <a:rPr sz="1000" spc="-10" dirty="0">
                <a:latin typeface="Arial"/>
                <a:cs typeface="Arial"/>
              </a:rPr>
              <a:t>paying </a:t>
            </a:r>
            <a:r>
              <a:rPr sz="1000" spc="-5" dirty="0">
                <a:latin typeface="Arial"/>
                <a:cs typeface="Arial"/>
              </a:rPr>
              <a:t>the contractor and realising a </a:t>
            </a:r>
            <a:r>
              <a:rPr sz="1000" dirty="0">
                <a:latin typeface="Arial"/>
                <a:cs typeface="Arial"/>
              </a:rPr>
              <a:t>return </a:t>
            </a:r>
            <a:r>
              <a:rPr sz="1000" spc="-5" dirty="0">
                <a:latin typeface="Arial"/>
                <a:cs typeface="Arial"/>
              </a:rPr>
              <a:t>from the  </a:t>
            </a:r>
            <a:r>
              <a:rPr sz="1000" spc="-10" dirty="0">
                <a:latin typeface="Arial"/>
                <a:cs typeface="Arial"/>
              </a:rPr>
              <a:t>investment, </a:t>
            </a:r>
            <a:r>
              <a:rPr sz="1000" spc="-5" dirty="0">
                <a:latin typeface="Arial"/>
                <a:cs typeface="Arial"/>
              </a:rPr>
              <a:t>the better it is </a:t>
            </a:r>
            <a:r>
              <a:rPr sz="1000" spc="-15" dirty="0">
                <a:latin typeface="Arial"/>
                <a:cs typeface="Arial"/>
              </a:rPr>
              <a:t>for </a:t>
            </a:r>
            <a:r>
              <a:rPr sz="1000" spc="-5" dirty="0">
                <a:latin typeface="Arial"/>
                <a:cs typeface="Arial"/>
              </a:rPr>
              <a:t>the</a:t>
            </a:r>
            <a:r>
              <a:rPr sz="1000" spc="15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client</a:t>
            </a:r>
            <a:endParaRPr sz="1000">
              <a:latin typeface="Arial"/>
              <a:cs typeface="Arial"/>
            </a:endParaRPr>
          </a:p>
          <a:p>
            <a:pPr marL="805815" marR="55244">
              <a:lnSpc>
                <a:spcPts val="1200"/>
              </a:lnSpc>
              <a:spcBef>
                <a:spcPts val="25"/>
              </a:spcBef>
            </a:pPr>
            <a:r>
              <a:rPr sz="1000" spc="-10" dirty="0">
                <a:latin typeface="Arial"/>
                <a:cs typeface="Arial"/>
              </a:rPr>
              <a:t>Also, </a:t>
            </a:r>
            <a:r>
              <a:rPr sz="1000" spc="-5" dirty="0">
                <a:latin typeface="Arial"/>
                <a:cs typeface="Arial"/>
              </a:rPr>
              <a:t>loan interest is incurred from </a:t>
            </a:r>
            <a:r>
              <a:rPr sz="1000" spc="-10" dirty="0">
                <a:latin typeface="Arial"/>
                <a:cs typeface="Arial"/>
              </a:rPr>
              <a:t>drawdown. </a:t>
            </a:r>
            <a:r>
              <a:rPr sz="1000" spc="-5" dirty="0">
                <a:latin typeface="Arial"/>
                <a:cs typeface="Arial"/>
              </a:rPr>
              <a:t>If </a:t>
            </a:r>
            <a:r>
              <a:rPr sz="1000" spc="-10" dirty="0">
                <a:latin typeface="Arial"/>
                <a:cs typeface="Arial"/>
              </a:rPr>
              <a:t>drawdown  </a:t>
            </a:r>
            <a:r>
              <a:rPr sz="1000" spc="-5" dirty="0">
                <a:latin typeface="Arial"/>
                <a:cs typeface="Arial"/>
              </a:rPr>
              <a:t>can be postponed, less loan interest is</a:t>
            </a:r>
            <a:r>
              <a:rPr sz="1000" spc="5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incurred.</a:t>
            </a:r>
            <a:endParaRPr sz="1000">
              <a:latin typeface="Arial"/>
              <a:cs typeface="Arial"/>
            </a:endParaRPr>
          </a:p>
          <a:p>
            <a:pPr marL="528955" marR="672465">
              <a:lnSpc>
                <a:spcPct val="102600"/>
              </a:lnSpc>
              <a:spcBef>
                <a:spcPts val="275"/>
              </a:spcBef>
            </a:pPr>
            <a:r>
              <a:rPr sz="1100" spc="-5" dirty="0">
                <a:latin typeface="Arial"/>
                <a:cs typeface="Arial"/>
              </a:rPr>
              <a:t>Both </a:t>
            </a:r>
            <a:r>
              <a:rPr sz="1100" dirty="0">
                <a:latin typeface="Arial"/>
                <a:cs typeface="Arial"/>
              </a:rPr>
              <a:t>parties </a:t>
            </a:r>
            <a:r>
              <a:rPr sz="1100" spc="-10" dirty="0">
                <a:latin typeface="Arial"/>
                <a:cs typeface="Arial"/>
              </a:rPr>
              <a:t>need </a:t>
            </a:r>
            <a:r>
              <a:rPr sz="1100" spc="-5" dirty="0">
                <a:latin typeface="Arial"/>
                <a:cs typeface="Arial"/>
              </a:rPr>
              <a:t>to </a:t>
            </a:r>
            <a:r>
              <a:rPr sz="1100" spc="-10" dirty="0">
                <a:latin typeface="Arial"/>
                <a:cs typeface="Arial"/>
              </a:rPr>
              <a:t>be </a:t>
            </a:r>
            <a:r>
              <a:rPr sz="1100" spc="-15" dirty="0">
                <a:latin typeface="Arial"/>
                <a:cs typeface="Arial"/>
              </a:rPr>
              <a:t>aware </a:t>
            </a:r>
            <a:r>
              <a:rPr sz="1100" spc="-5" dirty="0">
                <a:latin typeface="Arial"/>
                <a:cs typeface="Arial"/>
              </a:rPr>
              <a:t>of </a:t>
            </a:r>
            <a:r>
              <a:rPr sz="1100" spc="-10" dirty="0">
                <a:latin typeface="Arial"/>
                <a:cs typeface="Arial"/>
              </a:rPr>
              <a:t>Contract </a:t>
            </a:r>
            <a:r>
              <a:rPr sz="1100" spc="-5" dirty="0">
                <a:latin typeface="Arial"/>
                <a:cs typeface="Arial"/>
              </a:rPr>
              <a:t>Price  Adjustment </a:t>
            </a:r>
            <a:r>
              <a:rPr sz="1100" spc="-35" dirty="0">
                <a:latin typeface="Arial"/>
                <a:cs typeface="Arial"/>
              </a:rPr>
              <a:t>(CPA) </a:t>
            </a:r>
            <a:r>
              <a:rPr sz="1100" spc="-5" dirty="0">
                <a:latin typeface="Arial"/>
                <a:cs typeface="Arial"/>
              </a:rPr>
              <a:t>Clause </a:t>
            </a:r>
            <a:r>
              <a:rPr sz="1100" spc="-10" dirty="0">
                <a:latin typeface="Arial"/>
                <a:cs typeface="Arial"/>
              </a:rPr>
              <a:t>and</a:t>
            </a:r>
            <a:r>
              <a:rPr sz="1100" spc="1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effects</a:t>
            </a:r>
            <a:endParaRPr sz="1100">
              <a:latin typeface="Arial"/>
              <a:cs typeface="Arial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5" dirty="0"/>
              <a:t>63</a:t>
            </a:fld>
            <a:r>
              <a:rPr spc="-95" dirty="0"/>
              <a:t> </a:t>
            </a:r>
            <a:r>
              <a:rPr spc="-5" dirty="0"/>
              <a:t>/</a:t>
            </a:r>
            <a:r>
              <a:rPr spc="-95" dirty="0"/>
              <a:t> </a:t>
            </a:r>
            <a:r>
              <a:rPr spc="-5" dirty="0"/>
              <a:t>128</a:t>
            </a: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0"/>
            <a:ext cx="4608195" cy="14414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2286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18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143916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191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5839" y="144691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8366" y="216611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29463" y="288620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31990" y="360540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01587" y="101733"/>
            <a:ext cx="903605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6045" marR="5080" indent="-93980">
              <a:lnSpc>
                <a:spcPct val="157400"/>
              </a:lnSpc>
              <a:spcBef>
                <a:spcPts val="10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Project Cost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Management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Determine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Budget</a:t>
            </a:r>
            <a:endParaRPr sz="6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0" y="431761"/>
            <a:ext cx="4608195" cy="321945"/>
          </a:xfrm>
          <a:prstGeom prst="rect">
            <a:avLst/>
          </a:prstGeom>
          <a:solidFill>
            <a:srgbClr val="3333B2"/>
          </a:solidFill>
        </p:spPr>
        <p:txBody>
          <a:bodyPr vert="horz" wrap="square" lIns="0" tIns="6223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490"/>
              </a:spcBef>
            </a:pPr>
            <a:r>
              <a:rPr sz="1400" spc="20" dirty="0">
                <a:solidFill>
                  <a:srgbClr val="FFFFFF"/>
                </a:solidFill>
                <a:latin typeface="Arial"/>
                <a:cs typeface="Arial"/>
              </a:rPr>
              <a:t>Determine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15" dirty="0">
                <a:solidFill>
                  <a:srgbClr val="FFFFFF"/>
                </a:solidFill>
                <a:latin typeface="Arial"/>
                <a:cs typeface="Arial"/>
              </a:rPr>
              <a:t>Budget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84746" y="947374"/>
            <a:ext cx="3580863" cy="219967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5" dirty="0"/>
              <a:t>64</a:t>
            </a:fld>
            <a:r>
              <a:rPr spc="-95" dirty="0"/>
              <a:t> </a:t>
            </a:r>
            <a:r>
              <a:rPr spc="-5" dirty="0"/>
              <a:t>/</a:t>
            </a:r>
            <a:r>
              <a:rPr spc="-95" dirty="0"/>
              <a:t> </a:t>
            </a:r>
            <a:r>
              <a:rPr spc="-5" dirty="0"/>
              <a:t>128</a:t>
            </a: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0"/>
            <a:ext cx="4608195" cy="14414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2286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18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143916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191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5839" y="144691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8366" y="216611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29463" y="288620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31990" y="360540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01587" y="101733"/>
            <a:ext cx="903605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6045" marR="5080" indent="-93980">
              <a:lnSpc>
                <a:spcPct val="157400"/>
              </a:lnSpc>
              <a:spcBef>
                <a:spcPts val="10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Project Cost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Management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Determine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Budget</a:t>
            </a:r>
            <a:endParaRPr sz="6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0" y="431761"/>
            <a:ext cx="4608195" cy="321945"/>
          </a:xfrm>
          <a:custGeom>
            <a:avLst/>
            <a:gdLst/>
            <a:ahLst/>
            <a:cxnLst/>
            <a:rect l="l" t="t" r="r" b="b"/>
            <a:pathLst>
              <a:path w="4608195" h="321945">
                <a:moveTo>
                  <a:pt x="0" y="321500"/>
                </a:moveTo>
                <a:lnTo>
                  <a:pt x="4608004" y="321500"/>
                </a:lnTo>
                <a:lnTo>
                  <a:pt x="4608004" y="0"/>
                </a:lnTo>
                <a:lnTo>
                  <a:pt x="0" y="0"/>
                </a:lnTo>
                <a:lnTo>
                  <a:pt x="0" y="321500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08000" y="477339"/>
            <a:ext cx="148590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5"/>
              </a:spcBef>
            </a:pPr>
            <a:r>
              <a:rPr sz="1400" spc="20" dirty="0">
                <a:solidFill>
                  <a:srgbClr val="FFFFFF"/>
                </a:solidFill>
                <a:latin typeface="Arial"/>
                <a:cs typeface="Arial"/>
              </a:rPr>
              <a:t>Determine</a:t>
            </a:r>
            <a:r>
              <a:rPr sz="14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15" dirty="0">
                <a:solidFill>
                  <a:srgbClr val="FFFFFF"/>
                </a:solidFill>
                <a:latin typeface="Arial"/>
                <a:cs typeface="Arial"/>
              </a:rPr>
              <a:t>Budget</a:t>
            </a:r>
            <a:endParaRPr sz="14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118437" y="477339"/>
            <a:ext cx="650875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5"/>
              </a:spcBef>
            </a:pPr>
            <a:r>
              <a:rPr sz="1400" spc="15" dirty="0">
                <a:solidFill>
                  <a:srgbClr val="FFFFFF"/>
                </a:solidFill>
                <a:latin typeface="Arial"/>
                <a:cs typeface="Arial"/>
              </a:rPr>
              <a:t>Outputs</a:t>
            </a:r>
            <a:endParaRPr sz="14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95363" y="1499425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95363" y="2053602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95363" y="2263635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347294" y="1166823"/>
            <a:ext cx="3913504" cy="1553845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434"/>
              </a:spcBef>
            </a:pPr>
            <a:r>
              <a:rPr sz="1100" b="1" spc="-10" dirty="0">
                <a:latin typeface="Arial"/>
                <a:cs typeface="Arial"/>
              </a:rPr>
              <a:t>Cost </a:t>
            </a:r>
            <a:r>
              <a:rPr sz="1100" b="1" spc="-15" dirty="0">
                <a:latin typeface="Arial"/>
                <a:cs typeface="Arial"/>
              </a:rPr>
              <a:t>Performance</a:t>
            </a:r>
            <a:r>
              <a:rPr sz="1100" b="1" spc="-5" dirty="0">
                <a:latin typeface="Arial"/>
                <a:cs typeface="Arial"/>
              </a:rPr>
              <a:t> Baseline</a:t>
            </a:r>
            <a:endParaRPr sz="1100">
              <a:latin typeface="Arial"/>
              <a:cs typeface="Arial"/>
            </a:endParaRPr>
          </a:p>
          <a:p>
            <a:pPr marL="289560" marR="5080" algn="just">
              <a:lnSpc>
                <a:spcPct val="102600"/>
              </a:lnSpc>
              <a:spcBef>
                <a:spcPts val="300"/>
              </a:spcBef>
            </a:pPr>
            <a:r>
              <a:rPr sz="1100" spc="-10" dirty="0">
                <a:latin typeface="Arial"/>
                <a:cs typeface="Arial"/>
              </a:rPr>
              <a:t>Time based budget </a:t>
            </a:r>
            <a:r>
              <a:rPr sz="1100" spc="-5" dirty="0">
                <a:latin typeface="Arial"/>
                <a:cs typeface="Arial"/>
              </a:rPr>
              <a:t>that is </a:t>
            </a:r>
            <a:r>
              <a:rPr sz="1100" spc="-10" dirty="0">
                <a:latin typeface="Arial"/>
                <a:cs typeface="Arial"/>
              </a:rPr>
              <a:t>used </a:t>
            </a:r>
            <a:r>
              <a:rPr sz="1100" spc="-5" dirty="0">
                <a:latin typeface="Arial"/>
                <a:cs typeface="Arial"/>
              </a:rPr>
              <a:t>as </a:t>
            </a:r>
            <a:r>
              <a:rPr sz="1100" spc="-10" dirty="0">
                <a:latin typeface="Arial"/>
                <a:cs typeface="Arial"/>
              </a:rPr>
              <a:t>a </a:t>
            </a:r>
            <a:r>
              <a:rPr sz="1100" spc="-5" dirty="0">
                <a:latin typeface="Arial"/>
                <a:cs typeface="Arial"/>
              </a:rPr>
              <a:t>basis against which</a:t>
            </a:r>
            <a:r>
              <a:rPr sz="1100" spc="-95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to  </a:t>
            </a:r>
            <a:r>
              <a:rPr sz="1100" spc="-10" dirty="0">
                <a:latin typeface="Arial"/>
                <a:cs typeface="Arial"/>
              </a:rPr>
              <a:t>measure, </a:t>
            </a:r>
            <a:r>
              <a:rPr sz="1100" spc="-15" dirty="0">
                <a:latin typeface="Arial"/>
                <a:cs typeface="Arial"/>
              </a:rPr>
              <a:t>monitor, </a:t>
            </a:r>
            <a:r>
              <a:rPr sz="1100" spc="-10" dirty="0">
                <a:latin typeface="Arial"/>
                <a:cs typeface="Arial"/>
              </a:rPr>
              <a:t>and </a:t>
            </a:r>
            <a:r>
              <a:rPr sz="1100" spc="-5" dirty="0">
                <a:latin typeface="Arial"/>
                <a:cs typeface="Arial"/>
              </a:rPr>
              <a:t>control </a:t>
            </a:r>
            <a:r>
              <a:rPr sz="1100" spc="-15" dirty="0">
                <a:latin typeface="Arial"/>
                <a:cs typeface="Arial"/>
              </a:rPr>
              <a:t>overall </a:t>
            </a:r>
            <a:r>
              <a:rPr sz="1100" spc="-5" dirty="0">
                <a:latin typeface="Arial"/>
                <a:cs typeface="Arial"/>
              </a:rPr>
              <a:t>cost </a:t>
            </a:r>
            <a:r>
              <a:rPr sz="1100" spc="-10" dirty="0">
                <a:latin typeface="Arial"/>
                <a:cs typeface="Arial"/>
              </a:rPr>
              <a:t>performance on  </a:t>
            </a:r>
            <a:r>
              <a:rPr sz="1100" spc="-5" dirty="0">
                <a:latin typeface="Arial"/>
                <a:cs typeface="Arial"/>
              </a:rPr>
              <a:t>the</a:t>
            </a:r>
            <a:r>
              <a:rPr sz="1100" spc="-10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project.</a:t>
            </a:r>
            <a:endParaRPr sz="1100">
              <a:latin typeface="Arial"/>
              <a:cs typeface="Arial"/>
            </a:endParaRPr>
          </a:p>
          <a:p>
            <a:pPr marL="289560">
              <a:lnSpc>
                <a:spcPct val="100000"/>
              </a:lnSpc>
              <a:spcBef>
                <a:spcPts val="330"/>
              </a:spcBef>
            </a:pPr>
            <a:r>
              <a:rPr sz="1100" spc="-10" dirty="0">
                <a:latin typeface="Arial"/>
                <a:cs typeface="Arial"/>
              </a:rPr>
              <a:t>Can be shown </a:t>
            </a:r>
            <a:r>
              <a:rPr sz="1100" spc="-5" dirty="0">
                <a:latin typeface="Arial"/>
                <a:cs typeface="Arial"/>
              </a:rPr>
              <a:t>as </a:t>
            </a:r>
            <a:r>
              <a:rPr sz="1100" spc="-10" dirty="0">
                <a:latin typeface="Arial"/>
                <a:cs typeface="Arial"/>
              </a:rPr>
              <a:t>an</a:t>
            </a:r>
            <a:r>
              <a:rPr sz="1100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S-curve</a:t>
            </a:r>
            <a:endParaRPr sz="1100">
              <a:latin typeface="Arial"/>
              <a:cs typeface="Arial"/>
            </a:endParaRPr>
          </a:p>
          <a:p>
            <a:pPr marL="289560" marR="8255">
              <a:lnSpc>
                <a:spcPct val="102600"/>
              </a:lnSpc>
              <a:spcBef>
                <a:spcPts val="300"/>
              </a:spcBef>
            </a:pPr>
            <a:r>
              <a:rPr sz="1100" spc="-20" dirty="0">
                <a:latin typeface="Arial"/>
                <a:cs typeface="Arial"/>
              </a:rPr>
              <a:t>For </a:t>
            </a:r>
            <a:r>
              <a:rPr sz="1100" spc="-5" dirty="0">
                <a:latin typeface="Arial"/>
                <a:cs typeface="Arial"/>
              </a:rPr>
              <a:t>large construction projects it is normal to include </a:t>
            </a:r>
            <a:r>
              <a:rPr sz="1100" spc="-20" dirty="0">
                <a:latin typeface="Arial"/>
                <a:cs typeface="Arial"/>
              </a:rPr>
              <a:t>far  </a:t>
            </a:r>
            <a:r>
              <a:rPr sz="1100" spc="-10" dirty="0">
                <a:latin typeface="Arial"/>
                <a:cs typeface="Arial"/>
              </a:rPr>
              <a:t>more </a:t>
            </a:r>
            <a:r>
              <a:rPr sz="1100" spc="-5" dirty="0">
                <a:latin typeface="Arial"/>
                <a:cs typeface="Arial"/>
              </a:rPr>
              <a:t>detail </a:t>
            </a:r>
            <a:r>
              <a:rPr sz="1100" spc="-10" dirty="0">
                <a:latin typeface="Arial"/>
                <a:cs typeface="Arial"/>
              </a:rPr>
              <a:t>and </a:t>
            </a:r>
            <a:r>
              <a:rPr sz="1100" spc="-15" dirty="0">
                <a:latin typeface="Arial"/>
                <a:cs typeface="Arial"/>
              </a:rPr>
              <a:t>track </a:t>
            </a:r>
            <a:r>
              <a:rPr sz="1100" spc="-5" dirty="0">
                <a:latin typeface="Arial"/>
                <a:cs typeface="Arial"/>
              </a:rPr>
              <a:t>costs against specific cost codes </a:t>
            </a:r>
            <a:r>
              <a:rPr sz="1100" spc="-10" dirty="0">
                <a:latin typeface="Arial"/>
                <a:cs typeface="Arial"/>
              </a:rPr>
              <a:t>and  </a:t>
            </a:r>
            <a:r>
              <a:rPr sz="1100" spc="-5" dirty="0">
                <a:latin typeface="Arial"/>
                <a:cs typeface="Arial"/>
              </a:rPr>
              <a:t>cost</a:t>
            </a:r>
            <a:r>
              <a:rPr sz="1100" spc="-10" dirty="0">
                <a:latin typeface="Arial"/>
                <a:cs typeface="Arial"/>
              </a:rPr>
              <a:t> centres.</a:t>
            </a:r>
            <a:endParaRPr sz="1100">
              <a:latin typeface="Arial"/>
              <a:cs typeface="Arial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5" dirty="0"/>
              <a:t>65</a:t>
            </a:fld>
            <a:r>
              <a:rPr spc="-95" dirty="0"/>
              <a:t> </a:t>
            </a:r>
            <a:r>
              <a:rPr spc="-5" dirty="0"/>
              <a:t>/</a:t>
            </a:r>
            <a:r>
              <a:rPr spc="-95" dirty="0"/>
              <a:t> </a:t>
            </a:r>
            <a:r>
              <a:rPr spc="-5" dirty="0"/>
              <a:t>128</a:t>
            </a: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0"/>
            <a:ext cx="4608195" cy="14414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2286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18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143916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191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5839" y="144691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8366" y="216611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29463" y="288620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31990" y="360540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01587" y="101733"/>
            <a:ext cx="903605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6045" marR="5080" indent="-93980">
              <a:lnSpc>
                <a:spcPct val="157400"/>
              </a:lnSpc>
              <a:spcBef>
                <a:spcPts val="10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Project Cost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Management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Determine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Budget</a:t>
            </a:r>
            <a:endParaRPr sz="6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0" y="431761"/>
            <a:ext cx="4608195" cy="321945"/>
          </a:xfrm>
          <a:custGeom>
            <a:avLst/>
            <a:gdLst/>
            <a:ahLst/>
            <a:cxnLst/>
            <a:rect l="l" t="t" r="r" b="b"/>
            <a:pathLst>
              <a:path w="4608195" h="321945">
                <a:moveTo>
                  <a:pt x="0" y="321500"/>
                </a:moveTo>
                <a:lnTo>
                  <a:pt x="4608004" y="321500"/>
                </a:lnTo>
                <a:lnTo>
                  <a:pt x="4608004" y="0"/>
                </a:lnTo>
                <a:lnTo>
                  <a:pt x="0" y="0"/>
                </a:lnTo>
                <a:lnTo>
                  <a:pt x="0" y="321500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08000" y="477339"/>
            <a:ext cx="148590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5"/>
              </a:spcBef>
            </a:pPr>
            <a:r>
              <a:rPr sz="1400" spc="20" dirty="0">
                <a:solidFill>
                  <a:srgbClr val="FFFFFF"/>
                </a:solidFill>
                <a:latin typeface="Arial"/>
                <a:cs typeface="Arial"/>
              </a:rPr>
              <a:t>Determine</a:t>
            </a:r>
            <a:r>
              <a:rPr sz="14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15" dirty="0">
                <a:solidFill>
                  <a:srgbClr val="FFFFFF"/>
                </a:solidFill>
                <a:latin typeface="Arial"/>
                <a:cs typeface="Arial"/>
              </a:rPr>
              <a:t>Budget</a:t>
            </a:r>
            <a:endParaRPr sz="14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118437" y="477339"/>
            <a:ext cx="650875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5"/>
              </a:spcBef>
            </a:pPr>
            <a:r>
              <a:rPr sz="1400" spc="15" dirty="0">
                <a:solidFill>
                  <a:srgbClr val="FFFFFF"/>
                </a:solidFill>
                <a:latin typeface="Arial"/>
                <a:cs typeface="Arial"/>
              </a:rPr>
              <a:t>Outputs</a:t>
            </a:r>
            <a:endParaRPr sz="14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95363" y="1473543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95363" y="1683575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95363" y="2065680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95363" y="2447798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347294" y="1140940"/>
            <a:ext cx="3874135" cy="1591945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34"/>
              </a:spcBef>
            </a:pPr>
            <a:r>
              <a:rPr sz="1100" b="1" spc="-10" dirty="0">
                <a:latin typeface="Arial"/>
                <a:cs typeface="Arial"/>
              </a:rPr>
              <a:t>Project </a:t>
            </a:r>
            <a:r>
              <a:rPr sz="1100" b="1" spc="-5" dirty="0">
                <a:latin typeface="Arial"/>
                <a:cs typeface="Arial"/>
              </a:rPr>
              <a:t>Funding </a:t>
            </a:r>
            <a:r>
              <a:rPr sz="1100" b="1" spc="-10" dirty="0">
                <a:latin typeface="Arial"/>
                <a:cs typeface="Arial"/>
              </a:rPr>
              <a:t>Requirements</a:t>
            </a:r>
            <a:endParaRPr sz="1100">
              <a:latin typeface="Arial"/>
              <a:cs typeface="Arial"/>
            </a:endParaRPr>
          </a:p>
          <a:p>
            <a:pPr marL="289560">
              <a:lnSpc>
                <a:spcPct val="100000"/>
              </a:lnSpc>
              <a:spcBef>
                <a:spcPts val="334"/>
              </a:spcBef>
            </a:pPr>
            <a:r>
              <a:rPr sz="1100" spc="-5" dirty="0">
                <a:latin typeface="Arial"/>
                <a:cs typeface="Arial"/>
              </a:rPr>
              <a:t>Details the total </a:t>
            </a:r>
            <a:r>
              <a:rPr sz="1100" spc="-10" dirty="0">
                <a:latin typeface="Arial"/>
                <a:cs typeface="Arial"/>
              </a:rPr>
              <a:t>and </a:t>
            </a:r>
            <a:r>
              <a:rPr sz="1100" spc="-5" dirty="0">
                <a:latin typeface="Arial"/>
                <a:cs typeface="Arial"/>
              </a:rPr>
              <a:t>periodic funding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requirements</a:t>
            </a:r>
            <a:endParaRPr sz="1100">
              <a:latin typeface="Arial"/>
              <a:cs typeface="Arial"/>
            </a:endParaRPr>
          </a:p>
          <a:p>
            <a:pPr marL="289560" marR="127000">
              <a:lnSpc>
                <a:spcPct val="102600"/>
              </a:lnSpc>
              <a:spcBef>
                <a:spcPts val="295"/>
              </a:spcBef>
            </a:pPr>
            <a:r>
              <a:rPr sz="1100" spc="-5" dirty="0">
                <a:latin typeface="Arial"/>
                <a:cs typeface="Arial"/>
              </a:rPr>
              <a:t>Also included </a:t>
            </a:r>
            <a:r>
              <a:rPr sz="1100" spc="-10" dirty="0">
                <a:latin typeface="Arial"/>
                <a:cs typeface="Arial"/>
              </a:rPr>
              <a:t>a </a:t>
            </a:r>
            <a:r>
              <a:rPr sz="1100" spc="-5" dirty="0">
                <a:latin typeface="Arial"/>
                <a:cs typeface="Arial"/>
              </a:rPr>
              <a:t>margin </a:t>
            </a:r>
            <a:r>
              <a:rPr sz="1100" spc="-20" dirty="0">
                <a:latin typeface="Arial"/>
                <a:cs typeface="Arial"/>
              </a:rPr>
              <a:t>for </a:t>
            </a:r>
            <a:r>
              <a:rPr sz="1100" spc="-5" dirty="0">
                <a:latin typeface="Arial"/>
                <a:cs typeface="Arial"/>
              </a:rPr>
              <a:t>error or changes that </a:t>
            </a:r>
            <a:r>
              <a:rPr sz="1100" spc="-20" dirty="0">
                <a:latin typeface="Arial"/>
                <a:cs typeface="Arial"/>
              </a:rPr>
              <a:t>may </a:t>
            </a:r>
            <a:r>
              <a:rPr sz="1100" spc="-10" dirty="0">
                <a:latin typeface="Arial"/>
                <a:cs typeface="Arial"/>
              </a:rPr>
              <a:t>be  </a:t>
            </a:r>
            <a:r>
              <a:rPr sz="1100" spc="-5" dirty="0">
                <a:latin typeface="Arial"/>
                <a:cs typeface="Arial"/>
              </a:rPr>
              <a:t>required</a:t>
            </a:r>
            <a:endParaRPr sz="1100">
              <a:latin typeface="Arial"/>
              <a:cs typeface="Arial"/>
            </a:endParaRPr>
          </a:p>
          <a:p>
            <a:pPr marL="289560" marR="99695">
              <a:lnSpc>
                <a:spcPct val="102699"/>
              </a:lnSpc>
              <a:spcBef>
                <a:spcPts val="300"/>
              </a:spcBef>
            </a:pPr>
            <a:r>
              <a:rPr sz="1100" spc="-10" dirty="0">
                <a:latin typeface="Arial"/>
                <a:cs typeface="Arial"/>
              </a:rPr>
              <a:t>Generally </a:t>
            </a:r>
            <a:r>
              <a:rPr sz="1100" spc="-5" dirty="0">
                <a:latin typeface="Arial"/>
                <a:cs typeface="Arial"/>
              </a:rPr>
              <a:t>funding requirement are represented </a:t>
            </a:r>
            <a:r>
              <a:rPr sz="1100" spc="-20" dirty="0">
                <a:latin typeface="Arial"/>
                <a:cs typeface="Arial"/>
              </a:rPr>
              <a:t>by </a:t>
            </a:r>
            <a:r>
              <a:rPr sz="1100" spc="-10" dirty="0">
                <a:latin typeface="Arial"/>
                <a:cs typeface="Arial"/>
              </a:rPr>
              <a:t>a </a:t>
            </a:r>
            <a:r>
              <a:rPr sz="1100" spc="-5" dirty="0">
                <a:latin typeface="Arial"/>
                <a:cs typeface="Arial"/>
              </a:rPr>
              <a:t>step  function, </a:t>
            </a:r>
            <a:r>
              <a:rPr sz="1100" spc="-10" dirty="0">
                <a:latin typeface="Arial"/>
                <a:cs typeface="Arial"/>
              </a:rPr>
              <a:t>See </a:t>
            </a:r>
            <a:r>
              <a:rPr sz="1100" spc="-5" dirty="0">
                <a:latin typeface="Arial"/>
                <a:cs typeface="Arial"/>
              </a:rPr>
              <a:t>Fig 7-9</a:t>
            </a:r>
            <a:endParaRPr sz="1100">
              <a:latin typeface="Arial"/>
              <a:cs typeface="Arial"/>
            </a:endParaRPr>
          </a:p>
          <a:p>
            <a:pPr marL="289560" marR="5080">
              <a:lnSpc>
                <a:spcPct val="102600"/>
              </a:lnSpc>
              <a:spcBef>
                <a:spcPts val="300"/>
              </a:spcBef>
            </a:pPr>
            <a:r>
              <a:rPr sz="1100" spc="-5" dirty="0">
                <a:latin typeface="Arial"/>
                <a:cs typeface="Arial"/>
              </a:rPr>
              <a:t>Contingency reserves are normally spread </a:t>
            </a:r>
            <a:r>
              <a:rPr sz="1100" spc="-20" dirty="0">
                <a:latin typeface="Arial"/>
                <a:cs typeface="Arial"/>
              </a:rPr>
              <a:t>evenly over </a:t>
            </a:r>
            <a:r>
              <a:rPr sz="1100" spc="-5" dirty="0">
                <a:latin typeface="Arial"/>
                <a:cs typeface="Arial"/>
              </a:rPr>
              <a:t>the  </a:t>
            </a:r>
            <a:r>
              <a:rPr sz="1100" spc="-10" dirty="0">
                <a:latin typeface="Arial"/>
                <a:cs typeface="Arial"/>
              </a:rPr>
              <a:t>duration </a:t>
            </a:r>
            <a:r>
              <a:rPr sz="1100" spc="-5" dirty="0">
                <a:latin typeface="Arial"/>
                <a:cs typeface="Arial"/>
              </a:rPr>
              <a:t>of the project.</a:t>
            </a:r>
            <a:endParaRPr sz="1100">
              <a:latin typeface="Arial"/>
              <a:cs typeface="Arial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5" dirty="0"/>
              <a:t>66</a:t>
            </a:fld>
            <a:r>
              <a:rPr spc="-95" dirty="0"/>
              <a:t> </a:t>
            </a:r>
            <a:r>
              <a:rPr spc="-5" dirty="0"/>
              <a:t>/</a:t>
            </a:r>
            <a:r>
              <a:rPr spc="-95" dirty="0"/>
              <a:t> </a:t>
            </a:r>
            <a:r>
              <a:rPr spc="-5" dirty="0"/>
              <a:t>128</a:t>
            </a: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0"/>
            <a:ext cx="4608195" cy="14414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2286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18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143916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191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5839" y="144691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8366" y="216611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29463" y="288620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31990" y="360540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01587" y="101733"/>
            <a:ext cx="903605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6045" marR="5080" indent="-93980">
              <a:lnSpc>
                <a:spcPct val="157400"/>
              </a:lnSpc>
              <a:spcBef>
                <a:spcPts val="10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Project Cost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Management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Determine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Budget</a:t>
            </a:r>
            <a:endParaRPr sz="6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0" y="431761"/>
            <a:ext cx="4608195" cy="321945"/>
          </a:xfrm>
          <a:custGeom>
            <a:avLst/>
            <a:gdLst/>
            <a:ahLst/>
            <a:cxnLst/>
            <a:rect l="l" t="t" r="r" b="b"/>
            <a:pathLst>
              <a:path w="4608195" h="321945">
                <a:moveTo>
                  <a:pt x="0" y="321500"/>
                </a:moveTo>
                <a:lnTo>
                  <a:pt x="4608004" y="321500"/>
                </a:lnTo>
                <a:lnTo>
                  <a:pt x="4608004" y="0"/>
                </a:lnTo>
                <a:lnTo>
                  <a:pt x="0" y="0"/>
                </a:lnTo>
                <a:lnTo>
                  <a:pt x="0" y="321500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08000" y="477339"/>
            <a:ext cx="148590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5"/>
              </a:spcBef>
            </a:pPr>
            <a:r>
              <a:rPr sz="1400" spc="20" dirty="0">
                <a:solidFill>
                  <a:srgbClr val="FFFFFF"/>
                </a:solidFill>
                <a:latin typeface="Arial"/>
                <a:cs typeface="Arial"/>
              </a:rPr>
              <a:t>Determine</a:t>
            </a:r>
            <a:r>
              <a:rPr sz="14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15" dirty="0">
                <a:solidFill>
                  <a:srgbClr val="FFFFFF"/>
                </a:solidFill>
                <a:latin typeface="Arial"/>
                <a:cs typeface="Arial"/>
              </a:rPr>
              <a:t>Budget</a:t>
            </a:r>
            <a:endParaRPr sz="14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118437" y="477339"/>
            <a:ext cx="650875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5"/>
              </a:spcBef>
            </a:pPr>
            <a:r>
              <a:rPr sz="1400" spc="15" dirty="0">
                <a:solidFill>
                  <a:srgbClr val="FFFFFF"/>
                </a:solidFill>
                <a:latin typeface="Arial"/>
                <a:cs typeface="Arial"/>
              </a:rPr>
              <a:t>Outputs</a:t>
            </a:r>
            <a:endParaRPr sz="14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95363" y="1764055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95363" y="1974088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95363" y="2184107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347294" y="1431452"/>
            <a:ext cx="1793239" cy="866140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34"/>
              </a:spcBef>
            </a:pPr>
            <a:r>
              <a:rPr sz="1100" b="1" spc="-10" dirty="0">
                <a:latin typeface="Arial"/>
                <a:cs typeface="Arial"/>
              </a:rPr>
              <a:t>Project Document</a:t>
            </a:r>
            <a:r>
              <a:rPr sz="1100" b="1" spc="-15" dirty="0">
                <a:latin typeface="Arial"/>
                <a:cs typeface="Arial"/>
              </a:rPr>
              <a:t> </a:t>
            </a:r>
            <a:r>
              <a:rPr sz="1100" b="1" spc="-10" dirty="0">
                <a:latin typeface="Arial"/>
                <a:cs typeface="Arial"/>
              </a:rPr>
              <a:t>Updates</a:t>
            </a:r>
            <a:endParaRPr sz="1100">
              <a:latin typeface="Arial"/>
              <a:cs typeface="Arial"/>
            </a:endParaRPr>
          </a:p>
          <a:p>
            <a:pPr marL="289560" marR="448309">
              <a:lnSpc>
                <a:spcPct val="125299"/>
              </a:lnSpc>
            </a:pPr>
            <a:r>
              <a:rPr sz="1100" spc="-5" dirty="0">
                <a:latin typeface="Arial"/>
                <a:cs typeface="Arial"/>
              </a:rPr>
              <a:t>Cost Estimates  Risk Register  Project</a:t>
            </a:r>
            <a:r>
              <a:rPr sz="1100" spc="-95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Schedule</a:t>
            </a:r>
            <a:endParaRPr sz="1100">
              <a:latin typeface="Arial"/>
              <a:cs typeface="Arial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5" dirty="0"/>
              <a:t>67</a:t>
            </a:fld>
            <a:r>
              <a:rPr spc="-95" dirty="0"/>
              <a:t> </a:t>
            </a:r>
            <a:r>
              <a:rPr spc="-5" dirty="0"/>
              <a:t>/</a:t>
            </a:r>
            <a:r>
              <a:rPr spc="-95" dirty="0"/>
              <a:t> </a:t>
            </a:r>
            <a:r>
              <a:rPr spc="-5" dirty="0"/>
              <a:t>128</a:t>
            </a: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0"/>
            <a:ext cx="4608195" cy="14414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2286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18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143916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191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5839" y="144691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8366" y="216611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29463" y="288620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31990" y="360540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01587" y="101733"/>
            <a:ext cx="903605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6045" marR="5080" indent="-93980">
              <a:lnSpc>
                <a:spcPct val="157400"/>
              </a:lnSpc>
              <a:spcBef>
                <a:spcPts val="10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Project Cost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Management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Determine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Budget</a:t>
            </a:r>
            <a:endParaRPr sz="6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0" y="431761"/>
            <a:ext cx="4608195" cy="321945"/>
          </a:xfrm>
          <a:prstGeom prst="rect">
            <a:avLst/>
          </a:prstGeom>
          <a:solidFill>
            <a:srgbClr val="3333B2"/>
          </a:solidFill>
        </p:spPr>
        <p:txBody>
          <a:bodyPr vert="horz" wrap="square" lIns="0" tIns="6223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490"/>
              </a:spcBef>
            </a:pPr>
            <a:r>
              <a:rPr sz="1400" spc="15" dirty="0">
                <a:solidFill>
                  <a:srgbClr val="FFFFFF"/>
                </a:solidFill>
                <a:latin typeface="Arial"/>
                <a:cs typeface="Arial"/>
              </a:rPr>
              <a:t>Control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15" dirty="0">
                <a:solidFill>
                  <a:srgbClr val="FFFFFF"/>
                </a:solidFill>
                <a:latin typeface="Arial"/>
                <a:cs typeface="Arial"/>
              </a:rPr>
              <a:t>Costs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84746" y="1187715"/>
            <a:ext cx="3570725" cy="140418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347294" y="2736366"/>
            <a:ext cx="3146425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10" dirty="0">
                <a:latin typeface="Arial"/>
                <a:cs typeface="Arial"/>
              </a:rPr>
              <a:t>Part </a:t>
            </a:r>
            <a:r>
              <a:rPr sz="1100" spc="-5" dirty="0">
                <a:latin typeface="Arial"/>
                <a:cs typeface="Arial"/>
              </a:rPr>
              <a:t>of the Monitoring </a:t>
            </a:r>
            <a:r>
              <a:rPr sz="1100" spc="-10" dirty="0">
                <a:latin typeface="Arial"/>
                <a:cs typeface="Arial"/>
              </a:rPr>
              <a:t>&amp; </a:t>
            </a:r>
            <a:r>
              <a:rPr sz="1100" spc="-5" dirty="0">
                <a:latin typeface="Arial"/>
                <a:cs typeface="Arial"/>
              </a:rPr>
              <a:t>Controlling Process</a:t>
            </a:r>
            <a:r>
              <a:rPr sz="1100" spc="-10" dirty="0">
                <a:latin typeface="Arial"/>
                <a:cs typeface="Arial"/>
              </a:rPr>
              <a:t> Group</a:t>
            </a:r>
            <a:endParaRPr sz="1100">
              <a:latin typeface="Arial"/>
              <a:cs typeface="Arial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5" dirty="0"/>
              <a:t>68</a:t>
            </a:fld>
            <a:r>
              <a:rPr spc="-95" dirty="0"/>
              <a:t> </a:t>
            </a:r>
            <a:r>
              <a:rPr spc="-5" dirty="0"/>
              <a:t>/</a:t>
            </a:r>
            <a:r>
              <a:rPr spc="-95" dirty="0"/>
              <a:t> </a:t>
            </a:r>
            <a:r>
              <a:rPr spc="-5" dirty="0"/>
              <a:t>128</a:t>
            </a: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0"/>
            <a:ext cx="4608195" cy="14414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2286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18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143916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191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5839" y="144691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8366" y="216611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29463" y="288620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31990" y="360540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01587" y="101733"/>
            <a:ext cx="903605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6045" marR="5080" indent="-93980">
              <a:lnSpc>
                <a:spcPct val="157400"/>
              </a:lnSpc>
              <a:spcBef>
                <a:spcPts val="10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Project Cost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Management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Determine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Budget</a:t>
            </a:r>
            <a:endParaRPr sz="6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0" y="431761"/>
            <a:ext cx="4608195" cy="321945"/>
          </a:xfrm>
          <a:prstGeom prst="rect">
            <a:avLst/>
          </a:prstGeom>
          <a:solidFill>
            <a:srgbClr val="3333B2"/>
          </a:solidFill>
        </p:spPr>
        <p:txBody>
          <a:bodyPr vert="horz" wrap="square" lIns="0" tIns="6223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490"/>
              </a:spcBef>
            </a:pPr>
            <a:r>
              <a:rPr sz="1400" spc="15" dirty="0">
                <a:solidFill>
                  <a:srgbClr val="FFFFFF"/>
                </a:solidFill>
                <a:latin typeface="Arial"/>
                <a:cs typeface="Arial"/>
              </a:rPr>
              <a:t>Control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15" dirty="0">
                <a:solidFill>
                  <a:srgbClr val="FFFFFF"/>
                </a:solidFill>
                <a:latin typeface="Arial"/>
                <a:cs typeface="Arial"/>
              </a:rPr>
              <a:t>Costs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95363" y="1296987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95363" y="1679092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95363" y="1889125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95363" y="2099157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95363" y="2481262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624395" y="1218195"/>
            <a:ext cx="3401060" cy="1548130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95885">
              <a:lnSpc>
                <a:spcPct val="102600"/>
              </a:lnSpc>
              <a:spcBef>
                <a:spcPts val="55"/>
              </a:spcBef>
            </a:pPr>
            <a:r>
              <a:rPr sz="1100" spc="-5" dirty="0">
                <a:latin typeface="Arial"/>
                <a:cs typeface="Arial"/>
              </a:rPr>
              <a:t>Influencing the </a:t>
            </a:r>
            <a:r>
              <a:rPr sz="1100" spc="-10" dirty="0">
                <a:latin typeface="Arial"/>
                <a:cs typeface="Arial"/>
              </a:rPr>
              <a:t>factors </a:t>
            </a:r>
            <a:r>
              <a:rPr sz="1100" spc="-5" dirty="0">
                <a:latin typeface="Arial"/>
                <a:cs typeface="Arial"/>
              </a:rPr>
              <a:t>that create changes to the</a:t>
            </a:r>
            <a:r>
              <a:rPr sz="1100" spc="-65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cost  baseline</a:t>
            </a:r>
            <a:endParaRPr sz="1100">
              <a:latin typeface="Arial"/>
              <a:cs typeface="Arial"/>
            </a:endParaRPr>
          </a:p>
          <a:p>
            <a:pPr marL="12700" marR="5080">
              <a:lnSpc>
                <a:spcPct val="125299"/>
              </a:lnSpc>
            </a:pPr>
            <a:r>
              <a:rPr sz="1100" spc="-5" dirty="0">
                <a:latin typeface="Arial"/>
                <a:cs typeface="Arial"/>
              </a:rPr>
              <a:t>Ensuring requested changes are </a:t>
            </a:r>
            <a:r>
              <a:rPr sz="1100" spc="-10" dirty="0">
                <a:latin typeface="Arial"/>
                <a:cs typeface="Arial"/>
              </a:rPr>
              <a:t>agreed upon  Managing </a:t>
            </a:r>
            <a:r>
              <a:rPr sz="1100" spc="-5" dirty="0">
                <a:latin typeface="Arial"/>
                <a:cs typeface="Arial"/>
              </a:rPr>
              <a:t>the actual changes </a:t>
            </a:r>
            <a:r>
              <a:rPr sz="1100" spc="-10" dirty="0">
                <a:latin typeface="Arial"/>
                <a:cs typeface="Arial"/>
              </a:rPr>
              <a:t>when and </a:t>
            </a:r>
            <a:r>
              <a:rPr sz="1100" spc="-5" dirty="0">
                <a:latin typeface="Arial"/>
                <a:cs typeface="Arial"/>
              </a:rPr>
              <a:t>as </a:t>
            </a:r>
            <a:r>
              <a:rPr sz="1100" spc="-15" dirty="0">
                <a:latin typeface="Arial"/>
                <a:cs typeface="Arial"/>
              </a:rPr>
              <a:t>they</a:t>
            </a:r>
            <a:r>
              <a:rPr sz="1100" spc="5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occur</a:t>
            </a:r>
            <a:endParaRPr sz="1100">
              <a:latin typeface="Arial"/>
              <a:cs typeface="Arial"/>
            </a:endParaRPr>
          </a:p>
          <a:p>
            <a:pPr marL="12700" marR="5080">
              <a:lnSpc>
                <a:spcPct val="102600"/>
              </a:lnSpc>
              <a:spcBef>
                <a:spcPts val="300"/>
              </a:spcBef>
            </a:pPr>
            <a:r>
              <a:rPr sz="1100" spc="-5" dirty="0">
                <a:latin typeface="Arial"/>
                <a:cs typeface="Arial"/>
              </a:rPr>
              <a:t>Assuring that potential cost </a:t>
            </a:r>
            <a:r>
              <a:rPr sz="1100" spc="-10" dirty="0">
                <a:latin typeface="Arial"/>
                <a:cs typeface="Arial"/>
              </a:rPr>
              <a:t>overruns do </a:t>
            </a:r>
            <a:r>
              <a:rPr sz="1100" spc="-5" dirty="0">
                <a:latin typeface="Arial"/>
                <a:cs typeface="Arial"/>
              </a:rPr>
              <a:t>not </a:t>
            </a:r>
            <a:r>
              <a:rPr sz="1100" spc="-15" dirty="0">
                <a:latin typeface="Arial"/>
                <a:cs typeface="Arial"/>
              </a:rPr>
              <a:t>exceed </a:t>
            </a:r>
            <a:r>
              <a:rPr sz="1100" spc="-5" dirty="0">
                <a:latin typeface="Arial"/>
                <a:cs typeface="Arial"/>
              </a:rPr>
              <a:t>the  authorised funding </a:t>
            </a:r>
            <a:r>
              <a:rPr sz="1100" spc="-20" dirty="0">
                <a:latin typeface="Arial"/>
                <a:cs typeface="Arial"/>
              </a:rPr>
              <a:t>for </a:t>
            </a:r>
            <a:r>
              <a:rPr sz="1100" spc="-5" dirty="0">
                <a:latin typeface="Arial"/>
                <a:cs typeface="Arial"/>
              </a:rPr>
              <a:t>the project (total </a:t>
            </a:r>
            <a:r>
              <a:rPr sz="1100" spc="-10" dirty="0">
                <a:latin typeface="Arial"/>
                <a:cs typeface="Arial"/>
              </a:rPr>
              <a:t>and</a:t>
            </a:r>
            <a:r>
              <a:rPr sz="1100" spc="5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periodic)</a:t>
            </a:r>
            <a:endParaRPr sz="1100">
              <a:latin typeface="Arial"/>
              <a:cs typeface="Arial"/>
            </a:endParaRPr>
          </a:p>
          <a:p>
            <a:pPr marL="12700" marR="52069">
              <a:lnSpc>
                <a:spcPct val="102600"/>
              </a:lnSpc>
              <a:spcBef>
                <a:spcPts val="300"/>
              </a:spcBef>
            </a:pPr>
            <a:r>
              <a:rPr sz="1100" spc="-5" dirty="0">
                <a:latin typeface="Arial"/>
                <a:cs typeface="Arial"/>
              </a:rPr>
              <a:t>Monitoring cost </a:t>
            </a:r>
            <a:r>
              <a:rPr sz="1100" spc="-10" dirty="0">
                <a:latin typeface="Arial"/>
                <a:cs typeface="Arial"/>
              </a:rPr>
              <a:t>performance </a:t>
            </a:r>
            <a:r>
              <a:rPr sz="1100" spc="-5" dirty="0">
                <a:latin typeface="Arial"/>
                <a:cs typeface="Arial"/>
              </a:rPr>
              <a:t>to detect </a:t>
            </a:r>
            <a:r>
              <a:rPr sz="1100" spc="-10" dirty="0">
                <a:latin typeface="Arial"/>
                <a:cs typeface="Arial"/>
              </a:rPr>
              <a:t>and </a:t>
            </a:r>
            <a:r>
              <a:rPr sz="1100" spc="-5" dirty="0">
                <a:latin typeface="Arial"/>
                <a:cs typeface="Arial"/>
              </a:rPr>
              <a:t>understand  </a:t>
            </a:r>
            <a:r>
              <a:rPr sz="1100" spc="-10" dirty="0">
                <a:latin typeface="Arial"/>
                <a:cs typeface="Arial"/>
              </a:rPr>
              <a:t>variances </a:t>
            </a:r>
            <a:r>
              <a:rPr sz="1100" spc="-5" dirty="0">
                <a:latin typeface="Arial"/>
                <a:cs typeface="Arial"/>
              </a:rPr>
              <a:t>from the cost</a:t>
            </a:r>
            <a:r>
              <a:rPr sz="1100" spc="-10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baseline</a:t>
            </a:r>
            <a:endParaRPr sz="1100">
              <a:latin typeface="Arial"/>
              <a:cs typeface="Arial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5" dirty="0"/>
              <a:t>69</a:t>
            </a:fld>
            <a:r>
              <a:rPr spc="-95" dirty="0"/>
              <a:t> </a:t>
            </a:r>
            <a:r>
              <a:rPr spc="-5" dirty="0"/>
              <a:t>/</a:t>
            </a:r>
            <a:r>
              <a:rPr spc="-95" dirty="0"/>
              <a:t> </a:t>
            </a:r>
            <a:r>
              <a:rPr spc="-5" dirty="0"/>
              <a:t>128</a:t>
            </a: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0"/>
            <a:ext cx="4608195" cy="14414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2286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18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143916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191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5839" y="144691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8366" y="216611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29463" y="288620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31990" y="360540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01587" y="101733"/>
            <a:ext cx="903605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6045" marR="5080" indent="-93980">
              <a:lnSpc>
                <a:spcPct val="157400"/>
              </a:lnSpc>
              <a:spcBef>
                <a:spcPts val="10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Project Cost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Management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Introduction</a:t>
            </a:r>
            <a:endParaRPr sz="6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0" y="431761"/>
            <a:ext cx="4608195" cy="321945"/>
          </a:xfrm>
          <a:prstGeom prst="rect">
            <a:avLst/>
          </a:prstGeom>
          <a:solidFill>
            <a:srgbClr val="3333B2"/>
          </a:solidFill>
        </p:spPr>
        <p:txBody>
          <a:bodyPr vert="horz" wrap="square" lIns="0" tIns="6223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490"/>
              </a:spcBef>
            </a:pPr>
            <a:r>
              <a:rPr sz="1400" spc="15" dirty="0">
                <a:solidFill>
                  <a:srgbClr val="FFFFFF"/>
                </a:solidFill>
                <a:latin typeface="Arial"/>
                <a:cs typeface="Arial"/>
              </a:rPr>
              <a:t>Cost </a:t>
            </a:r>
            <a:r>
              <a:rPr sz="1400" spc="20" dirty="0">
                <a:solidFill>
                  <a:srgbClr val="FFFFFF"/>
                </a:solidFill>
                <a:latin typeface="Arial"/>
                <a:cs typeface="Arial"/>
              </a:rPr>
              <a:t>Management</a:t>
            </a:r>
            <a:r>
              <a:rPr sz="14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15" dirty="0">
                <a:solidFill>
                  <a:srgbClr val="FFFFFF"/>
                </a:solidFill>
                <a:latin typeface="Arial"/>
                <a:cs typeface="Arial"/>
              </a:rPr>
              <a:t>Plan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95363" y="1530604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95363" y="1950669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95363" y="2370734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95363" y="2790799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347294" y="1069706"/>
            <a:ext cx="3707129" cy="1834514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343535">
              <a:lnSpc>
                <a:spcPct val="102600"/>
              </a:lnSpc>
              <a:spcBef>
                <a:spcPts val="55"/>
              </a:spcBef>
            </a:pPr>
            <a:r>
              <a:rPr sz="1100" b="1" spc="-10" dirty="0">
                <a:latin typeface="Arial"/>
                <a:cs typeface="Arial"/>
              </a:rPr>
              <a:t>Establishes </a:t>
            </a:r>
            <a:r>
              <a:rPr sz="1100" b="1" spc="-5" dirty="0">
                <a:latin typeface="Arial"/>
                <a:cs typeface="Arial"/>
              </a:rPr>
              <a:t>the Precision </a:t>
            </a:r>
            <a:r>
              <a:rPr sz="1100" b="1" spc="-10" dirty="0">
                <a:latin typeface="Arial"/>
                <a:cs typeface="Arial"/>
              </a:rPr>
              <a:t>Level </a:t>
            </a:r>
            <a:r>
              <a:rPr sz="1100" b="1" spc="-5" dirty="0">
                <a:latin typeface="Arial"/>
                <a:cs typeface="Arial"/>
              </a:rPr>
              <a:t>to </a:t>
            </a:r>
            <a:r>
              <a:rPr sz="1100" b="1" spc="-10" dirty="0">
                <a:latin typeface="Arial"/>
                <a:cs typeface="Arial"/>
              </a:rPr>
              <a:t>be used </a:t>
            </a:r>
            <a:r>
              <a:rPr sz="1100" b="1" spc="-15" dirty="0">
                <a:latin typeface="Arial"/>
                <a:cs typeface="Arial"/>
              </a:rPr>
              <a:t>for </a:t>
            </a:r>
            <a:r>
              <a:rPr sz="1100" b="1" spc="-5" dirty="0">
                <a:latin typeface="Arial"/>
                <a:cs typeface="Arial"/>
              </a:rPr>
              <a:t>cost  estimates</a:t>
            </a:r>
            <a:endParaRPr sz="1100" dirty="0">
              <a:latin typeface="Arial"/>
              <a:cs typeface="Arial"/>
            </a:endParaRPr>
          </a:p>
          <a:p>
            <a:pPr marL="289560">
              <a:lnSpc>
                <a:spcPct val="100000"/>
              </a:lnSpc>
              <a:spcBef>
                <a:spcPts val="335"/>
              </a:spcBef>
            </a:pPr>
            <a:r>
              <a:rPr sz="1100" spc="-5" dirty="0">
                <a:latin typeface="Arial"/>
                <a:cs typeface="Arial"/>
              </a:rPr>
              <a:t>Nearest </a:t>
            </a:r>
            <a:r>
              <a:rPr lang="en-IE" sz="1100" spc="10" dirty="0">
                <a:latin typeface="Century Gothic"/>
                <a:cs typeface="Arial"/>
              </a:rPr>
              <a:t>€</a:t>
            </a:r>
            <a:r>
              <a:rPr sz="1100" spc="10" dirty="0" smtClean="0">
                <a:latin typeface="Arial"/>
                <a:cs typeface="Arial"/>
              </a:rPr>
              <a:t>100</a:t>
            </a:r>
            <a:r>
              <a:rPr sz="1100" spc="10" dirty="0">
                <a:latin typeface="Arial"/>
                <a:cs typeface="Arial"/>
              </a:rPr>
              <a:t>, </a:t>
            </a:r>
            <a:r>
              <a:rPr lang="en-IE" sz="1100" spc="5" dirty="0">
                <a:latin typeface="Century Gothic"/>
                <a:cs typeface="Arial"/>
              </a:rPr>
              <a:t>€</a:t>
            </a:r>
            <a:r>
              <a:rPr sz="1100" spc="5" dirty="0" smtClean="0">
                <a:latin typeface="Arial"/>
                <a:cs typeface="Arial"/>
              </a:rPr>
              <a:t>1000</a:t>
            </a:r>
            <a:r>
              <a:rPr sz="1100" spc="5" dirty="0">
                <a:latin typeface="Arial"/>
                <a:cs typeface="Arial"/>
              </a:rPr>
              <a:t>,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etc.</a:t>
            </a:r>
            <a:endParaRPr sz="11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34"/>
              </a:spcBef>
            </a:pPr>
            <a:r>
              <a:rPr sz="1100" b="1" spc="-5" dirty="0">
                <a:latin typeface="Arial"/>
                <a:cs typeface="Arial"/>
              </a:rPr>
              <a:t>Defines Units of</a:t>
            </a:r>
            <a:r>
              <a:rPr sz="1100" b="1" spc="-10" dirty="0">
                <a:latin typeface="Arial"/>
                <a:cs typeface="Arial"/>
              </a:rPr>
              <a:t> Measure</a:t>
            </a:r>
            <a:endParaRPr sz="1100" dirty="0">
              <a:latin typeface="Arial"/>
              <a:cs typeface="Arial"/>
            </a:endParaRPr>
          </a:p>
          <a:p>
            <a:pPr marL="289560">
              <a:lnSpc>
                <a:spcPct val="100000"/>
              </a:lnSpc>
              <a:spcBef>
                <a:spcPts val="330"/>
              </a:spcBef>
            </a:pPr>
            <a:r>
              <a:rPr sz="1100" spc="-10" dirty="0">
                <a:latin typeface="Arial"/>
                <a:cs typeface="Arial"/>
              </a:rPr>
              <a:t>staff-hours, staff-weeks, lump sum</a:t>
            </a:r>
            <a:r>
              <a:rPr sz="1100" spc="10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etc.</a:t>
            </a:r>
            <a:endParaRPr sz="11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sz="1100" b="1" spc="-10" dirty="0">
                <a:latin typeface="Arial"/>
                <a:cs typeface="Arial"/>
              </a:rPr>
              <a:t>Control Accounts</a:t>
            </a:r>
            <a:endParaRPr sz="1100" dirty="0">
              <a:latin typeface="Arial"/>
              <a:cs typeface="Arial"/>
            </a:endParaRPr>
          </a:p>
          <a:p>
            <a:pPr marL="289560">
              <a:lnSpc>
                <a:spcPct val="100000"/>
              </a:lnSpc>
              <a:spcBef>
                <a:spcPts val="335"/>
              </a:spcBef>
            </a:pPr>
            <a:r>
              <a:rPr sz="1100" spc="-10" dirty="0">
                <a:latin typeface="Arial"/>
                <a:cs typeface="Arial"/>
              </a:rPr>
              <a:t>As </a:t>
            </a:r>
            <a:r>
              <a:rPr sz="1100" spc="-5" dirty="0">
                <a:latin typeface="Arial"/>
                <a:cs typeface="Arial"/>
              </a:rPr>
              <a:t>per </a:t>
            </a:r>
            <a:r>
              <a:rPr sz="1100" spc="-10" dirty="0">
                <a:latin typeface="Arial"/>
                <a:cs typeface="Arial"/>
              </a:rPr>
              <a:t>WBS</a:t>
            </a:r>
            <a:endParaRPr sz="11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34"/>
              </a:spcBef>
            </a:pPr>
            <a:r>
              <a:rPr sz="1100" b="1" spc="-10" dirty="0">
                <a:latin typeface="Arial"/>
                <a:cs typeface="Arial"/>
              </a:rPr>
              <a:t>Control </a:t>
            </a:r>
            <a:r>
              <a:rPr sz="1100" b="1" spc="-5" dirty="0">
                <a:latin typeface="Arial"/>
                <a:cs typeface="Arial"/>
              </a:rPr>
              <a:t>Thresholds</a:t>
            </a:r>
            <a:endParaRPr sz="1100" dirty="0">
              <a:latin typeface="Arial"/>
              <a:cs typeface="Arial"/>
            </a:endParaRPr>
          </a:p>
          <a:p>
            <a:pPr marL="289560">
              <a:lnSpc>
                <a:spcPct val="100000"/>
              </a:lnSpc>
              <a:spcBef>
                <a:spcPts val="330"/>
              </a:spcBef>
            </a:pPr>
            <a:r>
              <a:rPr sz="1100" spc="-5" dirty="0">
                <a:latin typeface="Arial"/>
                <a:cs typeface="Arial"/>
              </a:rPr>
              <a:t>Limits to </a:t>
            </a:r>
            <a:r>
              <a:rPr sz="1100" spc="-10" dirty="0">
                <a:latin typeface="Arial"/>
                <a:cs typeface="Arial"/>
              </a:rPr>
              <a:t>acceptable variations </a:t>
            </a:r>
            <a:r>
              <a:rPr sz="1100" spc="-5" dirty="0">
                <a:latin typeface="Arial"/>
                <a:cs typeface="Arial"/>
              </a:rPr>
              <a:t>against </a:t>
            </a:r>
            <a:r>
              <a:rPr sz="1100" spc="-10" dirty="0">
                <a:latin typeface="Arial"/>
                <a:cs typeface="Arial"/>
              </a:rPr>
              <a:t>budgeted</a:t>
            </a:r>
            <a:r>
              <a:rPr sz="1100" spc="15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figures</a:t>
            </a:r>
            <a:endParaRPr sz="1100" dirty="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278731" y="3344092"/>
            <a:ext cx="266065" cy="11938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z="600" spc="-5" dirty="0">
                <a:latin typeface="Arial"/>
                <a:cs typeface="Arial"/>
              </a:rPr>
              <a:t>7</a:t>
            </a:fld>
            <a:r>
              <a:rPr sz="600" spc="-100" dirty="0">
                <a:latin typeface="Arial"/>
                <a:cs typeface="Arial"/>
              </a:rPr>
              <a:t> </a:t>
            </a:r>
            <a:r>
              <a:rPr sz="600" spc="-5" dirty="0">
                <a:latin typeface="Arial"/>
                <a:cs typeface="Arial"/>
              </a:rPr>
              <a:t>/</a:t>
            </a:r>
            <a:r>
              <a:rPr sz="600" spc="-95" dirty="0">
                <a:latin typeface="Arial"/>
                <a:cs typeface="Arial"/>
              </a:rPr>
              <a:t> </a:t>
            </a:r>
            <a:r>
              <a:rPr sz="600" spc="-5" dirty="0">
                <a:latin typeface="Arial"/>
                <a:cs typeface="Arial"/>
              </a:rPr>
              <a:t>128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0"/>
            <a:ext cx="4608195" cy="14414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2286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18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143916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191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5839" y="144691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8366" y="216611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29463" y="288620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31990" y="360540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01587" y="101733"/>
            <a:ext cx="903605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6045" marR="5080" indent="-93980">
              <a:lnSpc>
                <a:spcPct val="157400"/>
              </a:lnSpc>
              <a:spcBef>
                <a:spcPts val="10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Project Cost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Management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Determine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Budget</a:t>
            </a:r>
            <a:endParaRPr sz="6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0" y="431761"/>
            <a:ext cx="4608195" cy="321945"/>
          </a:xfrm>
          <a:prstGeom prst="rect">
            <a:avLst/>
          </a:prstGeom>
          <a:solidFill>
            <a:srgbClr val="3333B2"/>
          </a:solidFill>
        </p:spPr>
        <p:txBody>
          <a:bodyPr vert="horz" wrap="square" lIns="0" tIns="6223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490"/>
              </a:spcBef>
            </a:pPr>
            <a:r>
              <a:rPr sz="1400" spc="15" dirty="0">
                <a:solidFill>
                  <a:srgbClr val="FFFFFF"/>
                </a:solidFill>
                <a:latin typeface="Arial"/>
                <a:cs typeface="Arial"/>
              </a:rPr>
              <a:t>Control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15" dirty="0">
                <a:solidFill>
                  <a:srgbClr val="FFFFFF"/>
                </a:solidFill>
                <a:latin typeface="Arial"/>
                <a:cs typeface="Arial"/>
              </a:rPr>
              <a:t>Costs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95363" y="1301470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95363" y="1683575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95363" y="2237765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95363" y="2447798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624395" y="1222678"/>
            <a:ext cx="3522345" cy="1510665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5080">
              <a:lnSpc>
                <a:spcPct val="102600"/>
              </a:lnSpc>
              <a:spcBef>
                <a:spcPts val="55"/>
              </a:spcBef>
            </a:pPr>
            <a:r>
              <a:rPr sz="1100" spc="-5" dirty="0">
                <a:latin typeface="Arial"/>
                <a:cs typeface="Arial"/>
              </a:rPr>
              <a:t>Recording all appropriate changes </a:t>
            </a:r>
            <a:r>
              <a:rPr sz="1100" spc="-10" dirty="0">
                <a:latin typeface="Arial"/>
                <a:cs typeface="Arial"/>
              </a:rPr>
              <a:t>accurately </a:t>
            </a:r>
            <a:r>
              <a:rPr sz="1100" spc="-5" dirty="0">
                <a:latin typeface="Arial"/>
                <a:cs typeface="Arial"/>
              </a:rPr>
              <a:t>against the  cost</a:t>
            </a:r>
            <a:r>
              <a:rPr sz="1100" spc="-10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baseline</a:t>
            </a:r>
            <a:endParaRPr sz="1100">
              <a:latin typeface="Arial"/>
              <a:cs typeface="Arial"/>
            </a:endParaRPr>
          </a:p>
          <a:p>
            <a:pPr marL="12700" marR="338455">
              <a:lnSpc>
                <a:spcPct val="102600"/>
              </a:lnSpc>
              <a:spcBef>
                <a:spcPts val="300"/>
              </a:spcBef>
            </a:pPr>
            <a:r>
              <a:rPr sz="1100" spc="-15" dirty="0">
                <a:latin typeface="Arial"/>
                <a:cs typeface="Arial"/>
              </a:rPr>
              <a:t>Preventing </a:t>
            </a:r>
            <a:r>
              <a:rPr sz="1100" spc="-5" dirty="0">
                <a:latin typeface="Arial"/>
                <a:cs typeface="Arial"/>
              </a:rPr>
              <a:t>incorrect, inappropriate, or </a:t>
            </a:r>
            <a:r>
              <a:rPr sz="1100" spc="-10" dirty="0">
                <a:latin typeface="Arial"/>
                <a:cs typeface="Arial"/>
              </a:rPr>
              <a:t>unapproved  changes </a:t>
            </a:r>
            <a:r>
              <a:rPr sz="1100" spc="-5" dirty="0">
                <a:latin typeface="Arial"/>
                <a:cs typeface="Arial"/>
              </a:rPr>
              <a:t>from being included in the </a:t>
            </a:r>
            <a:r>
              <a:rPr sz="1100" dirty="0">
                <a:latin typeface="Arial"/>
                <a:cs typeface="Arial"/>
              </a:rPr>
              <a:t>reported </a:t>
            </a:r>
            <a:r>
              <a:rPr sz="1100" spc="-5" dirty="0">
                <a:latin typeface="Arial"/>
                <a:cs typeface="Arial"/>
              </a:rPr>
              <a:t>cost</a:t>
            </a:r>
            <a:r>
              <a:rPr sz="1100" spc="-50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or  resource</a:t>
            </a:r>
            <a:r>
              <a:rPr sz="1100" spc="-10" dirty="0">
                <a:latin typeface="Arial"/>
                <a:cs typeface="Arial"/>
              </a:rPr>
              <a:t> usage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34"/>
              </a:spcBef>
            </a:pPr>
            <a:r>
              <a:rPr sz="1100" spc="-10" dirty="0">
                <a:latin typeface="Arial"/>
                <a:cs typeface="Arial"/>
              </a:rPr>
              <a:t>Informing </a:t>
            </a:r>
            <a:r>
              <a:rPr sz="1100" spc="-5" dirty="0">
                <a:latin typeface="Arial"/>
                <a:cs typeface="Arial"/>
              </a:rPr>
              <a:t>appropriate </a:t>
            </a:r>
            <a:r>
              <a:rPr sz="1100" spc="-10" dirty="0">
                <a:latin typeface="Arial"/>
                <a:cs typeface="Arial"/>
              </a:rPr>
              <a:t>stakeholders </a:t>
            </a:r>
            <a:r>
              <a:rPr sz="1100" spc="-5" dirty="0">
                <a:latin typeface="Arial"/>
                <a:cs typeface="Arial"/>
              </a:rPr>
              <a:t>of </a:t>
            </a:r>
            <a:r>
              <a:rPr sz="1100" spc="-15" dirty="0">
                <a:latin typeface="Arial"/>
                <a:cs typeface="Arial"/>
              </a:rPr>
              <a:t>approved</a:t>
            </a:r>
            <a:r>
              <a:rPr sz="1100" spc="35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changes</a:t>
            </a:r>
            <a:endParaRPr sz="1100">
              <a:latin typeface="Arial"/>
              <a:cs typeface="Arial"/>
            </a:endParaRPr>
          </a:p>
          <a:p>
            <a:pPr marL="12700" marR="52069">
              <a:lnSpc>
                <a:spcPct val="102600"/>
              </a:lnSpc>
              <a:spcBef>
                <a:spcPts val="300"/>
              </a:spcBef>
            </a:pPr>
            <a:r>
              <a:rPr sz="1100" spc="-5" dirty="0">
                <a:latin typeface="Arial"/>
                <a:cs typeface="Arial"/>
              </a:rPr>
              <a:t>Acting to bring </a:t>
            </a:r>
            <a:r>
              <a:rPr sz="1100" spc="-10" dirty="0">
                <a:latin typeface="Arial"/>
                <a:cs typeface="Arial"/>
              </a:rPr>
              <a:t>expected </a:t>
            </a:r>
            <a:r>
              <a:rPr sz="1100" spc="-5" dirty="0">
                <a:latin typeface="Arial"/>
                <a:cs typeface="Arial"/>
              </a:rPr>
              <a:t>cost </a:t>
            </a:r>
            <a:r>
              <a:rPr sz="1100" spc="-10" dirty="0">
                <a:latin typeface="Arial"/>
                <a:cs typeface="Arial"/>
              </a:rPr>
              <a:t>overruns </a:t>
            </a:r>
            <a:r>
              <a:rPr sz="1100" spc="-5" dirty="0">
                <a:latin typeface="Arial"/>
                <a:cs typeface="Arial"/>
              </a:rPr>
              <a:t>within </a:t>
            </a:r>
            <a:r>
              <a:rPr sz="1100" spc="-10" dirty="0">
                <a:latin typeface="Arial"/>
                <a:cs typeface="Arial"/>
              </a:rPr>
              <a:t>acceptable  </a:t>
            </a:r>
            <a:r>
              <a:rPr sz="1100" spc="-5" dirty="0">
                <a:latin typeface="Arial"/>
                <a:cs typeface="Arial"/>
              </a:rPr>
              <a:t>limits</a:t>
            </a:r>
            <a:r>
              <a:rPr sz="1100" spc="-10" dirty="0">
                <a:latin typeface="Arial"/>
                <a:cs typeface="Arial"/>
              </a:rPr>
              <a:t> (Variations)</a:t>
            </a:r>
            <a:endParaRPr sz="1100">
              <a:latin typeface="Arial"/>
              <a:cs typeface="Arial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5" dirty="0"/>
              <a:t>70</a:t>
            </a:fld>
            <a:r>
              <a:rPr spc="-95" dirty="0"/>
              <a:t> </a:t>
            </a:r>
            <a:r>
              <a:rPr spc="-5" dirty="0"/>
              <a:t>/</a:t>
            </a:r>
            <a:r>
              <a:rPr spc="-95" dirty="0"/>
              <a:t> </a:t>
            </a:r>
            <a:r>
              <a:rPr spc="-5" dirty="0"/>
              <a:t>128</a:t>
            </a: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0"/>
            <a:ext cx="4608195" cy="14414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2286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18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143916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191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5839" y="144691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8366" y="216611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29463" y="288620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31990" y="360540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0" y="431761"/>
            <a:ext cx="4608195" cy="321945"/>
          </a:xfrm>
          <a:custGeom>
            <a:avLst/>
            <a:gdLst/>
            <a:ahLst/>
            <a:cxnLst/>
            <a:rect l="l" t="t" r="r" b="b"/>
            <a:pathLst>
              <a:path w="4608195" h="321945">
                <a:moveTo>
                  <a:pt x="0" y="321500"/>
                </a:moveTo>
                <a:lnTo>
                  <a:pt x="4608004" y="321500"/>
                </a:lnTo>
                <a:lnTo>
                  <a:pt x="4608004" y="0"/>
                </a:lnTo>
                <a:lnTo>
                  <a:pt x="0" y="0"/>
                </a:lnTo>
                <a:lnTo>
                  <a:pt x="0" y="321500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95363" y="1106487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95363" y="1526552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95363" y="1946618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95363" y="2538755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95363" y="2748788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95363" y="2958820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95363" y="3168853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108000" y="101733"/>
            <a:ext cx="3719829" cy="3180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9390" marR="2727325" indent="-93980">
              <a:lnSpc>
                <a:spcPct val="157400"/>
              </a:lnSpc>
              <a:spcBef>
                <a:spcPts val="10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Project Cost Management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Determine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Budget</a:t>
            </a:r>
            <a:endParaRPr sz="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600">
              <a:latin typeface="Arial"/>
              <a:cs typeface="Arial"/>
            </a:endParaRPr>
          </a:p>
          <a:p>
            <a:pPr>
              <a:lnSpc>
                <a:spcPct val="100000"/>
              </a:lnSpc>
              <a:tabLst>
                <a:tab pos="2981325" algn="l"/>
              </a:tabLst>
            </a:pPr>
            <a:r>
              <a:rPr sz="1400" spc="15" dirty="0">
                <a:solidFill>
                  <a:srgbClr val="FFFFFF"/>
                </a:solidFill>
                <a:latin typeface="Arial"/>
                <a:cs typeface="Arial"/>
              </a:rPr>
              <a:t>Control</a:t>
            </a:r>
            <a:r>
              <a:rPr sz="14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15" dirty="0">
                <a:solidFill>
                  <a:srgbClr val="FFFFFF"/>
                </a:solidFill>
                <a:latin typeface="Arial"/>
                <a:cs typeface="Arial"/>
              </a:rPr>
              <a:t>Costs	Inputs</a:t>
            </a:r>
            <a:endParaRPr sz="1400">
              <a:latin typeface="Arial"/>
              <a:cs typeface="Arial"/>
            </a:endParaRPr>
          </a:p>
          <a:p>
            <a:pPr marL="251460">
              <a:lnSpc>
                <a:spcPct val="100000"/>
              </a:lnSpc>
              <a:spcBef>
                <a:spcPts val="955"/>
              </a:spcBef>
            </a:pPr>
            <a:r>
              <a:rPr sz="1100" b="1" spc="-10" dirty="0">
                <a:latin typeface="Arial"/>
                <a:cs typeface="Arial"/>
              </a:rPr>
              <a:t>Cost </a:t>
            </a:r>
            <a:r>
              <a:rPr sz="1100" b="1" spc="-5" dirty="0">
                <a:latin typeface="Arial"/>
                <a:cs typeface="Arial"/>
              </a:rPr>
              <a:t>Baseline </a:t>
            </a:r>
            <a:r>
              <a:rPr sz="1100" b="1" spc="-10" dirty="0">
                <a:latin typeface="Arial"/>
                <a:cs typeface="Arial"/>
              </a:rPr>
              <a:t>and Management</a:t>
            </a:r>
            <a:r>
              <a:rPr sz="1100" b="1" dirty="0">
                <a:latin typeface="Arial"/>
                <a:cs typeface="Arial"/>
              </a:rPr>
              <a:t> </a:t>
            </a:r>
            <a:r>
              <a:rPr sz="1100" b="1" spc="-5" dirty="0">
                <a:latin typeface="Arial"/>
                <a:cs typeface="Arial"/>
              </a:rPr>
              <a:t>Plan</a:t>
            </a:r>
            <a:endParaRPr sz="1100">
              <a:latin typeface="Arial"/>
              <a:cs typeface="Arial"/>
            </a:endParaRPr>
          </a:p>
          <a:p>
            <a:pPr marL="528955">
              <a:lnSpc>
                <a:spcPct val="100000"/>
              </a:lnSpc>
              <a:spcBef>
                <a:spcPts val="335"/>
              </a:spcBef>
            </a:pPr>
            <a:r>
              <a:rPr sz="1100" spc="-5" dirty="0">
                <a:latin typeface="Arial"/>
                <a:cs typeface="Arial"/>
              </a:rPr>
              <a:t>Already</a:t>
            </a:r>
            <a:r>
              <a:rPr sz="1100" spc="-10" dirty="0">
                <a:latin typeface="Arial"/>
                <a:cs typeface="Arial"/>
              </a:rPr>
              <a:t> </a:t>
            </a:r>
            <a:r>
              <a:rPr sz="1100" spc="-15" dirty="0">
                <a:latin typeface="Arial"/>
                <a:cs typeface="Arial"/>
              </a:rPr>
              <a:t>covered</a:t>
            </a:r>
            <a:endParaRPr sz="1100">
              <a:latin typeface="Arial"/>
              <a:cs typeface="Arial"/>
            </a:endParaRPr>
          </a:p>
          <a:p>
            <a:pPr marL="251460">
              <a:lnSpc>
                <a:spcPct val="100000"/>
              </a:lnSpc>
              <a:spcBef>
                <a:spcPts val="334"/>
              </a:spcBef>
            </a:pPr>
            <a:r>
              <a:rPr sz="1100" b="1" spc="-10" dirty="0">
                <a:latin typeface="Arial"/>
                <a:cs typeface="Arial"/>
              </a:rPr>
              <a:t>Project </a:t>
            </a:r>
            <a:r>
              <a:rPr sz="1100" b="1" spc="-5" dirty="0">
                <a:latin typeface="Arial"/>
                <a:cs typeface="Arial"/>
              </a:rPr>
              <a:t>Funding </a:t>
            </a:r>
            <a:r>
              <a:rPr sz="1100" b="1" spc="-10" dirty="0">
                <a:latin typeface="Arial"/>
                <a:cs typeface="Arial"/>
              </a:rPr>
              <a:t>Requirements</a:t>
            </a:r>
            <a:endParaRPr sz="1100">
              <a:latin typeface="Arial"/>
              <a:cs typeface="Arial"/>
            </a:endParaRPr>
          </a:p>
          <a:p>
            <a:pPr marL="528955">
              <a:lnSpc>
                <a:spcPct val="100000"/>
              </a:lnSpc>
              <a:spcBef>
                <a:spcPts val="330"/>
              </a:spcBef>
            </a:pPr>
            <a:r>
              <a:rPr sz="1100" spc="-5" dirty="0">
                <a:latin typeface="Arial"/>
                <a:cs typeface="Arial"/>
              </a:rPr>
              <a:t>Already</a:t>
            </a:r>
            <a:r>
              <a:rPr sz="1100" spc="-10" dirty="0">
                <a:latin typeface="Arial"/>
                <a:cs typeface="Arial"/>
              </a:rPr>
              <a:t> </a:t>
            </a:r>
            <a:r>
              <a:rPr sz="1100" spc="-15" dirty="0">
                <a:latin typeface="Arial"/>
                <a:cs typeface="Arial"/>
              </a:rPr>
              <a:t>covered</a:t>
            </a:r>
            <a:endParaRPr sz="1100">
              <a:latin typeface="Arial"/>
              <a:cs typeface="Arial"/>
            </a:endParaRPr>
          </a:p>
          <a:p>
            <a:pPr marL="251460">
              <a:lnSpc>
                <a:spcPct val="100000"/>
              </a:lnSpc>
              <a:spcBef>
                <a:spcPts val="335"/>
              </a:spcBef>
            </a:pPr>
            <a:r>
              <a:rPr sz="1100" b="1" spc="-15" dirty="0">
                <a:latin typeface="Arial"/>
                <a:cs typeface="Arial"/>
              </a:rPr>
              <a:t>Performance</a:t>
            </a:r>
            <a:r>
              <a:rPr sz="1100" b="1" spc="-10" dirty="0">
                <a:latin typeface="Arial"/>
                <a:cs typeface="Arial"/>
              </a:rPr>
              <a:t> </a:t>
            </a:r>
            <a:r>
              <a:rPr sz="1100" b="1" spc="-5" dirty="0">
                <a:latin typeface="Arial"/>
                <a:cs typeface="Arial"/>
              </a:rPr>
              <a:t>Reports</a:t>
            </a:r>
            <a:endParaRPr sz="1100">
              <a:latin typeface="Arial"/>
              <a:cs typeface="Arial"/>
            </a:endParaRPr>
          </a:p>
          <a:p>
            <a:pPr marL="528955" marR="5080">
              <a:lnSpc>
                <a:spcPct val="102600"/>
              </a:lnSpc>
              <a:spcBef>
                <a:spcPts val="300"/>
              </a:spcBef>
            </a:pPr>
            <a:r>
              <a:rPr sz="1100" spc="-10" dirty="0">
                <a:latin typeface="Arial"/>
                <a:cs typeface="Arial"/>
              </a:rPr>
              <a:t>Information and </a:t>
            </a:r>
            <a:r>
              <a:rPr sz="1100" dirty="0">
                <a:latin typeface="Arial"/>
                <a:cs typeface="Arial"/>
              </a:rPr>
              <a:t>reports </a:t>
            </a:r>
            <a:r>
              <a:rPr sz="1100" spc="-10" dirty="0">
                <a:latin typeface="Arial"/>
                <a:cs typeface="Arial"/>
              </a:rPr>
              <a:t>on </a:t>
            </a:r>
            <a:r>
              <a:rPr sz="1100" spc="-5" dirty="0">
                <a:latin typeface="Arial"/>
                <a:cs typeface="Arial"/>
              </a:rPr>
              <a:t>actual cost </a:t>
            </a:r>
            <a:r>
              <a:rPr sz="1100" spc="-10" dirty="0">
                <a:latin typeface="Arial"/>
                <a:cs typeface="Arial"/>
              </a:rPr>
              <a:t>and </a:t>
            </a:r>
            <a:r>
              <a:rPr sz="1100" spc="-5" dirty="0">
                <a:latin typeface="Arial"/>
                <a:cs typeface="Arial"/>
              </a:rPr>
              <a:t>resource  </a:t>
            </a:r>
            <a:r>
              <a:rPr sz="1100" spc="-10" dirty="0">
                <a:latin typeface="Arial"/>
                <a:cs typeface="Arial"/>
              </a:rPr>
              <a:t>performance</a:t>
            </a:r>
            <a:endParaRPr sz="1100">
              <a:latin typeface="Arial"/>
              <a:cs typeface="Arial"/>
            </a:endParaRPr>
          </a:p>
          <a:p>
            <a:pPr marL="251460">
              <a:lnSpc>
                <a:spcPct val="100000"/>
              </a:lnSpc>
              <a:spcBef>
                <a:spcPts val="335"/>
              </a:spcBef>
            </a:pPr>
            <a:r>
              <a:rPr sz="1100" b="1" spc="-25" dirty="0">
                <a:latin typeface="Arial"/>
                <a:cs typeface="Arial"/>
              </a:rPr>
              <a:t>Work </a:t>
            </a:r>
            <a:r>
              <a:rPr sz="1100" b="1" spc="-15" dirty="0">
                <a:latin typeface="Arial"/>
                <a:cs typeface="Arial"/>
              </a:rPr>
              <a:t>Performance</a:t>
            </a:r>
            <a:r>
              <a:rPr sz="1100" b="1" spc="10" dirty="0">
                <a:latin typeface="Arial"/>
                <a:cs typeface="Arial"/>
              </a:rPr>
              <a:t> </a:t>
            </a:r>
            <a:r>
              <a:rPr sz="1100" b="1" spc="-10" dirty="0">
                <a:latin typeface="Arial"/>
                <a:cs typeface="Arial"/>
              </a:rPr>
              <a:t>Information</a:t>
            </a:r>
            <a:endParaRPr sz="1100">
              <a:latin typeface="Arial"/>
              <a:cs typeface="Arial"/>
            </a:endParaRPr>
          </a:p>
          <a:p>
            <a:pPr marL="528955" marR="351155">
              <a:lnSpc>
                <a:spcPct val="125299"/>
              </a:lnSpc>
            </a:pPr>
            <a:r>
              <a:rPr sz="1100" spc="-15" dirty="0">
                <a:latin typeface="Arial"/>
                <a:cs typeface="Arial"/>
              </a:rPr>
              <a:t>Deliverables </a:t>
            </a:r>
            <a:r>
              <a:rPr sz="1100" spc="-5" dirty="0">
                <a:latin typeface="Arial"/>
                <a:cs typeface="Arial"/>
              </a:rPr>
              <a:t>completed </a:t>
            </a:r>
            <a:r>
              <a:rPr sz="1100" spc="-10" dirty="0">
                <a:latin typeface="Arial"/>
                <a:cs typeface="Arial"/>
              </a:rPr>
              <a:t>and </a:t>
            </a:r>
            <a:r>
              <a:rPr sz="1100" spc="-5" dirty="0">
                <a:latin typeface="Arial"/>
                <a:cs typeface="Arial"/>
              </a:rPr>
              <a:t>not </a:t>
            </a:r>
            <a:r>
              <a:rPr sz="1100" spc="-15" dirty="0">
                <a:latin typeface="Arial"/>
                <a:cs typeface="Arial"/>
              </a:rPr>
              <a:t>yet </a:t>
            </a:r>
            <a:r>
              <a:rPr sz="1100" spc="-5" dirty="0">
                <a:latin typeface="Arial"/>
                <a:cs typeface="Arial"/>
              </a:rPr>
              <a:t>completed  Costs authorised </a:t>
            </a:r>
            <a:r>
              <a:rPr sz="1100" spc="-10" dirty="0">
                <a:latin typeface="Arial"/>
                <a:cs typeface="Arial"/>
              </a:rPr>
              <a:t>and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incurred</a:t>
            </a:r>
            <a:endParaRPr sz="1100">
              <a:latin typeface="Arial"/>
              <a:cs typeface="Arial"/>
            </a:endParaRPr>
          </a:p>
          <a:p>
            <a:pPr marL="528955">
              <a:lnSpc>
                <a:spcPct val="100000"/>
              </a:lnSpc>
              <a:spcBef>
                <a:spcPts val="330"/>
              </a:spcBef>
            </a:pPr>
            <a:r>
              <a:rPr sz="1100" spc="-5" dirty="0">
                <a:latin typeface="Arial"/>
                <a:cs typeface="Arial"/>
              </a:rPr>
              <a:t>Estimates to complete schedule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activities</a:t>
            </a:r>
            <a:endParaRPr sz="1100">
              <a:latin typeface="Arial"/>
              <a:cs typeface="Arial"/>
            </a:endParaRPr>
          </a:p>
          <a:p>
            <a:pPr marL="528955">
              <a:lnSpc>
                <a:spcPct val="100000"/>
              </a:lnSpc>
              <a:spcBef>
                <a:spcPts val="335"/>
              </a:spcBef>
            </a:pPr>
            <a:r>
              <a:rPr sz="1100" spc="-10" dirty="0">
                <a:latin typeface="Arial"/>
                <a:cs typeface="Arial"/>
              </a:rPr>
              <a:t>%age </a:t>
            </a:r>
            <a:r>
              <a:rPr sz="1100" spc="-5" dirty="0">
                <a:latin typeface="Arial"/>
                <a:cs typeface="Arial"/>
              </a:rPr>
              <a:t>completion of schedule</a:t>
            </a:r>
            <a:r>
              <a:rPr sz="1100" spc="-10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activities</a:t>
            </a:r>
            <a:endParaRPr sz="1100">
              <a:latin typeface="Arial"/>
              <a:cs typeface="Arial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5" dirty="0"/>
              <a:t>71</a:t>
            </a:fld>
            <a:r>
              <a:rPr spc="-95" dirty="0"/>
              <a:t> </a:t>
            </a:r>
            <a:r>
              <a:rPr spc="-5" dirty="0"/>
              <a:t>/</a:t>
            </a:r>
            <a:r>
              <a:rPr spc="-95" dirty="0"/>
              <a:t> </a:t>
            </a:r>
            <a:r>
              <a:rPr spc="-5" dirty="0"/>
              <a:t>128</a:t>
            </a: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0"/>
            <a:ext cx="4608195" cy="14414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2286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18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143916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191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5839" y="144691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8366" y="216611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29463" y="288620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31990" y="360540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0" y="431761"/>
            <a:ext cx="4608195" cy="321945"/>
          </a:xfrm>
          <a:custGeom>
            <a:avLst/>
            <a:gdLst/>
            <a:ahLst/>
            <a:cxnLst/>
            <a:rect l="l" t="t" r="r" b="b"/>
            <a:pathLst>
              <a:path w="4608195" h="321945">
                <a:moveTo>
                  <a:pt x="0" y="321500"/>
                </a:moveTo>
                <a:lnTo>
                  <a:pt x="4608004" y="321500"/>
                </a:lnTo>
                <a:lnTo>
                  <a:pt x="4608004" y="0"/>
                </a:lnTo>
                <a:lnTo>
                  <a:pt x="0" y="0"/>
                </a:lnTo>
                <a:lnTo>
                  <a:pt x="0" y="321500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95363" y="1186383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95363" y="1396403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95363" y="1606435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95363" y="2026500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95363" y="2236533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95363" y="2446566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95363" y="2656598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95363" y="2866631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95363" y="3076663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108000" y="101733"/>
            <a:ext cx="3373754" cy="30880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9390" marR="2381250" indent="-93980">
              <a:lnSpc>
                <a:spcPct val="157400"/>
              </a:lnSpc>
              <a:spcBef>
                <a:spcPts val="10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Project Cost Management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Determine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Budget</a:t>
            </a:r>
            <a:endParaRPr sz="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600">
              <a:latin typeface="Arial"/>
              <a:cs typeface="Arial"/>
            </a:endParaRPr>
          </a:p>
          <a:p>
            <a:pPr>
              <a:lnSpc>
                <a:spcPct val="100000"/>
              </a:lnSpc>
              <a:tabLst>
                <a:tab pos="2524760" algn="l"/>
              </a:tabLst>
            </a:pPr>
            <a:r>
              <a:rPr sz="1400" spc="15" dirty="0">
                <a:solidFill>
                  <a:srgbClr val="FFFFFF"/>
                </a:solidFill>
                <a:latin typeface="Arial"/>
                <a:cs typeface="Arial"/>
              </a:rPr>
              <a:t>Control</a:t>
            </a:r>
            <a:r>
              <a:rPr sz="14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15" dirty="0">
                <a:solidFill>
                  <a:srgbClr val="FFFFFF"/>
                </a:solidFill>
                <a:latin typeface="Arial"/>
                <a:cs typeface="Arial"/>
              </a:rPr>
              <a:t>Costs	Inputs</a:t>
            </a:r>
            <a:endParaRPr sz="1400">
              <a:latin typeface="Arial"/>
              <a:cs typeface="Arial"/>
            </a:endParaRPr>
          </a:p>
          <a:p>
            <a:pPr marL="251460">
              <a:lnSpc>
                <a:spcPct val="100000"/>
              </a:lnSpc>
              <a:spcBef>
                <a:spcPts val="1585"/>
              </a:spcBef>
            </a:pPr>
            <a:r>
              <a:rPr sz="1100" b="1" spc="-10" dirty="0">
                <a:latin typeface="Arial"/>
                <a:cs typeface="Arial"/>
              </a:rPr>
              <a:t>Organisational Process</a:t>
            </a:r>
            <a:r>
              <a:rPr sz="1100" b="1" spc="-5" dirty="0">
                <a:latin typeface="Arial"/>
                <a:cs typeface="Arial"/>
              </a:rPr>
              <a:t> </a:t>
            </a:r>
            <a:r>
              <a:rPr sz="1100" b="1" spc="-10" dirty="0">
                <a:latin typeface="Arial"/>
                <a:cs typeface="Arial"/>
              </a:rPr>
              <a:t>Assets</a:t>
            </a:r>
            <a:endParaRPr sz="1100">
              <a:latin typeface="Arial"/>
              <a:cs typeface="Arial"/>
            </a:endParaRPr>
          </a:p>
          <a:p>
            <a:pPr marL="528955" marR="5080">
              <a:lnSpc>
                <a:spcPct val="125299"/>
              </a:lnSpc>
            </a:pPr>
            <a:r>
              <a:rPr sz="1100" spc="-5" dirty="0">
                <a:latin typeface="Arial"/>
                <a:cs typeface="Arial"/>
              </a:rPr>
              <a:t>Cost Control </a:t>
            </a:r>
            <a:r>
              <a:rPr sz="1100" spc="-10" dirty="0">
                <a:latin typeface="Arial"/>
                <a:cs typeface="Arial"/>
              </a:rPr>
              <a:t>policies, </a:t>
            </a:r>
            <a:r>
              <a:rPr sz="1100" spc="-5" dirty="0">
                <a:latin typeface="Arial"/>
                <a:cs typeface="Arial"/>
              </a:rPr>
              <a:t>procedures </a:t>
            </a:r>
            <a:r>
              <a:rPr sz="1100" spc="-10" dirty="0">
                <a:latin typeface="Arial"/>
                <a:cs typeface="Arial"/>
              </a:rPr>
              <a:t>&amp;</a:t>
            </a:r>
            <a:r>
              <a:rPr sz="1100" spc="-45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guidelines  Cost Control</a:t>
            </a:r>
            <a:r>
              <a:rPr sz="1100" spc="-10" dirty="0">
                <a:latin typeface="Arial"/>
                <a:cs typeface="Arial"/>
              </a:rPr>
              <a:t> </a:t>
            </a:r>
            <a:r>
              <a:rPr sz="1100" spc="-35" dirty="0">
                <a:latin typeface="Arial"/>
                <a:cs typeface="Arial"/>
              </a:rPr>
              <a:t>Tools</a:t>
            </a:r>
            <a:endParaRPr sz="1100">
              <a:latin typeface="Arial"/>
              <a:cs typeface="Arial"/>
            </a:endParaRPr>
          </a:p>
          <a:p>
            <a:pPr marL="528955">
              <a:lnSpc>
                <a:spcPct val="100000"/>
              </a:lnSpc>
              <a:spcBef>
                <a:spcPts val="334"/>
              </a:spcBef>
            </a:pPr>
            <a:r>
              <a:rPr sz="1100" spc="-5" dirty="0">
                <a:latin typeface="Arial"/>
                <a:cs typeface="Arial"/>
              </a:rPr>
              <a:t>Monitoring </a:t>
            </a:r>
            <a:r>
              <a:rPr sz="1100" spc="-10" dirty="0">
                <a:latin typeface="Arial"/>
                <a:cs typeface="Arial"/>
              </a:rPr>
              <a:t>and </a:t>
            </a:r>
            <a:r>
              <a:rPr sz="1100" spc="-5" dirty="0">
                <a:latin typeface="Arial"/>
                <a:cs typeface="Arial"/>
              </a:rPr>
              <a:t>Reporting</a:t>
            </a:r>
            <a:r>
              <a:rPr sz="110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Methods</a:t>
            </a:r>
            <a:endParaRPr sz="1100">
              <a:latin typeface="Arial"/>
              <a:cs typeface="Arial"/>
            </a:endParaRPr>
          </a:p>
          <a:p>
            <a:pPr marL="251460">
              <a:lnSpc>
                <a:spcPct val="100000"/>
              </a:lnSpc>
              <a:spcBef>
                <a:spcPts val="330"/>
              </a:spcBef>
            </a:pPr>
            <a:r>
              <a:rPr sz="1100" b="1" spc="-25" dirty="0">
                <a:latin typeface="Arial"/>
                <a:cs typeface="Arial"/>
              </a:rPr>
              <a:t>Tools </a:t>
            </a:r>
            <a:r>
              <a:rPr sz="1100" b="1" spc="-10" dirty="0">
                <a:latin typeface="Arial"/>
                <a:cs typeface="Arial"/>
              </a:rPr>
              <a:t>and</a:t>
            </a:r>
            <a:r>
              <a:rPr sz="1100" b="1" spc="10" dirty="0">
                <a:latin typeface="Arial"/>
                <a:cs typeface="Arial"/>
              </a:rPr>
              <a:t> </a:t>
            </a:r>
            <a:r>
              <a:rPr sz="1100" b="1" spc="-15" dirty="0">
                <a:latin typeface="Arial"/>
                <a:cs typeface="Arial"/>
              </a:rPr>
              <a:t>Techniques</a:t>
            </a:r>
            <a:endParaRPr sz="1100">
              <a:latin typeface="Arial"/>
              <a:cs typeface="Arial"/>
            </a:endParaRPr>
          </a:p>
          <a:p>
            <a:pPr marL="528955" marR="1155700">
              <a:lnSpc>
                <a:spcPct val="125299"/>
              </a:lnSpc>
            </a:pPr>
            <a:r>
              <a:rPr sz="1100" spc="-5" dirty="0">
                <a:latin typeface="Arial"/>
                <a:cs typeface="Arial"/>
              </a:rPr>
              <a:t>Earned </a:t>
            </a:r>
            <a:r>
              <a:rPr sz="1100" spc="-25" dirty="0">
                <a:latin typeface="Arial"/>
                <a:cs typeface="Arial"/>
              </a:rPr>
              <a:t>Value </a:t>
            </a:r>
            <a:r>
              <a:rPr sz="1100" spc="-10" dirty="0">
                <a:latin typeface="Arial"/>
                <a:cs typeface="Arial"/>
              </a:rPr>
              <a:t>Management  Forecasting</a:t>
            </a:r>
            <a:endParaRPr sz="1100">
              <a:latin typeface="Arial"/>
              <a:cs typeface="Arial"/>
            </a:endParaRPr>
          </a:p>
          <a:p>
            <a:pPr marL="528955" marR="408940">
              <a:lnSpc>
                <a:spcPct val="125299"/>
              </a:lnSpc>
            </a:pPr>
            <a:r>
              <a:rPr sz="1100" spc="-20" dirty="0">
                <a:latin typeface="Arial"/>
                <a:cs typeface="Arial"/>
              </a:rPr>
              <a:t>To-Complete </a:t>
            </a:r>
            <a:r>
              <a:rPr sz="1100" spc="-15" dirty="0">
                <a:latin typeface="Arial"/>
                <a:cs typeface="Arial"/>
              </a:rPr>
              <a:t>Performance Index </a:t>
            </a:r>
            <a:r>
              <a:rPr sz="1100" spc="-5" dirty="0">
                <a:latin typeface="Arial"/>
                <a:cs typeface="Arial"/>
              </a:rPr>
              <a:t>(TCPI)  </a:t>
            </a:r>
            <a:r>
              <a:rPr sz="1100" spc="-15" dirty="0">
                <a:latin typeface="Arial"/>
                <a:cs typeface="Arial"/>
              </a:rPr>
              <a:t>Performance</a:t>
            </a:r>
            <a:r>
              <a:rPr sz="1100" spc="-10" dirty="0">
                <a:latin typeface="Arial"/>
                <a:cs typeface="Arial"/>
              </a:rPr>
              <a:t> </a:t>
            </a:r>
            <a:r>
              <a:rPr sz="1100" spc="-15" dirty="0">
                <a:latin typeface="Arial"/>
                <a:cs typeface="Arial"/>
              </a:rPr>
              <a:t>Reviews</a:t>
            </a:r>
            <a:endParaRPr sz="1100">
              <a:latin typeface="Arial"/>
              <a:cs typeface="Arial"/>
            </a:endParaRPr>
          </a:p>
          <a:p>
            <a:pPr marL="528955" marR="1743075">
              <a:lnSpc>
                <a:spcPct val="125299"/>
              </a:lnSpc>
            </a:pPr>
            <a:r>
              <a:rPr sz="1100" spc="-15" dirty="0">
                <a:latin typeface="Arial"/>
                <a:cs typeface="Arial"/>
              </a:rPr>
              <a:t>Variance</a:t>
            </a:r>
            <a:r>
              <a:rPr sz="1100" spc="-80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Analysis  </a:t>
            </a:r>
            <a:r>
              <a:rPr sz="1100" spc="-10" dirty="0">
                <a:latin typeface="Arial"/>
                <a:cs typeface="Arial"/>
              </a:rPr>
              <a:t>PM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Software</a:t>
            </a:r>
            <a:endParaRPr sz="1100">
              <a:latin typeface="Arial"/>
              <a:cs typeface="Arial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5" dirty="0"/>
              <a:t>72</a:t>
            </a:fld>
            <a:r>
              <a:rPr spc="-95" dirty="0"/>
              <a:t> </a:t>
            </a:r>
            <a:r>
              <a:rPr spc="-5" dirty="0"/>
              <a:t>/</a:t>
            </a:r>
            <a:r>
              <a:rPr spc="-95" dirty="0"/>
              <a:t> </a:t>
            </a:r>
            <a:r>
              <a:rPr spc="-5" dirty="0"/>
              <a:t>128</a:t>
            </a: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0"/>
            <a:ext cx="4608195" cy="14414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2286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18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143916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191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5839" y="144691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8366" y="216611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29463" y="288620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31990" y="360540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01587" y="101733"/>
            <a:ext cx="903605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6045" marR="5080" indent="-93980">
              <a:lnSpc>
                <a:spcPct val="157400"/>
              </a:lnSpc>
              <a:spcBef>
                <a:spcPts val="10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Project Cost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Management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Determine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Budget</a:t>
            </a:r>
            <a:endParaRPr sz="6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0" y="431761"/>
            <a:ext cx="4608195" cy="321945"/>
          </a:xfrm>
          <a:prstGeom prst="rect">
            <a:avLst/>
          </a:prstGeom>
          <a:solidFill>
            <a:srgbClr val="3333B2"/>
          </a:solidFill>
        </p:spPr>
        <p:txBody>
          <a:bodyPr vert="horz" wrap="square" lIns="0" tIns="6223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490"/>
              </a:spcBef>
            </a:pPr>
            <a:r>
              <a:rPr sz="1400" spc="15" dirty="0">
                <a:solidFill>
                  <a:srgbClr val="FFFFFF"/>
                </a:solidFill>
                <a:latin typeface="Arial"/>
                <a:cs typeface="Arial"/>
              </a:rPr>
              <a:t>Control Costs </a:t>
            </a:r>
            <a:r>
              <a:rPr sz="1400" spc="-15" dirty="0">
                <a:solidFill>
                  <a:srgbClr val="FFFFFF"/>
                </a:solidFill>
                <a:latin typeface="Arial"/>
                <a:cs typeface="Arial"/>
              </a:rPr>
              <a:t>Key</a:t>
            </a:r>
            <a:r>
              <a:rPr sz="14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Arial"/>
                <a:cs typeface="Arial"/>
              </a:rPr>
              <a:t>Terms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95363" y="1156728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95363" y="1366761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95363" y="1576793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95363" y="1786826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95363" y="1996859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95363" y="2206891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95363" y="2416924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95363" y="2626956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95363" y="2836989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624395" y="1034158"/>
            <a:ext cx="2154555" cy="1915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926465">
              <a:lnSpc>
                <a:spcPct val="125299"/>
              </a:lnSpc>
              <a:spcBef>
                <a:spcPts val="100"/>
              </a:spcBef>
            </a:pPr>
            <a:r>
              <a:rPr sz="1100" spc="-5" dirty="0">
                <a:latin typeface="Arial"/>
                <a:cs typeface="Arial"/>
              </a:rPr>
              <a:t>Planned </a:t>
            </a:r>
            <a:r>
              <a:rPr sz="1100" spc="-25" dirty="0">
                <a:latin typeface="Arial"/>
                <a:cs typeface="Arial"/>
              </a:rPr>
              <a:t>Value</a:t>
            </a:r>
            <a:r>
              <a:rPr sz="1100" spc="-80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(PV)  Earned </a:t>
            </a:r>
            <a:r>
              <a:rPr sz="1100" spc="-25" dirty="0">
                <a:latin typeface="Arial"/>
                <a:cs typeface="Arial"/>
              </a:rPr>
              <a:t>Value </a:t>
            </a:r>
            <a:r>
              <a:rPr sz="1100" spc="-5" dirty="0">
                <a:latin typeface="Arial"/>
                <a:cs typeface="Arial"/>
              </a:rPr>
              <a:t>(EV)  Actual Cost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spc="-15" dirty="0">
                <a:latin typeface="Arial"/>
                <a:cs typeface="Arial"/>
              </a:rPr>
              <a:t>(AC)</a:t>
            </a:r>
            <a:endParaRPr sz="1100">
              <a:latin typeface="Arial"/>
              <a:cs typeface="Arial"/>
            </a:endParaRPr>
          </a:p>
          <a:p>
            <a:pPr marL="12700" marR="290195" algn="just">
              <a:lnSpc>
                <a:spcPct val="125299"/>
              </a:lnSpc>
            </a:pPr>
            <a:r>
              <a:rPr sz="1100" spc="-5" dirty="0">
                <a:latin typeface="Arial"/>
                <a:cs typeface="Arial"/>
              </a:rPr>
              <a:t>Estimate to Completion</a:t>
            </a:r>
            <a:r>
              <a:rPr sz="1100" spc="-90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(ETC)  Estimate at Completion</a:t>
            </a:r>
            <a:r>
              <a:rPr sz="1100" spc="-80" dirty="0">
                <a:latin typeface="Arial"/>
                <a:cs typeface="Arial"/>
              </a:rPr>
              <a:t> </a:t>
            </a:r>
            <a:r>
              <a:rPr sz="1100" spc="-15" dirty="0">
                <a:latin typeface="Arial"/>
                <a:cs typeface="Arial"/>
              </a:rPr>
              <a:t>(EAC)  </a:t>
            </a:r>
            <a:r>
              <a:rPr sz="1100" spc="-5" dirty="0">
                <a:latin typeface="Arial"/>
                <a:cs typeface="Arial"/>
              </a:rPr>
              <a:t>Cost </a:t>
            </a:r>
            <a:r>
              <a:rPr sz="1100" spc="-15" dirty="0">
                <a:latin typeface="Arial"/>
                <a:cs typeface="Arial"/>
              </a:rPr>
              <a:t>Variance </a:t>
            </a:r>
            <a:r>
              <a:rPr sz="1100" spc="-5" dirty="0">
                <a:latin typeface="Arial"/>
                <a:cs typeface="Arial"/>
              </a:rPr>
              <a:t>(CV)</a:t>
            </a:r>
            <a:endParaRPr sz="1100">
              <a:latin typeface="Arial"/>
              <a:cs typeface="Arial"/>
            </a:endParaRPr>
          </a:p>
          <a:p>
            <a:pPr marL="12700" algn="just">
              <a:lnSpc>
                <a:spcPct val="100000"/>
              </a:lnSpc>
              <a:spcBef>
                <a:spcPts val="335"/>
              </a:spcBef>
            </a:pPr>
            <a:r>
              <a:rPr sz="1100" spc="-5" dirty="0">
                <a:latin typeface="Arial"/>
                <a:cs typeface="Arial"/>
              </a:rPr>
              <a:t>Schedule </a:t>
            </a:r>
            <a:r>
              <a:rPr sz="1100" spc="-15" dirty="0">
                <a:latin typeface="Arial"/>
                <a:cs typeface="Arial"/>
              </a:rPr>
              <a:t>Variance </a:t>
            </a:r>
            <a:r>
              <a:rPr sz="1100" spc="-5" dirty="0">
                <a:latin typeface="Arial"/>
                <a:cs typeface="Arial"/>
              </a:rPr>
              <a:t>(SV)</a:t>
            </a:r>
            <a:endParaRPr sz="1100">
              <a:latin typeface="Arial"/>
              <a:cs typeface="Arial"/>
            </a:endParaRPr>
          </a:p>
          <a:p>
            <a:pPr marL="12700" marR="5080" algn="just">
              <a:lnSpc>
                <a:spcPct val="125299"/>
              </a:lnSpc>
            </a:pPr>
            <a:r>
              <a:rPr sz="1100" spc="-5" dirty="0">
                <a:latin typeface="Arial"/>
                <a:cs typeface="Arial"/>
              </a:rPr>
              <a:t>Cost </a:t>
            </a:r>
            <a:r>
              <a:rPr sz="1100" spc="-15" dirty="0">
                <a:latin typeface="Arial"/>
                <a:cs typeface="Arial"/>
              </a:rPr>
              <a:t>Performance Index </a:t>
            </a:r>
            <a:r>
              <a:rPr sz="1100" spc="-5" dirty="0">
                <a:latin typeface="Arial"/>
                <a:cs typeface="Arial"/>
              </a:rPr>
              <a:t>(CPI)  Schedule </a:t>
            </a:r>
            <a:r>
              <a:rPr sz="1100" spc="-15" dirty="0">
                <a:latin typeface="Arial"/>
                <a:cs typeface="Arial"/>
              </a:rPr>
              <a:t>Performance Index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(SPI)</a:t>
            </a:r>
            <a:endParaRPr sz="1100">
              <a:latin typeface="Arial"/>
              <a:cs typeface="Arial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5" dirty="0"/>
              <a:t>73</a:t>
            </a:fld>
            <a:r>
              <a:rPr spc="-95" dirty="0"/>
              <a:t> </a:t>
            </a:r>
            <a:r>
              <a:rPr spc="-5" dirty="0"/>
              <a:t>/</a:t>
            </a:r>
            <a:r>
              <a:rPr spc="-95" dirty="0"/>
              <a:t> </a:t>
            </a:r>
            <a:r>
              <a:rPr spc="-5" dirty="0"/>
              <a:t>128</a:t>
            </a: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0"/>
            <a:ext cx="4608195" cy="14414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2286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18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143916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191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5839" y="144691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8366" y="216611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29463" y="288620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31990" y="360540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01587" y="101733"/>
            <a:ext cx="903605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6045" marR="5080" indent="-93980">
              <a:lnSpc>
                <a:spcPct val="157400"/>
              </a:lnSpc>
              <a:spcBef>
                <a:spcPts val="10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Project Cost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Management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Determine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Budget</a:t>
            </a:r>
            <a:endParaRPr sz="6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84746" y="723000"/>
            <a:ext cx="3600038" cy="223922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5" dirty="0"/>
              <a:t>74</a:t>
            </a:fld>
            <a:r>
              <a:rPr spc="-95" dirty="0"/>
              <a:t> </a:t>
            </a:r>
            <a:r>
              <a:rPr spc="-5" dirty="0"/>
              <a:t>/</a:t>
            </a:r>
            <a:r>
              <a:rPr spc="-95" dirty="0"/>
              <a:t> </a:t>
            </a:r>
            <a:r>
              <a:rPr spc="-5" dirty="0"/>
              <a:t>128</a:t>
            </a: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0"/>
            <a:ext cx="4608195" cy="14414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2286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18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143916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191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5839" y="144691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8366" y="216611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29463" y="288620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31990" y="360540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01587" y="101733"/>
            <a:ext cx="903605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6045" marR="5080" indent="-93980">
              <a:lnSpc>
                <a:spcPct val="157400"/>
              </a:lnSpc>
              <a:spcBef>
                <a:spcPts val="10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Project Cost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Management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Determine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Budget</a:t>
            </a:r>
            <a:endParaRPr sz="600">
              <a:latin typeface="Arial"/>
              <a:cs typeface="Arial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5" dirty="0"/>
              <a:t>75</a:t>
            </a:fld>
            <a:r>
              <a:rPr spc="-95" dirty="0"/>
              <a:t> </a:t>
            </a:r>
            <a:r>
              <a:rPr spc="-5" dirty="0"/>
              <a:t>/</a:t>
            </a:r>
            <a:r>
              <a:rPr spc="-95" dirty="0"/>
              <a:t> </a:t>
            </a:r>
            <a:r>
              <a:rPr spc="-5" dirty="0"/>
              <a:t>128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0" y="431761"/>
            <a:ext cx="4608195" cy="321945"/>
          </a:xfrm>
          <a:prstGeom prst="rect">
            <a:avLst/>
          </a:prstGeom>
          <a:solidFill>
            <a:srgbClr val="3333B2"/>
          </a:solidFill>
        </p:spPr>
        <p:txBody>
          <a:bodyPr vert="horz" wrap="square" lIns="0" tIns="6223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490"/>
              </a:spcBef>
            </a:pPr>
            <a:r>
              <a:rPr sz="1400" spc="15" dirty="0">
                <a:solidFill>
                  <a:srgbClr val="FFFFFF"/>
                </a:solidFill>
                <a:latin typeface="Arial"/>
                <a:cs typeface="Arial"/>
              </a:rPr>
              <a:t>Control Costs- </a:t>
            </a:r>
            <a:r>
              <a:rPr sz="1400" spc="10" dirty="0">
                <a:solidFill>
                  <a:srgbClr val="FFFFFF"/>
                </a:solidFill>
                <a:latin typeface="Arial"/>
                <a:cs typeface="Arial"/>
              </a:rPr>
              <a:t>Performance </a:t>
            </a:r>
            <a:r>
              <a:rPr sz="1400" spc="15" dirty="0">
                <a:solidFill>
                  <a:srgbClr val="FFFFFF"/>
                </a:solidFill>
                <a:latin typeface="Arial"/>
                <a:cs typeface="Arial"/>
              </a:rPr>
              <a:t>Measurement</a:t>
            </a:r>
            <a:r>
              <a:rPr sz="14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15" dirty="0">
                <a:solidFill>
                  <a:srgbClr val="FFFFFF"/>
                </a:solidFill>
                <a:latin typeface="Arial"/>
                <a:cs typeface="Arial"/>
              </a:rPr>
              <a:t>Analysis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47294" y="1139468"/>
            <a:ext cx="3101975" cy="164338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b="1" spc="-10" dirty="0">
                <a:latin typeface="Arial"/>
                <a:cs typeface="Arial"/>
              </a:rPr>
              <a:t>Cost </a:t>
            </a:r>
            <a:r>
              <a:rPr sz="1100" b="1" spc="-15" dirty="0">
                <a:latin typeface="Arial"/>
                <a:cs typeface="Arial"/>
              </a:rPr>
              <a:t>Variance</a:t>
            </a:r>
            <a:endParaRPr sz="1100">
              <a:latin typeface="Arial"/>
              <a:cs typeface="Arial"/>
            </a:endParaRPr>
          </a:p>
          <a:p>
            <a:pPr marL="1484630" marR="95885" indent="-582295">
              <a:lnSpc>
                <a:spcPct val="151700"/>
              </a:lnSpc>
              <a:spcBef>
                <a:spcPts val="705"/>
              </a:spcBef>
            </a:pPr>
            <a:r>
              <a:rPr sz="1100" i="1" spc="-10" dirty="0">
                <a:latin typeface="Arial"/>
                <a:cs typeface="Arial"/>
              </a:rPr>
              <a:t>CV </a:t>
            </a:r>
            <a:r>
              <a:rPr sz="1100" spc="204" dirty="0">
                <a:latin typeface="Arial"/>
                <a:cs typeface="Arial"/>
              </a:rPr>
              <a:t>= </a:t>
            </a:r>
            <a:r>
              <a:rPr sz="1100" i="1" spc="-5" dirty="0">
                <a:latin typeface="Arial"/>
                <a:cs typeface="Arial"/>
              </a:rPr>
              <a:t>Earned </a:t>
            </a:r>
            <a:r>
              <a:rPr sz="1100" i="1" spc="-25" dirty="0">
                <a:latin typeface="Arial"/>
                <a:cs typeface="Arial"/>
              </a:rPr>
              <a:t>Value </a:t>
            </a:r>
            <a:r>
              <a:rPr sz="1100" dirty="0">
                <a:latin typeface="Arial Black"/>
                <a:cs typeface="Arial Black"/>
              </a:rPr>
              <a:t>−</a:t>
            </a:r>
            <a:r>
              <a:rPr sz="1100" spc="-235" dirty="0">
                <a:latin typeface="Arial Black"/>
                <a:cs typeface="Arial Black"/>
              </a:rPr>
              <a:t> </a:t>
            </a:r>
            <a:r>
              <a:rPr sz="1100" i="1" spc="-5" dirty="0">
                <a:latin typeface="Arial"/>
                <a:cs typeface="Arial"/>
              </a:rPr>
              <a:t>Actual Cost  </a:t>
            </a:r>
            <a:r>
              <a:rPr sz="1100" i="1" spc="-10" dirty="0">
                <a:latin typeface="Arial"/>
                <a:cs typeface="Arial"/>
              </a:rPr>
              <a:t>CV </a:t>
            </a:r>
            <a:r>
              <a:rPr sz="1100" spc="204" dirty="0">
                <a:latin typeface="Arial"/>
                <a:cs typeface="Arial"/>
              </a:rPr>
              <a:t>= </a:t>
            </a:r>
            <a:r>
              <a:rPr sz="1100" i="1" spc="-10" dirty="0">
                <a:latin typeface="Arial"/>
                <a:cs typeface="Arial"/>
              </a:rPr>
              <a:t>EV </a:t>
            </a:r>
            <a:r>
              <a:rPr sz="1100" dirty="0">
                <a:latin typeface="Arial Black"/>
                <a:cs typeface="Arial Black"/>
              </a:rPr>
              <a:t>−</a:t>
            </a:r>
            <a:r>
              <a:rPr sz="1100" spc="-185" dirty="0">
                <a:latin typeface="Arial Black"/>
                <a:cs typeface="Arial Black"/>
              </a:rPr>
              <a:t> </a:t>
            </a:r>
            <a:r>
              <a:rPr sz="1100" i="1" spc="-25" dirty="0">
                <a:latin typeface="Arial"/>
                <a:cs typeface="Arial"/>
              </a:rPr>
              <a:t>AC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685"/>
              </a:spcBef>
            </a:pPr>
            <a:r>
              <a:rPr sz="1100" b="1" spc="-10" dirty="0">
                <a:latin typeface="Arial"/>
                <a:cs typeface="Arial"/>
              </a:rPr>
              <a:t>Schedule </a:t>
            </a:r>
            <a:r>
              <a:rPr sz="1100" b="1" spc="-15" dirty="0">
                <a:latin typeface="Arial"/>
                <a:cs typeface="Arial"/>
              </a:rPr>
              <a:t>Variance</a:t>
            </a:r>
            <a:endParaRPr sz="1100">
              <a:latin typeface="Arial"/>
              <a:cs typeface="Arial"/>
            </a:endParaRPr>
          </a:p>
          <a:p>
            <a:pPr marL="1489075" marR="5080" indent="-671830">
              <a:lnSpc>
                <a:spcPct val="151700"/>
              </a:lnSpc>
              <a:spcBef>
                <a:spcPts val="705"/>
              </a:spcBef>
            </a:pPr>
            <a:r>
              <a:rPr sz="1100" i="1" spc="-10" dirty="0">
                <a:latin typeface="Arial"/>
                <a:cs typeface="Arial"/>
              </a:rPr>
              <a:t>SV </a:t>
            </a:r>
            <a:r>
              <a:rPr sz="1100" spc="204" dirty="0">
                <a:latin typeface="Arial"/>
                <a:cs typeface="Arial"/>
              </a:rPr>
              <a:t>= </a:t>
            </a:r>
            <a:r>
              <a:rPr sz="1100" i="1" spc="-5" dirty="0">
                <a:latin typeface="Arial"/>
                <a:cs typeface="Arial"/>
              </a:rPr>
              <a:t>Earned </a:t>
            </a:r>
            <a:r>
              <a:rPr sz="1100" i="1" spc="-25" dirty="0">
                <a:latin typeface="Arial"/>
                <a:cs typeface="Arial"/>
              </a:rPr>
              <a:t>Value </a:t>
            </a:r>
            <a:r>
              <a:rPr sz="1100" dirty="0">
                <a:latin typeface="Arial Black"/>
                <a:cs typeface="Arial Black"/>
              </a:rPr>
              <a:t>− </a:t>
            </a:r>
            <a:r>
              <a:rPr sz="1100" i="1" spc="-5" dirty="0">
                <a:latin typeface="Arial"/>
                <a:cs typeface="Arial"/>
              </a:rPr>
              <a:t>Planned</a:t>
            </a:r>
            <a:r>
              <a:rPr sz="1100" i="1" spc="-210" dirty="0">
                <a:latin typeface="Arial"/>
                <a:cs typeface="Arial"/>
              </a:rPr>
              <a:t> </a:t>
            </a:r>
            <a:r>
              <a:rPr sz="1100" i="1" spc="-25" dirty="0">
                <a:latin typeface="Arial"/>
                <a:cs typeface="Arial"/>
              </a:rPr>
              <a:t>Value  </a:t>
            </a:r>
            <a:r>
              <a:rPr sz="1100" i="1" spc="-10" dirty="0">
                <a:latin typeface="Arial"/>
                <a:cs typeface="Arial"/>
              </a:rPr>
              <a:t>SV </a:t>
            </a:r>
            <a:r>
              <a:rPr sz="1100" spc="204" dirty="0">
                <a:latin typeface="Arial"/>
                <a:cs typeface="Arial"/>
              </a:rPr>
              <a:t>= </a:t>
            </a:r>
            <a:r>
              <a:rPr sz="1100" i="1" spc="-10" dirty="0">
                <a:latin typeface="Arial"/>
                <a:cs typeface="Arial"/>
              </a:rPr>
              <a:t>EV </a:t>
            </a:r>
            <a:r>
              <a:rPr sz="1100" dirty="0">
                <a:latin typeface="Arial Black"/>
                <a:cs typeface="Arial Black"/>
              </a:rPr>
              <a:t>−</a:t>
            </a:r>
            <a:r>
              <a:rPr sz="1100" spc="-180" dirty="0">
                <a:latin typeface="Arial Black"/>
                <a:cs typeface="Arial Black"/>
              </a:rPr>
              <a:t> </a:t>
            </a:r>
            <a:r>
              <a:rPr sz="1100" i="1" spc="-10" dirty="0">
                <a:latin typeface="Arial"/>
                <a:cs typeface="Arial"/>
              </a:rPr>
              <a:t>PV</a:t>
            </a:r>
            <a:endParaRPr sz="1100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0"/>
            <a:ext cx="4608195" cy="14414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2286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18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143916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191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5839" y="144691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8366" y="216611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29463" y="288620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31990" y="360540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01587" y="101733"/>
            <a:ext cx="903605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6045" marR="5080" indent="-93980">
              <a:lnSpc>
                <a:spcPct val="157400"/>
              </a:lnSpc>
              <a:spcBef>
                <a:spcPts val="10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Project Cost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Management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Determine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Budget</a:t>
            </a:r>
            <a:endParaRPr sz="6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0" y="431761"/>
            <a:ext cx="4608195" cy="321945"/>
          </a:xfrm>
          <a:prstGeom prst="rect">
            <a:avLst/>
          </a:prstGeom>
          <a:solidFill>
            <a:srgbClr val="3333B2"/>
          </a:solidFill>
        </p:spPr>
        <p:txBody>
          <a:bodyPr vert="horz" wrap="square" lIns="0" tIns="6223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490"/>
              </a:spcBef>
            </a:pPr>
            <a:r>
              <a:rPr sz="1400" spc="15" dirty="0">
                <a:solidFill>
                  <a:srgbClr val="FFFFFF"/>
                </a:solidFill>
                <a:latin typeface="Arial"/>
                <a:cs typeface="Arial"/>
              </a:rPr>
              <a:t>Control Costs- </a:t>
            </a:r>
            <a:r>
              <a:rPr sz="1400" spc="10" dirty="0">
                <a:solidFill>
                  <a:srgbClr val="FFFFFF"/>
                </a:solidFill>
                <a:latin typeface="Arial"/>
                <a:cs typeface="Arial"/>
              </a:rPr>
              <a:t>Performance </a:t>
            </a:r>
            <a:r>
              <a:rPr sz="1400" spc="15" dirty="0">
                <a:solidFill>
                  <a:srgbClr val="FFFFFF"/>
                </a:solidFill>
                <a:latin typeface="Arial"/>
                <a:cs typeface="Arial"/>
              </a:rPr>
              <a:t>Measurement</a:t>
            </a:r>
            <a:r>
              <a:rPr sz="14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15" dirty="0">
                <a:solidFill>
                  <a:srgbClr val="FFFFFF"/>
                </a:solidFill>
                <a:latin typeface="Arial"/>
                <a:cs typeface="Arial"/>
              </a:rPr>
              <a:t>Analysis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47294" y="808734"/>
            <a:ext cx="2672715" cy="36385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b="1" spc="-10" dirty="0">
                <a:latin typeface="Arial"/>
                <a:cs typeface="Arial"/>
              </a:rPr>
              <a:t>Cost </a:t>
            </a:r>
            <a:r>
              <a:rPr sz="1100" b="1" spc="-15" dirty="0">
                <a:latin typeface="Arial"/>
                <a:cs typeface="Arial"/>
              </a:rPr>
              <a:t>Performance</a:t>
            </a:r>
            <a:r>
              <a:rPr sz="1100" b="1" spc="-5" dirty="0">
                <a:latin typeface="Arial"/>
                <a:cs typeface="Arial"/>
              </a:rPr>
              <a:t> </a:t>
            </a:r>
            <a:r>
              <a:rPr sz="1100" b="1" spc="-10" dirty="0">
                <a:latin typeface="Arial"/>
                <a:cs typeface="Arial"/>
              </a:rPr>
              <a:t>Index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100" spc="-10" dirty="0">
                <a:latin typeface="Arial"/>
                <a:cs typeface="Arial"/>
              </a:rPr>
              <a:t>Do </a:t>
            </a:r>
            <a:r>
              <a:rPr sz="1100" spc="-5" dirty="0">
                <a:latin typeface="Arial"/>
                <a:cs typeface="Arial"/>
              </a:rPr>
              <a:t>not confuse with </a:t>
            </a:r>
            <a:r>
              <a:rPr sz="1100" spc="-10" dirty="0">
                <a:latin typeface="Arial"/>
                <a:cs typeface="Arial"/>
              </a:rPr>
              <a:t>consumer </a:t>
            </a:r>
            <a:r>
              <a:rPr sz="1100" spc="-5" dirty="0">
                <a:latin typeface="Arial"/>
                <a:cs typeface="Arial"/>
              </a:rPr>
              <a:t>price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index..</a:t>
            </a:r>
            <a:endParaRPr sz="11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941017" y="1322335"/>
            <a:ext cx="696595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sz="1100" i="1" spc="-5" dirty="0">
                <a:latin typeface="Arial"/>
                <a:cs typeface="Arial"/>
              </a:rPr>
              <a:t>CPI </a:t>
            </a:r>
            <a:r>
              <a:rPr sz="1100" spc="204" dirty="0">
                <a:latin typeface="Arial"/>
                <a:cs typeface="Arial"/>
              </a:rPr>
              <a:t>=</a:t>
            </a:r>
            <a:r>
              <a:rPr sz="1100" spc="80" dirty="0">
                <a:latin typeface="Arial"/>
                <a:cs typeface="Arial"/>
              </a:rPr>
              <a:t> </a:t>
            </a:r>
            <a:r>
              <a:rPr sz="1650" i="1" u="sng" spc="-15" baseline="37878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EV</a:t>
            </a:r>
            <a:endParaRPr sz="1650" baseline="37878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401366" y="1417369"/>
            <a:ext cx="213995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i="1" spc="-45" dirty="0">
                <a:latin typeface="Arial"/>
                <a:cs typeface="Arial"/>
              </a:rPr>
              <a:t>A</a:t>
            </a:r>
            <a:r>
              <a:rPr sz="1100" i="1" spc="-10" dirty="0">
                <a:latin typeface="Arial"/>
                <a:cs typeface="Arial"/>
              </a:rPr>
              <a:t>C</a:t>
            </a:r>
            <a:endParaRPr sz="11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495363" y="1877390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95363" y="2071535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321894" y="1770708"/>
            <a:ext cx="3072765" cy="1083310"/>
          </a:xfrm>
          <a:prstGeom prst="rect">
            <a:avLst/>
          </a:prstGeom>
        </p:spPr>
        <p:txBody>
          <a:bodyPr vert="horz" wrap="square" lIns="0" tIns="39370" rIns="0" bIns="0" rtlCol="0">
            <a:spAutoFit/>
          </a:bodyPr>
          <a:lstStyle/>
          <a:p>
            <a:pPr marL="314960">
              <a:lnSpc>
                <a:spcPct val="100000"/>
              </a:lnSpc>
              <a:spcBef>
                <a:spcPts val="310"/>
              </a:spcBef>
            </a:pPr>
            <a:r>
              <a:rPr sz="1100" spc="-5" dirty="0">
                <a:latin typeface="Arial"/>
                <a:cs typeface="Arial"/>
              </a:rPr>
              <a:t>CPI less than 1.0 indicates cost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overrun</a:t>
            </a:r>
            <a:endParaRPr sz="1100">
              <a:latin typeface="Arial"/>
              <a:cs typeface="Arial"/>
            </a:endParaRPr>
          </a:p>
          <a:p>
            <a:pPr marL="314960">
              <a:lnSpc>
                <a:spcPct val="100000"/>
              </a:lnSpc>
              <a:spcBef>
                <a:spcPts val="209"/>
              </a:spcBef>
            </a:pPr>
            <a:r>
              <a:rPr sz="1100" spc="-5" dirty="0">
                <a:latin typeface="Arial"/>
                <a:cs typeface="Arial"/>
              </a:rPr>
              <a:t>CPI </a:t>
            </a:r>
            <a:r>
              <a:rPr sz="1100" spc="-10" dirty="0">
                <a:latin typeface="Arial"/>
                <a:cs typeface="Arial"/>
              </a:rPr>
              <a:t>greater </a:t>
            </a:r>
            <a:r>
              <a:rPr sz="1100" spc="-5" dirty="0">
                <a:latin typeface="Arial"/>
                <a:cs typeface="Arial"/>
              </a:rPr>
              <a:t>than 1.0 indicates cost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underrun</a:t>
            </a:r>
            <a:endParaRPr sz="1100">
              <a:latin typeface="Arial"/>
              <a:cs typeface="Arial"/>
            </a:endParaRPr>
          </a:p>
          <a:p>
            <a:pPr marL="38100">
              <a:lnSpc>
                <a:spcPct val="100000"/>
              </a:lnSpc>
              <a:spcBef>
                <a:spcPts val="225"/>
              </a:spcBef>
            </a:pPr>
            <a:r>
              <a:rPr sz="1100" b="1" spc="-10" dirty="0">
                <a:latin typeface="Arial"/>
                <a:cs typeface="Arial"/>
              </a:rPr>
              <a:t>Schedule </a:t>
            </a:r>
            <a:r>
              <a:rPr sz="1100" b="1" spc="-15" dirty="0">
                <a:latin typeface="Arial"/>
                <a:cs typeface="Arial"/>
              </a:rPr>
              <a:t>Performance</a:t>
            </a:r>
            <a:r>
              <a:rPr sz="1100" b="1" spc="-5" dirty="0">
                <a:latin typeface="Arial"/>
                <a:cs typeface="Arial"/>
              </a:rPr>
              <a:t> </a:t>
            </a:r>
            <a:r>
              <a:rPr sz="1100" b="1" spc="-10" dirty="0">
                <a:latin typeface="Arial"/>
                <a:cs typeface="Arial"/>
              </a:rPr>
              <a:t>Index</a:t>
            </a:r>
            <a:endParaRPr sz="1100">
              <a:latin typeface="Arial"/>
              <a:cs typeface="Arial"/>
            </a:endParaRPr>
          </a:p>
          <a:p>
            <a:pPr marL="1310640">
              <a:lnSpc>
                <a:spcPct val="100000"/>
              </a:lnSpc>
              <a:spcBef>
                <a:spcPts val="915"/>
              </a:spcBef>
            </a:pPr>
            <a:r>
              <a:rPr sz="1650" i="1" spc="-7" baseline="-37878" dirty="0">
                <a:latin typeface="Arial"/>
                <a:cs typeface="Arial"/>
              </a:rPr>
              <a:t>SPI </a:t>
            </a:r>
            <a:r>
              <a:rPr sz="1650" spc="307" baseline="-37878" dirty="0">
                <a:latin typeface="Arial"/>
                <a:cs typeface="Arial"/>
              </a:rPr>
              <a:t>=</a:t>
            </a:r>
            <a:r>
              <a:rPr sz="1100" u="sng" spc="204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1100" i="1" u="sng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Earned</a:t>
            </a:r>
            <a:r>
              <a:rPr sz="1100" i="1" u="sng" spc="15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1100" i="1" u="sng" spc="-2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Value </a:t>
            </a:r>
            <a:endParaRPr sz="1100">
              <a:latin typeface="Arial"/>
              <a:cs typeface="Arial"/>
            </a:endParaRPr>
          </a:p>
          <a:p>
            <a:pPr marL="1737995">
              <a:lnSpc>
                <a:spcPct val="100000"/>
              </a:lnSpc>
              <a:spcBef>
                <a:spcPts val="165"/>
              </a:spcBef>
            </a:pPr>
            <a:r>
              <a:rPr sz="1100" i="1" spc="-5" dirty="0">
                <a:latin typeface="Arial"/>
                <a:cs typeface="Arial"/>
              </a:rPr>
              <a:t>Planned </a:t>
            </a:r>
            <a:r>
              <a:rPr sz="1100" i="1" spc="-25" dirty="0">
                <a:latin typeface="Arial"/>
                <a:cs typeface="Arial"/>
              </a:rPr>
              <a:t>Value</a:t>
            </a:r>
            <a:endParaRPr sz="1100">
              <a:latin typeface="Arial"/>
              <a:cs typeface="Arial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5" dirty="0"/>
              <a:t>76</a:t>
            </a:fld>
            <a:r>
              <a:rPr spc="-95" dirty="0"/>
              <a:t> </a:t>
            </a:r>
            <a:r>
              <a:rPr spc="-5" dirty="0"/>
              <a:t>/</a:t>
            </a:r>
            <a:r>
              <a:rPr spc="-95" dirty="0"/>
              <a:t> </a:t>
            </a:r>
            <a:r>
              <a:rPr spc="-5" dirty="0"/>
              <a:t>128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1945309" y="3010508"/>
            <a:ext cx="688975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sz="1100" i="1" spc="-5" dirty="0">
                <a:latin typeface="Arial"/>
                <a:cs typeface="Arial"/>
              </a:rPr>
              <a:t>SPI </a:t>
            </a:r>
            <a:r>
              <a:rPr sz="1100" spc="204" dirty="0">
                <a:latin typeface="Arial"/>
                <a:cs typeface="Arial"/>
              </a:rPr>
              <a:t>=</a:t>
            </a:r>
            <a:r>
              <a:rPr sz="1100" spc="80" dirty="0">
                <a:latin typeface="Arial"/>
                <a:cs typeface="Arial"/>
              </a:rPr>
              <a:t> </a:t>
            </a:r>
            <a:r>
              <a:rPr sz="1650" i="1" u="sng" spc="-15" baseline="37878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EV</a:t>
            </a:r>
            <a:endParaRPr sz="1650" baseline="37878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398039" y="3105542"/>
            <a:ext cx="21082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i="1" spc="-10" dirty="0">
                <a:latin typeface="Arial"/>
                <a:cs typeface="Arial"/>
              </a:rPr>
              <a:t>PV</a:t>
            </a:r>
            <a:endParaRPr sz="1100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0"/>
            <a:ext cx="4608195" cy="14414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2286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18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143916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191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5839" y="144691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8366" y="216611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29463" y="288620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31990" y="360540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01587" y="101733"/>
            <a:ext cx="1040130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6045" marR="5080" indent="-93980">
              <a:lnSpc>
                <a:spcPct val="157400"/>
              </a:lnSpc>
              <a:spcBef>
                <a:spcPts val="10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Project Cost Management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Earned </a:t>
            </a:r>
            <a:r>
              <a:rPr sz="600" spc="-15" dirty="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Value</a:t>
            </a:r>
            <a:r>
              <a:rPr sz="600" spc="-45" dirty="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Management</a:t>
            </a:r>
            <a:endParaRPr sz="6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0" y="431761"/>
            <a:ext cx="4608195" cy="321945"/>
          </a:xfrm>
          <a:prstGeom prst="rect">
            <a:avLst/>
          </a:prstGeom>
          <a:solidFill>
            <a:srgbClr val="3333B2"/>
          </a:solidFill>
        </p:spPr>
        <p:txBody>
          <a:bodyPr vert="horz" wrap="square" lIns="0" tIns="6223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490"/>
              </a:spcBef>
            </a:pPr>
            <a:r>
              <a:rPr sz="1400" spc="20" dirty="0">
                <a:solidFill>
                  <a:srgbClr val="FFFFFF"/>
                </a:solidFill>
                <a:latin typeface="Arial"/>
                <a:cs typeface="Arial"/>
              </a:rPr>
              <a:t>Earned </a:t>
            </a: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Value </a:t>
            </a:r>
            <a:r>
              <a:rPr sz="1400" spc="20" dirty="0">
                <a:solidFill>
                  <a:srgbClr val="FFFFFF"/>
                </a:solidFill>
                <a:latin typeface="Arial"/>
                <a:cs typeface="Arial"/>
              </a:rPr>
              <a:t>Management</a:t>
            </a: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15" dirty="0">
                <a:solidFill>
                  <a:srgbClr val="FFFFFF"/>
                </a:solidFill>
                <a:latin typeface="Arial"/>
                <a:cs typeface="Arial"/>
              </a:rPr>
              <a:t>System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95363" y="1400035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95363" y="1954212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624395" y="1321243"/>
            <a:ext cx="3613785" cy="1262380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5080">
              <a:lnSpc>
                <a:spcPct val="102600"/>
              </a:lnSpc>
              <a:spcBef>
                <a:spcPts val="55"/>
              </a:spcBef>
            </a:pPr>
            <a:r>
              <a:rPr sz="1100" b="1" spc="-10" dirty="0">
                <a:latin typeface="Arial"/>
                <a:cs typeface="Arial"/>
              </a:rPr>
              <a:t>Earned </a:t>
            </a:r>
            <a:r>
              <a:rPr sz="1100" b="1" spc="-20" dirty="0">
                <a:latin typeface="Arial"/>
                <a:cs typeface="Arial"/>
              </a:rPr>
              <a:t>Value </a:t>
            </a:r>
            <a:r>
              <a:rPr sz="1100" spc="-5" dirty="0">
                <a:latin typeface="Arial"/>
                <a:cs typeface="Arial"/>
              </a:rPr>
              <a:t>is </a:t>
            </a:r>
            <a:r>
              <a:rPr sz="1100" spc="-10" dirty="0">
                <a:latin typeface="Arial"/>
                <a:cs typeface="Arial"/>
              </a:rPr>
              <a:t>a management </a:t>
            </a:r>
            <a:r>
              <a:rPr sz="1100" spc="-5" dirty="0">
                <a:latin typeface="Arial"/>
                <a:cs typeface="Arial"/>
              </a:rPr>
              <a:t>technique that relates  resource planning to schedules </a:t>
            </a:r>
            <a:r>
              <a:rPr sz="1100" spc="-10" dirty="0">
                <a:latin typeface="Arial"/>
                <a:cs typeface="Arial"/>
              </a:rPr>
              <a:t>and </a:t>
            </a:r>
            <a:r>
              <a:rPr sz="1100" spc="-5" dirty="0">
                <a:latin typeface="Arial"/>
                <a:cs typeface="Arial"/>
              </a:rPr>
              <a:t>technical </a:t>
            </a:r>
            <a:r>
              <a:rPr sz="1100" spc="-10" dirty="0">
                <a:latin typeface="Arial"/>
                <a:cs typeface="Arial"/>
              </a:rPr>
              <a:t>performance  </a:t>
            </a:r>
            <a:r>
              <a:rPr sz="1100" spc="-5" dirty="0">
                <a:latin typeface="Arial"/>
                <a:cs typeface="Arial"/>
              </a:rPr>
              <a:t>requirements</a:t>
            </a:r>
            <a:endParaRPr sz="1100">
              <a:latin typeface="Arial"/>
              <a:cs typeface="Arial"/>
            </a:endParaRPr>
          </a:p>
          <a:p>
            <a:pPr marL="12700" marR="287020">
              <a:lnSpc>
                <a:spcPct val="102600"/>
              </a:lnSpc>
              <a:spcBef>
                <a:spcPts val="300"/>
              </a:spcBef>
            </a:pPr>
            <a:r>
              <a:rPr sz="1100" b="1" spc="-10" dirty="0">
                <a:latin typeface="Arial"/>
                <a:cs typeface="Arial"/>
              </a:rPr>
              <a:t>Earned </a:t>
            </a:r>
            <a:r>
              <a:rPr sz="1100" b="1" spc="-20" dirty="0">
                <a:latin typeface="Arial"/>
                <a:cs typeface="Arial"/>
              </a:rPr>
              <a:t>Value </a:t>
            </a:r>
            <a:r>
              <a:rPr sz="1100" b="1" spc="-10" dirty="0">
                <a:latin typeface="Arial"/>
                <a:cs typeface="Arial"/>
              </a:rPr>
              <a:t>Management (EVM) </a:t>
            </a:r>
            <a:r>
              <a:rPr sz="1100" spc="-5" dirty="0">
                <a:latin typeface="Arial"/>
                <a:cs typeface="Arial"/>
              </a:rPr>
              <a:t>is </a:t>
            </a:r>
            <a:r>
              <a:rPr sz="1100" spc="-10" dirty="0">
                <a:latin typeface="Arial"/>
                <a:cs typeface="Arial"/>
              </a:rPr>
              <a:t>a </a:t>
            </a:r>
            <a:r>
              <a:rPr sz="1100" spc="-5" dirty="0">
                <a:latin typeface="Arial"/>
                <a:cs typeface="Arial"/>
              </a:rPr>
              <a:t>systematic  process that uses earned </a:t>
            </a:r>
            <a:r>
              <a:rPr sz="1100" spc="-15" dirty="0">
                <a:latin typeface="Arial"/>
                <a:cs typeface="Arial"/>
              </a:rPr>
              <a:t>value </a:t>
            </a:r>
            <a:r>
              <a:rPr sz="1100" spc="-5" dirty="0">
                <a:latin typeface="Arial"/>
                <a:cs typeface="Arial"/>
              </a:rPr>
              <a:t>as the </a:t>
            </a:r>
            <a:r>
              <a:rPr sz="1100" dirty="0">
                <a:latin typeface="Arial"/>
                <a:cs typeface="Arial"/>
              </a:rPr>
              <a:t>primary </a:t>
            </a:r>
            <a:r>
              <a:rPr sz="1100" spc="-5" dirty="0">
                <a:latin typeface="Arial"/>
                <a:cs typeface="Arial"/>
              </a:rPr>
              <a:t>tool </a:t>
            </a:r>
            <a:r>
              <a:rPr sz="1100" spc="-20" dirty="0">
                <a:latin typeface="Arial"/>
                <a:cs typeface="Arial"/>
              </a:rPr>
              <a:t>for  </a:t>
            </a:r>
            <a:r>
              <a:rPr sz="1100" spc="-10" dirty="0">
                <a:latin typeface="Arial"/>
                <a:cs typeface="Arial"/>
              </a:rPr>
              <a:t>integrating </a:t>
            </a:r>
            <a:r>
              <a:rPr sz="1100" spc="-5" dirty="0">
                <a:latin typeface="Arial"/>
                <a:cs typeface="Arial"/>
              </a:rPr>
              <a:t>cost, </a:t>
            </a:r>
            <a:r>
              <a:rPr sz="1100" spc="-10" dirty="0">
                <a:latin typeface="Arial"/>
                <a:cs typeface="Arial"/>
              </a:rPr>
              <a:t>schedule, </a:t>
            </a:r>
            <a:r>
              <a:rPr sz="1100" spc="-5" dirty="0">
                <a:latin typeface="Arial"/>
                <a:cs typeface="Arial"/>
              </a:rPr>
              <a:t>technical </a:t>
            </a:r>
            <a:r>
              <a:rPr sz="1100" spc="-10" dirty="0">
                <a:latin typeface="Arial"/>
                <a:cs typeface="Arial"/>
              </a:rPr>
              <a:t>performance  management and </a:t>
            </a:r>
            <a:r>
              <a:rPr sz="1100" dirty="0">
                <a:latin typeface="Arial"/>
                <a:cs typeface="Arial"/>
              </a:rPr>
              <a:t>risk</a:t>
            </a:r>
            <a:r>
              <a:rPr sz="1100" spc="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management</a:t>
            </a:r>
            <a:endParaRPr sz="1100">
              <a:latin typeface="Arial"/>
              <a:cs typeface="Arial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5" dirty="0"/>
              <a:t>77</a:t>
            </a:fld>
            <a:r>
              <a:rPr spc="-95" dirty="0"/>
              <a:t> </a:t>
            </a:r>
            <a:r>
              <a:rPr spc="-5" dirty="0"/>
              <a:t>/</a:t>
            </a:r>
            <a:r>
              <a:rPr spc="-95" dirty="0"/>
              <a:t> </a:t>
            </a:r>
            <a:r>
              <a:rPr spc="-5" dirty="0"/>
              <a:t>128</a:t>
            </a: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0"/>
            <a:ext cx="4608195" cy="14414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2286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18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143916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191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5839" y="144691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8366" y="216611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29463" y="288620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31990" y="360540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01587" y="101733"/>
            <a:ext cx="1040130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6045" marR="5080" indent="-93980">
              <a:lnSpc>
                <a:spcPct val="157400"/>
              </a:lnSpc>
              <a:spcBef>
                <a:spcPts val="10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Project Cost Management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Earned </a:t>
            </a:r>
            <a:r>
              <a:rPr sz="600" spc="-15" dirty="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Value</a:t>
            </a:r>
            <a:r>
              <a:rPr sz="600" spc="-45" dirty="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Management</a:t>
            </a:r>
            <a:endParaRPr sz="6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95363" y="1623250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95363" y="1833283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95363" y="2253348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95363" y="2463381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347294" y="818196"/>
            <a:ext cx="3519170" cy="1968500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5080">
              <a:lnSpc>
                <a:spcPct val="102600"/>
              </a:lnSpc>
              <a:spcBef>
                <a:spcPts val="55"/>
              </a:spcBef>
            </a:pPr>
            <a:r>
              <a:rPr sz="1100" spc="-20" dirty="0">
                <a:latin typeface="Arial"/>
                <a:cs typeface="Arial"/>
              </a:rPr>
              <a:t>For </a:t>
            </a:r>
            <a:r>
              <a:rPr sz="1100" spc="-5" dirty="0">
                <a:latin typeface="Arial"/>
                <a:cs typeface="Arial"/>
              </a:rPr>
              <a:t>most </a:t>
            </a:r>
            <a:r>
              <a:rPr sz="1100" spc="-10" dirty="0">
                <a:latin typeface="Arial"/>
                <a:cs typeface="Arial"/>
              </a:rPr>
              <a:t>projects, </a:t>
            </a:r>
            <a:r>
              <a:rPr sz="1100" spc="-5" dirty="0">
                <a:latin typeface="Arial"/>
                <a:cs typeface="Arial"/>
              </a:rPr>
              <a:t>determination of project </a:t>
            </a:r>
            <a:r>
              <a:rPr sz="1100" spc="-10" dirty="0">
                <a:latin typeface="Arial"/>
                <a:cs typeface="Arial"/>
              </a:rPr>
              <a:t>progress </a:t>
            </a:r>
            <a:r>
              <a:rPr sz="1100" spc="-5" dirty="0">
                <a:latin typeface="Arial"/>
                <a:cs typeface="Arial"/>
              </a:rPr>
              <a:t>is  </a:t>
            </a:r>
            <a:r>
              <a:rPr sz="1100" spc="-10" dirty="0">
                <a:latin typeface="Arial"/>
                <a:cs typeface="Arial"/>
              </a:rPr>
              <a:t>extremely </a:t>
            </a:r>
            <a:r>
              <a:rPr sz="1100" spc="-5" dirty="0">
                <a:latin typeface="Arial"/>
                <a:cs typeface="Arial"/>
              </a:rPr>
              <a:t>difficult without </a:t>
            </a:r>
            <a:r>
              <a:rPr sz="1100" spc="-10" dirty="0">
                <a:latin typeface="Arial"/>
                <a:cs typeface="Arial"/>
              </a:rPr>
              <a:t>an </a:t>
            </a:r>
            <a:r>
              <a:rPr sz="1100" spc="-5" dirty="0">
                <a:latin typeface="Arial"/>
                <a:cs typeface="Arial"/>
              </a:rPr>
              <a:t>Earned </a:t>
            </a:r>
            <a:r>
              <a:rPr sz="1100" spc="-25" dirty="0">
                <a:latin typeface="Arial"/>
                <a:cs typeface="Arial"/>
              </a:rPr>
              <a:t>Value </a:t>
            </a:r>
            <a:r>
              <a:rPr sz="1100" spc="-10" dirty="0">
                <a:latin typeface="Arial"/>
                <a:cs typeface="Arial"/>
              </a:rPr>
              <a:t>Measurement  </a:t>
            </a:r>
            <a:r>
              <a:rPr sz="1100" spc="-5" dirty="0">
                <a:latin typeface="Arial"/>
                <a:cs typeface="Arial"/>
              </a:rPr>
              <a:t>System</a:t>
            </a:r>
            <a:r>
              <a:rPr sz="1100" spc="-10" dirty="0">
                <a:latin typeface="Arial"/>
                <a:cs typeface="Arial"/>
              </a:rPr>
              <a:t> (EVMS)</a:t>
            </a:r>
            <a:endParaRPr sz="11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100" spc="-5" dirty="0">
                <a:latin typeface="Arial"/>
                <a:cs typeface="Arial"/>
              </a:rPr>
              <a:t>Consider </a:t>
            </a:r>
            <a:r>
              <a:rPr sz="1100" spc="-10" dirty="0">
                <a:latin typeface="Arial"/>
                <a:cs typeface="Arial"/>
              </a:rPr>
              <a:t>a 12 month</a:t>
            </a:r>
            <a:r>
              <a:rPr sz="1100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project:</a:t>
            </a:r>
            <a:endParaRPr sz="1100" dirty="0">
              <a:latin typeface="Arial"/>
              <a:cs typeface="Arial"/>
            </a:endParaRPr>
          </a:p>
          <a:p>
            <a:pPr marL="289560" marR="2296795">
              <a:lnSpc>
                <a:spcPct val="125299"/>
              </a:lnSpc>
            </a:pPr>
            <a:r>
              <a:rPr sz="1100" spc="-15" dirty="0">
                <a:latin typeface="Arial"/>
                <a:cs typeface="Arial"/>
              </a:rPr>
              <a:t>value </a:t>
            </a:r>
            <a:r>
              <a:rPr lang="en-IE" sz="1100" spc="10" dirty="0" smtClean="0">
                <a:latin typeface="Century Gothic"/>
                <a:cs typeface="Arial Black"/>
              </a:rPr>
              <a:t>€</a:t>
            </a:r>
            <a:r>
              <a:rPr sz="1100" spc="10" dirty="0" smtClean="0">
                <a:latin typeface="Arial"/>
                <a:cs typeface="Arial"/>
              </a:rPr>
              <a:t>2.5M  </a:t>
            </a:r>
            <a:r>
              <a:rPr sz="1100" spc="-10" dirty="0">
                <a:latin typeface="Arial"/>
                <a:cs typeface="Arial"/>
              </a:rPr>
              <a:t>10</a:t>
            </a:r>
            <a:r>
              <a:rPr sz="1100" spc="-9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deliverables</a:t>
            </a:r>
            <a:endParaRPr sz="1100" dirty="0">
              <a:latin typeface="Arial"/>
              <a:cs typeface="Arial"/>
            </a:endParaRPr>
          </a:p>
          <a:p>
            <a:pPr marL="289560" marR="2345055" indent="-277495">
              <a:lnSpc>
                <a:spcPct val="125299"/>
              </a:lnSpc>
            </a:pPr>
            <a:r>
              <a:rPr sz="1100" dirty="0">
                <a:latin typeface="Arial"/>
                <a:cs typeface="Arial"/>
              </a:rPr>
              <a:t>Report </a:t>
            </a:r>
            <a:r>
              <a:rPr sz="1100" spc="-5" dirty="0">
                <a:latin typeface="Arial"/>
                <a:cs typeface="Arial"/>
              </a:rPr>
              <a:t>at </a:t>
            </a:r>
            <a:r>
              <a:rPr sz="1100" spc="-10" dirty="0">
                <a:latin typeface="Arial"/>
                <a:cs typeface="Arial"/>
              </a:rPr>
              <a:t>month</a:t>
            </a:r>
            <a:r>
              <a:rPr sz="1100" spc="-70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6:  cost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lang="en-IE" sz="1100" spc="10" dirty="0" smtClean="0">
                <a:latin typeface="Century Gothic"/>
                <a:cs typeface="Arial Black"/>
              </a:rPr>
              <a:t>€</a:t>
            </a:r>
            <a:r>
              <a:rPr sz="1100" spc="5" dirty="0" smtClean="0">
                <a:latin typeface="Arial"/>
                <a:cs typeface="Arial"/>
              </a:rPr>
              <a:t>1.75M</a:t>
            </a:r>
            <a:r>
              <a:rPr sz="1100" spc="5" dirty="0">
                <a:latin typeface="Arial"/>
                <a:cs typeface="Arial"/>
              </a:rPr>
              <a:t>;</a:t>
            </a:r>
            <a:endParaRPr sz="1100" dirty="0">
              <a:latin typeface="Arial"/>
              <a:cs typeface="Arial"/>
            </a:endParaRPr>
          </a:p>
          <a:p>
            <a:pPr marL="289560">
              <a:lnSpc>
                <a:spcPct val="100000"/>
              </a:lnSpc>
              <a:spcBef>
                <a:spcPts val="334"/>
              </a:spcBef>
            </a:pPr>
            <a:r>
              <a:rPr sz="1100" spc="-10" dirty="0">
                <a:latin typeface="Arial"/>
                <a:cs typeface="Arial"/>
              </a:rPr>
              <a:t>4 deliverables </a:t>
            </a:r>
            <a:r>
              <a:rPr sz="1100" spc="-5" dirty="0">
                <a:latin typeface="Arial"/>
                <a:cs typeface="Arial"/>
              </a:rPr>
              <a:t>complete; </a:t>
            </a:r>
            <a:r>
              <a:rPr sz="1100" spc="-10" dirty="0">
                <a:latin typeface="Arial"/>
                <a:cs typeface="Arial"/>
              </a:rPr>
              <a:t>3 deliverables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started.</a:t>
            </a:r>
          </a:p>
          <a:p>
            <a:pPr marL="12700">
              <a:lnSpc>
                <a:spcPct val="100000"/>
              </a:lnSpc>
              <a:spcBef>
                <a:spcPts val="330"/>
              </a:spcBef>
            </a:pPr>
            <a:r>
              <a:rPr sz="1100" spc="-5" dirty="0">
                <a:latin typeface="Arial"/>
                <a:cs typeface="Arial"/>
              </a:rPr>
              <a:t>Is the project </a:t>
            </a:r>
            <a:r>
              <a:rPr sz="1100" spc="-10" dirty="0">
                <a:latin typeface="Arial"/>
                <a:cs typeface="Arial"/>
              </a:rPr>
              <a:t>50%, 70% </a:t>
            </a:r>
            <a:r>
              <a:rPr sz="1100" spc="-5" dirty="0">
                <a:latin typeface="Arial"/>
                <a:cs typeface="Arial"/>
              </a:rPr>
              <a:t>or </a:t>
            </a:r>
            <a:r>
              <a:rPr sz="1100" spc="-10" dirty="0">
                <a:latin typeface="Arial"/>
                <a:cs typeface="Arial"/>
              </a:rPr>
              <a:t>40%</a:t>
            </a:r>
            <a:r>
              <a:rPr sz="1100" spc="-5" dirty="0">
                <a:latin typeface="Arial"/>
                <a:cs typeface="Arial"/>
              </a:rPr>
              <a:t> complete?</a:t>
            </a:r>
            <a:endParaRPr sz="1100" dirty="0">
              <a:latin typeface="Arial"/>
              <a:cs typeface="Arial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5" dirty="0"/>
              <a:t>78</a:t>
            </a:fld>
            <a:r>
              <a:rPr spc="-95" dirty="0"/>
              <a:t> </a:t>
            </a:r>
            <a:r>
              <a:rPr spc="-5" dirty="0"/>
              <a:t>/</a:t>
            </a:r>
            <a:r>
              <a:rPr spc="-95" dirty="0"/>
              <a:t> </a:t>
            </a:r>
            <a:r>
              <a:rPr spc="-5" dirty="0"/>
              <a:t>128</a:t>
            </a: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0"/>
            <a:ext cx="4608195" cy="14414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2286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18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143916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191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5839" y="144691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8366" y="216611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29463" y="288620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31990" y="360540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01587" y="101733"/>
            <a:ext cx="1040130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6045" marR="5080" indent="-93980">
              <a:lnSpc>
                <a:spcPct val="157400"/>
              </a:lnSpc>
              <a:spcBef>
                <a:spcPts val="10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Project Cost Management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Earned </a:t>
            </a:r>
            <a:r>
              <a:rPr sz="600" spc="-15" dirty="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Value</a:t>
            </a:r>
            <a:r>
              <a:rPr sz="600" spc="-45" dirty="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Management</a:t>
            </a:r>
            <a:endParaRPr sz="6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95363" y="1431302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95363" y="1641335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95363" y="1851368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95363" y="2061400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347294" y="970405"/>
            <a:ext cx="3621404" cy="1586230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394970">
              <a:lnSpc>
                <a:spcPct val="102600"/>
              </a:lnSpc>
              <a:spcBef>
                <a:spcPts val="55"/>
              </a:spcBef>
            </a:pPr>
            <a:r>
              <a:rPr sz="1100" spc="-10" dirty="0">
                <a:latin typeface="Arial"/>
                <a:cs typeface="Arial"/>
              </a:rPr>
              <a:t>By integrating </a:t>
            </a:r>
            <a:r>
              <a:rPr sz="1100" spc="-5" dirty="0">
                <a:latin typeface="Arial"/>
                <a:cs typeface="Arial"/>
              </a:rPr>
              <a:t>cost, </a:t>
            </a:r>
            <a:r>
              <a:rPr sz="1100" spc="-10" dirty="0">
                <a:latin typeface="Arial"/>
                <a:cs typeface="Arial"/>
              </a:rPr>
              <a:t>schedule, </a:t>
            </a:r>
            <a:r>
              <a:rPr sz="1100" spc="-5" dirty="0">
                <a:latin typeface="Arial"/>
                <a:cs typeface="Arial"/>
              </a:rPr>
              <a:t>technical </a:t>
            </a:r>
            <a:r>
              <a:rPr sz="1100" spc="-10" dirty="0">
                <a:latin typeface="Arial"/>
                <a:cs typeface="Arial"/>
              </a:rPr>
              <a:t>performance  management and </a:t>
            </a:r>
            <a:r>
              <a:rPr sz="1100" dirty="0">
                <a:latin typeface="Arial"/>
                <a:cs typeface="Arial"/>
              </a:rPr>
              <a:t>risk </a:t>
            </a:r>
            <a:r>
              <a:rPr sz="1100" spc="-10" dirty="0">
                <a:latin typeface="Arial"/>
                <a:cs typeface="Arial"/>
              </a:rPr>
              <a:t>management, an EVMS</a:t>
            </a:r>
            <a:r>
              <a:rPr sz="1100" spc="40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will:</a:t>
            </a:r>
            <a:endParaRPr sz="1100">
              <a:latin typeface="Arial"/>
              <a:cs typeface="Arial"/>
            </a:endParaRPr>
          </a:p>
          <a:p>
            <a:pPr marL="289560">
              <a:lnSpc>
                <a:spcPct val="100000"/>
              </a:lnSpc>
              <a:spcBef>
                <a:spcPts val="335"/>
              </a:spcBef>
            </a:pPr>
            <a:r>
              <a:rPr sz="1100" spc="-10" dirty="0">
                <a:latin typeface="Arial"/>
                <a:cs typeface="Arial"/>
              </a:rPr>
              <a:t>Accurately </a:t>
            </a:r>
            <a:r>
              <a:rPr sz="1100" spc="-15" dirty="0">
                <a:latin typeface="Arial"/>
                <a:cs typeface="Arial"/>
              </a:rPr>
              <a:t>show </a:t>
            </a:r>
            <a:r>
              <a:rPr sz="1100" spc="-5" dirty="0">
                <a:latin typeface="Arial"/>
                <a:cs typeface="Arial"/>
              </a:rPr>
              <a:t>project</a:t>
            </a:r>
            <a:r>
              <a:rPr sz="1100" spc="5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status</a:t>
            </a:r>
            <a:endParaRPr sz="1100">
              <a:latin typeface="Arial"/>
              <a:cs typeface="Arial"/>
            </a:endParaRPr>
          </a:p>
          <a:p>
            <a:pPr marL="289560" marR="764540">
              <a:lnSpc>
                <a:spcPct val="125299"/>
              </a:lnSpc>
            </a:pPr>
            <a:r>
              <a:rPr sz="1100" spc="-5" dirty="0">
                <a:latin typeface="Arial"/>
                <a:cs typeface="Arial"/>
              </a:rPr>
              <a:t>Assist in the early detection of </a:t>
            </a:r>
            <a:r>
              <a:rPr sz="1100" spc="-10" dirty="0">
                <a:latin typeface="Arial"/>
                <a:cs typeface="Arial"/>
              </a:rPr>
              <a:t>problems  </a:t>
            </a:r>
            <a:r>
              <a:rPr sz="1100" spc="-5" dirty="0">
                <a:latin typeface="Arial"/>
                <a:cs typeface="Arial"/>
              </a:rPr>
              <a:t>Assist in the early detection of cost</a:t>
            </a:r>
            <a:r>
              <a:rPr sz="1100" spc="-60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trends</a:t>
            </a:r>
            <a:endParaRPr sz="1100">
              <a:latin typeface="Arial"/>
              <a:cs typeface="Arial"/>
            </a:endParaRPr>
          </a:p>
          <a:p>
            <a:pPr marL="12700" indent="276860">
              <a:lnSpc>
                <a:spcPct val="100000"/>
              </a:lnSpc>
              <a:spcBef>
                <a:spcPts val="334"/>
              </a:spcBef>
            </a:pPr>
            <a:r>
              <a:rPr sz="1100" spc="-5" dirty="0">
                <a:latin typeface="Arial"/>
                <a:cs typeface="Arial"/>
              </a:rPr>
              <a:t>Assist in determining the success of </a:t>
            </a:r>
            <a:r>
              <a:rPr sz="1100" spc="-10" dirty="0">
                <a:latin typeface="Arial"/>
                <a:cs typeface="Arial"/>
              </a:rPr>
              <a:t>corrective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actions</a:t>
            </a:r>
            <a:endParaRPr sz="1100">
              <a:latin typeface="Arial"/>
              <a:cs typeface="Arial"/>
            </a:endParaRPr>
          </a:p>
          <a:p>
            <a:pPr marL="12700" marR="27940">
              <a:lnSpc>
                <a:spcPct val="102600"/>
              </a:lnSpc>
              <a:spcBef>
                <a:spcPts val="295"/>
              </a:spcBef>
            </a:pPr>
            <a:r>
              <a:rPr sz="1100" spc="-10" dirty="0">
                <a:latin typeface="Arial"/>
                <a:cs typeface="Arial"/>
              </a:rPr>
              <a:t>EVMS </a:t>
            </a:r>
            <a:r>
              <a:rPr sz="1100" spc="-5" dirty="0">
                <a:latin typeface="Arial"/>
                <a:cs typeface="Arial"/>
              </a:rPr>
              <a:t>emphasises </a:t>
            </a:r>
            <a:r>
              <a:rPr sz="1100" spc="-15" dirty="0">
                <a:latin typeface="Arial"/>
                <a:cs typeface="Arial"/>
              </a:rPr>
              <a:t>prevention </a:t>
            </a:r>
            <a:r>
              <a:rPr sz="1100" spc="-20" dirty="0">
                <a:latin typeface="Arial"/>
                <a:cs typeface="Arial"/>
              </a:rPr>
              <a:t>over </a:t>
            </a:r>
            <a:r>
              <a:rPr sz="1100" spc="-5" dirty="0">
                <a:latin typeface="Arial"/>
                <a:cs typeface="Arial"/>
              </a:rPr>
              <a:t>cure </a:t>
            </a:r>
            <a:r>
              <a:rPr sz="1100" spc="-20" dirty="0">
                <a:latin typeface="Arial"/>
                <a:cs typeface="Arial"/>
              </a:rPr>
              <a:t>by </a:t>
            </a:r>
            <a:r>
              <a:rPr sz="1100" spc="-5" dirty="0">
                <a:latin typeface="Arial"/>
                <a:cs typeface="Arial"/>
              </a:rPr>
              <a:t>identifying </a:t>
            </a:r>
            <a:r>
              <a:rPr sz="1100" spc="-10" dirty="0">
                <a:latin typeface="Arial"/>
                <a:cs typeface="Arial"/>
              </a:rPr>
              <a:t>and  </a:t>
            </a:r>
            <a:r>
              <a:rPr sz="1100" spc="-5" dirty="0">
                <a:latin typeface="Arial"/>
                <a:cs typeface="Arial"/>
              </a:rPr>
              <a:t>resolving potential issues</a:t>
            </a:r>
            <a:r>
              <a:rPr sz="1100" spc="-10" dirty="0">
                <a:latin typeface="Arial"/>
                <a:cs typeface="Arial"/>
              </a:rPr>
              <a:t> </a:t>
            </a:r>
            <a:r>
              <a:rPr sz="1100" spc="-20" dirty="0">
                <a:latin typeface="Arial"/>
                <a:cs typeface="Arial"/>
              </a:rPr>
              <a:t>early.</a:t>
            </a:r>
            <a:endParaRPr sz="1100">
              <a:latin typeface="Arial"/>
              <a:cs typeface="Arial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5" dirty="0"/>
              <a:t>79</a:t>
            </a:fld>
            <a:r>
              <a:rPr spc="-95" dirty="0"/>
              <a:t> </a:t>
            </a:r>
            <a:r>
              <a:rPr spc="-5" dirty="0"/>
              <a:t>/</a:t>
            </a:r>
            <a:r>
              <a:rPr spc="-95" dirty="0"/>
              <a:t> </a:t>
            </a:r>
            <a:r>
              <a:rPr spc="-5" dirty="0"/>
              <a:t>128</a:t>
            </a: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0"/>
            <a:ext cx="4608195" cy="14414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2286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18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143916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191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5839" y="144691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8366" y="216611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29463" y="288620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31990" y="360540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01587" y="101733"/>
            <a:ext cx="903605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6045" marR="5080" indent="-93980">
              <a:lnSpc>
                <a:spcPct val="157400"/>
              </a:lnSpc>
              <a:spcBef>
                <a:spcPts val="10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Project Cost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Management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Introduction</a:t>
            </a:r>
            <a:endParaRPr sz="6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0" y="431761"/>
            <a:ext cx="4608195" cy="321945"/>
          </a:xfrm>
          <a:prstGeom prst="rect">
            <a:avLst/>
          </a:prstGeom>
          <a:solidFill>
            <a:srgbClr val="3333B2"/>
          </a:solidFill>
        </p:spPr>
        <p:txBody>
          <a:bodyPr vert="horz" wrap="square" lIns="0" tIns="6223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490"/>
              </a:spcBef>
            </a:pPr>
            <a:r>
              <a:rPr sz="1400" spc="15" dirty="0">
                <a:solidFill>
                  <a:srgbClr val="FFFFFF"/>
                </a:solidFill>
                <a:latin typeface="Arial"/>
                <a:cs typeface="Arial"/>
              </a:rPr>
              <a:t>Cost </a:t>
            </a:r>
            <a:r>
              <a:rPr sz="1400" spc="20" dirty="0">
                <a:solidFill>
                  <a:srgbClr val="FFFFFF"/>
                </a:solidFill>
                <a:latin typeface="Arial"/>
                <a:cs typeface="Arial"/>
              </a:rPr>
              <a:t>Management</a:t>
            </a:r>
            <a:r>
              <a:rPr sz="14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15" dirty="0">
                <a:solidFill>
                  <a:srgbClr val="FFFFFF"/>
                </a:solidFill>
                <a:latin typeface="Arial"/>
                <a:cs typeface="Arial"/>
              </a:rPr>
              <a:t>Plan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95363" y="1626450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95363" y="1836483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95363" y="2046516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347294" y="1293848"/>
            <a:ext cx="3799840" cy="1247775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34"/>
              </a:spcBef>
            </a:pPr>
            <a:r>
              <a:rPr sz="1100" b="1" spc="-15" dirty="0">
                <a:latin typeface="Arial"/>
                <a:cs typeface="Arial"/>
              </a:rPr>
              <a:t>Performance </a:t>
            </a:r>
            <a:r>
              <a:rPr sz="1100" b="1" spc="-10" dirty="0">
                <a:latin typeface="Arial"/>
                <a:cs typeface="Arial"/>
              </a:rPr>
              <a:t>Measurement</a:t>
            </a:r>
            <a:r>
              <a:rPr sz="1100" b="1" spc="5" dirty="0">
                <a:latin typeface="Arial"/>
                <a:cs typeface="Arial"/>
              </a:rPr>
              <a:t> </a:t>
            </a:r>
            <a:r>
              <a:rPr sz="1100" b="1" spc="-5" dirty="0">
                <a:latin typeface="Arial"/>
                <a:cs typeface="Arial"/>
              </a:rPr>
              <a:t>Rules</a:t>
            </a:r>
            <a:endParaRPr sz="1100">
              <a:latin typeface="Arial"/>
              <a:cs typeface="Arial"/>
            </a:endParaRPr>
          </a:p>
          <a:p>
            <a:pPr marL="289560">
              <a:lnSpc>
                <a:spcPct val="100000"/>
              </a:lnSpc>
              <a:spcBef>
                <a:spcPts val="334"/>
              </a:spcBef>
            </a:pPr>
            <a:r>
              <a:rPr sz="1100" spc="-5" dirty="0">
                <a:latin typeface="Arial"/>
                <a:cs typeface="Arial"/>
              </a:rPr>
              <a:t>Earned </a:t>
            </a:r>
            <a:r>
              <a:rPr sz="1100" spc="-25" dirty="0">
                <a:latin typeface="Arial"/>
                <a:cs typeface="Arial"/>
              </a:rPr>
              <a:t>Value </a:t>
            </a:r>
            <a:r>
              <a:rPr sz="1100" spc="-10" dirty="0">
                <a:latin typeface="Arial"/>
                <a:cs typeface="Arial"/>
              </a:rPr>
              <a:t>Management</a:t>
            </a:r>
            <a:r>
              <a:rPr sz="1100" spc="1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formulas</a:t>
            </a:r>
            <a:endParaRPr sz="1100">
              <a:latin typeface="Arial"/>
              <a:cs typeface="Arial"/>
            </a:endParaRPr>
          </a:p>
          <a:p>
            <a:pPr marL="289560" marR="5080">
              <a:lnSpc>
                <a:spcPct val="125299"/>
              </a:lnSpc>
            </a:pPr>
            <a:r>
              <a:rPr sz="1100" spc="-10" dirty="0">
                <a:latin typeface="Arial"/>
                <a:cs typeface="Arial"/>
              </a:rPr>
              <a:t>WBS </a:t>
            </a:r>
            <a:r>
              <a:rPr sz="1100" spc="-20" dirty="0">
                <a:latin typeface="Arial"/>
                <a:cs typeface="Arial"/>
              </a:rPr>
              <a:t>level </a:t>
            </a:r>
            <a:r>
              <a:rPr sz="1100" spc="-5" dirty="0">
                <a:latin typeface="Arial"/>
                <a:cs typeface="Arial"/>
              </a:rPr>
              <a:t>to which Earned </a:t>
            </a:r>
            <a:r>
              <a:rPr sz="1100" spc="-25" dirty="0">
                <a:latin typeface="Arial"/>
                <a:cs typeface="Arial"/>
              </a:rPr>
              <a:t>Value </a:t>
            </a:r>
            <a:r>
              <a:rPr sz="1100" spc="-5" dirty="0">
                <a:latin typeface="Arial"/>
                <a:cs typeface="Arial"/>
              </a:rPr>
              <a:t>analysis will </a:t>
            </a:r>
            <a:r>
              <a:rPr sz="1100" spc="-10" dirty="0">
                <a:latin typeface="Arial"/>
                <a:cs typeface="Arial"/>
              </a:rPr>
              <a:t>be </a:t>
            </a:r>
            <a:r>
              <a:rPr sz="1100" spc="-5" dirty="0">
                <a:latin typeface="Arial"/>
                <a:cs typeface="Arial"/>
              </a:rPr>
              <a:t>applied  Etc.</a:t>
            </a:r>
            <a:endParaRPr sz="1100">
              <a:latin typeface="Arial"/>
              <a:cs typeface="Arial"/>
            </a:endParaRPr>
          </a:p>
          <a:p>
            <a:pPr marL="12700" marR="2365375">
              <a:lnSpc>
                <a:spcPct val="102600"/>
              </a:lnSpc>
              <a:spcBef>
                <a:spcPts val="295"/>
              </a:spcBef>
            </a:pPr>
            <a:r>
              <a:rPr sz="1100" b="1" spc="-5" dirty="0">
                <a:latin typeface="Arial"/>
                <a:cs typeface="Arial"/>
              </a:rPr>
              <a:t>Reporting </a:t>
            </a:r>
            <a:r>
              <a:rPr sz="1100" b="1" spc="-10" dirty="0">
                <a:latin typeface="Arial"/>
                <a:cs typeface="Arial"/>
              </a:rPr>
              <a:t>Formats  Process</a:t>
            </a:r>
            <a:r>
              <a:rPr sz="1100" b="1" spc="-90" dirty="0">
                <a:latin typeface="Arial"/>
                <a:cs typeface="Arial"/>
              </a:rPr>
              <a:t> </a:t>
            </a:r>
            <a:r>
              <a:rPr sz="1100" b="1" spc="-5" dirty="0">
                <a:latin typeface="Arial"/>
                <a:cs typeface="Arial"/>
              </a:rPr>
              <a:t>Descriptions</a:t>
            </a:r>
            <a:endParaRPr sz="11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278731" y="3344092"/>
            <a:ext cx="266065" cy="11938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z="600" spc="-5" dirty="0">
                <a:latin typeface="Arial"/>
                <a:cs typeface="Arial"/>
              </a:rPr>
              <a:t>8</a:t>
            </a:fld>
            <a:r>
              <a:rPr sz="600" spc="-100" dirty="0">
                <a:latin typeface="Arial"/>
                <a:cs typeface="Arial"/>
              </a:rPr>
              <a:t> </a:t>
            </a:r>
            <a:r>
              <a:rPr sz="600" spc="-5" dirty="0">
                <a:latin typeface="Arial"/>
                <a:cs typeface="Arial"/>
              </a:rPr>
              <a:t>/</a:t>
            </a:r>
            <a:r>
              <a:rPr sz="600" spc="-95" dirty="0">
                <a:latin typeface="Arial"/>
                <a:cs typeface="Arial"/>
              </a:rPr>
              <a:t> </a:t>
            </a:r>
            <a:r>
              <a:rPr sz="600" spc="-5" dirty="0">
                <a:latin typeface="Arial"/>
                <a:cs typeface="Arial"/>
              </a:rPr>
              <a:t>128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0"/>
            <a:ext cx="4608195" cy="14414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2286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18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143916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191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5839" y="144691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8366" y="216611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29463" y="288620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31990" y="360540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01587" y="101733"/>
            <a:ext cx="1040130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6045" marR="5080" indent="-93980">
              <a:lnSpc>
                <a:spcPct val="157400"/>
              </a:lnSpc>
              <a:spcBef>
                <a:spcPts val="10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Project Cost Management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Earned </a:t>
            </a:r>
            <a:r>
              <a:rPr sz="600" spc="-15" dirty="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Value</a:t>
            </a:r>
            <a:r>
              <a:rPr sz="600" spc="-45" dirty="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Management</a:t>
            </a:r>
            <a:endParaRPr sz="6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0" y="431761"/>
            <a:ext cx="4608195" cy="321945"/>
          </a:xfrm>
          <a:prstGeom prst="rect">
            <a:avLst/>
          </a:prstGeom>
          <a:solidFill>
            <a:srgbClr val="3333B2"/>
          </a:solidFill>
        </p:spPr>
        <p:txBody>
          <a:bodyPr vert="horz" wrap="square" lIns="0" tIns="6223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490"/>
              </a:spcBef>
            </a:pPr>
            <a:r>
              <a:rPr sz="1400" spc="5" dirty="0">
                <a:solidFill>
                  <a:srgbClr val="FFFFFF"/>
                </a:solidFill>
                <a:latin typeface="Arial"/>
                <a:cs typeface="Arial"/>
              </a:rPr>
              <a:t>Variance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95363" y="1667954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95363" y="1867204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95363" y="3020758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347294" y="808734"/>
            <a:ext cx="3681729" cy="249745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b="1" spc="-10" dirty="0">
                <a:latin typeface="Arial"/>
                <a:cs typeface="Arial"/>
              </a:rPr>
              <a:t>Cost </a:t>
            </a:r>
            <a:r>
              <a:rPr sz="1100" b="1" spc="-15" dirty="0">
                <a:latin typeface="Arial"/>
                <a:cs typeface="Arial"/>
              </a:rPr>
              <a:t>Variance</a:t>
            </a:r>
            <a:endParaRPr sz="1100">
              <a:latin typeface="Arial"/>
              <a:cs typeface="Arial"/>
            </a:endParaRPr>
          </a:p>
          <a:p>
            <a:pPr marL="902969">
              <a:lnSpc>
                <a:spcPct val="100000"/>
              </a:lnSpc>
              <a:spcBef>
                <a:spcPts val="960"/>
              </a:spcBef>
            </a:pPr>
            <a:r>
              <a:rPr sz="1100" i="1" spc="-10" dirty="0">
                <a:latin typeface="Arial"/>
                <a:cs typeface="Arial"/>
              </a:rPr>
              <a:t>CV </a:t>
            </a:r>
            <a:r>
              <a:rPr sz="1100" spc="204" dirty="0">
                <a:latin typeface="Arial"/>
                <a:cs typeface="Arial"/>
              </a:rPr>
              <a:t>= </a:t>
            </a:r>
            <a:r>
              <a:rPr sz="1100" i="1" spc="-5" dirty="0">
                <a:latin typeface="Arial"/>
                <a:cs typeface="Arial"/>
              </a:rPr>
              <a:t>Earned </a:t>
            </a:r>
            <a:r>
              <a:rPr sz="1100" i="1" spc="-25" dirty="0">
                <a:latin typeface="Arial"/>
                <a:cs typeface="Arial"/>
              </a:rPr>
              <a:t>Value </a:t>
            </a:r>
            <a:r>
              <a:rPr sz="1100" dirty="0">
                <a:latin typeface="Arial Black"/>
                <a:cs typeface="Arial Black"/>
              </a:rPr>
              <a:t>− </a:t>
            </a:r>
            <a:r>
              <a:rPr sz="1100" i="1" spc="-5" dirty="0">
                <a:latin typeface="Arial"/>
                <a:cs typeface="Arial"/>
              </a:rPr>
              <a:t>Actual</a:t>
            </a:r>
            <a:r>
              <a:rPr sz="1100" i="1" spc="-210" dirty="0">
                <a:latin typeface="Arial"/>
                <a:cs typeface="Arial"/>
              </a:rPr>
              <a:t> </a:t>
            </a:r>
            <a:r>
              <a:rPr sz="1100" i="1" spc="-5" dirty="0">
                <a:latin typeface="Arial"/>
                <a:cs typeface="Arial"/>
              </a:rPr>
              <a:t>Cost</a:t>
            </a:r>
            <a:endParaRPr sz="11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200">
              <a:latin typeface="Arial"/>
              <a:cs typeface="Arial"/>
            </a:endParaRPr>
          </a:p>
          <a:p>
            <a:pPr marL="289560">
              <a:lnSpc>
                <a:spcPct val="100000"/>
              </a:lnSpc>
            </a:pPr>
            <a:r>
              <a:rPr sz="1100" spc="-10" dirty="0">
                <a:latin typeface="Arial"/>
                <a:cs typeface="Arial"/>
              </a:rPr>
              <a:t>Compares deviation </a:t>
            </a:r>
            <a:r>
              <a:rPr sz="1100" spc="-5" dirty="0">
                <a:latin typeface="Arial"/>
                <a:cs typeface="Arial"/>
              </a:rPr>
              <a:t>from</a:t>
            </a:r>
            <a:r>
              <a:rPr sz="110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budget</a:t>
            </a:r>
            <a:endParaRPr sz="1100">
              <a:latin typeface="Arial"/>
              <a:cs typeface="Arial"/>
            </a:endParaRPr>
          </a:p>
          <a:p>
            <a:pPr marL="289560" marR="5080">
              <a:lnSpc>
                <a:spcPct val="102600"/>
              </a:lnSpc>
              <a:spcBef>
                <a:spcPts val="215"/>
              </a:spcBef>
            </a:pPr>
            <a:r>
              <a:rPr sz="1100" spc="-10" dirty="0">
                <a:latin typeface="Arial"/>
                <a:cs typeface="Arial"/>
              </a:rPr>
              <a:t>Does </a:t>
            </a:r>
            <a:r>
              <a:rPr sz="1100" spc="-5" dirty="0">
                <a:latin typeface="Arial"/>
                <a:cs typeface="Arial"/>
              </a:rPr>
              <a:t>not </a:t>
            </a:r>
            <a:r>
              <a:rPr sz="1100" spc="-10" dirty="0">
                <a:latin typeface="Arial"/>
                <a:cs typeface="Arial"/>
              </a:rPr>
              <a:t>provide a measure </a:t>
            </a:r>
            <a:r>
              <a:rPr sz="1100" spc="-5" dirty="0">
                <a:latin typeface="Arial"/>
                <a:cs typeface="Arial"/>
              </a:rPr>
              <a:t>of work scheduled against  work</a:t>
            </a:r>
            <a:r>
              <a:rPr sz="1100" spc="-10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completed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60"/>
              </a:spcBef>
            </a:pPr>
            <a:r>
              <a:rPr sz="1100" b="1" spc="-10" dirty="0">
                <a:latin typeface="Arial"/>
                <a:cs typeface="Arial"/>
              </a:rPr>
              <a:t>Schedule </a:t>
            </a:r>
            <a:r>
              <a:rPr sz="1100" b="1" spc="-15" dirty="0">
                <a:latin typeface="Arial"/>
                <a:cs typeface="Arial"/>
              </a:rPr>
              <a:t>Variance</a:t>
            </a:r>
            <a:endParaRPr sz="1100">
              <a:latin typeface="Arial"/>
              <a:cs typeface="Arial"/>
            </a:endParaRPr>
          </a:p>
          <a:p>
            <a:pPr marL="817244">
              <a:lnSpc>
                <a:spcPct val="100000"/>
              </a:lnSpc>
              <a:spcBef>
                <a:spcPts val="965"/>
              </a:spcBef>
            </a:pPr>
            <a:r>
              <a:rPr sz="1100" i="1" spc="-10" dirty="0">
                <a:latin typeface="Arial"/>
                <a:cs typeface="Arial"/>
              </a:rPr>
              <a:t>SV </a:t>
            </a:r>
            <a:r>
              <a:rPr sz="1100" spc="204" dirty="0">
                <a:latin typeface="Arial"/>
                <a:cs typeface="Arial"/>
              </a:rPr>
              <a:t>= </a:t>
            </a:r>
            <a:r>
              <a:rPr sz="1100" i="1" spc="-5" dirty="0">
                <a:latin typeface="Arial"/>
                <a:cs typeface="Arial"/>
              </a:rPr>
              <a:t>Earned </a:t>
            </a:r>
            <a:r>
              <a:rPr sz="1100" i="1" spc="-25" dirty="0">
                <a:latin typeface="Arial"/>
                <a:cs typeface="Arial"/>
              </a:rPr>
              <a:t>Value </a:t>
            </a:r>
            <a:r>
              <a:rPr sz="1100" dirty="0">
                <a:latin typeface="Arial Black"/>
                <a:cs typeface="Arial Black"/>
              </a:rPr>
              <a:t>− </a:t>
            </a:r>
            <a:r>
              <a:rPr sz="1100" i="1" spc="-5" dirty="0">
                <a:latin typeface="Arial"/>
                <a:cs typeface="Arial"/>
              </a:rPr>
              <a:t>Planned</a:t>
            </a:r>
            <a:r>
              <a:rPr sz="1100" i="1" spc="-200" dirty="0">
                <a:latin typeface="Arial"/>
                <a:cs typeface="Arial"/>
              </a:rPr>
              <a:t> </a:t>
            </a:r>
            <a:r>
              <a:rPr sz="1100" i="1" spc="-25" dirty="0">
                <a:latin typeface="Arial"/>
                <a:cs typeface="Arial"/>
              </a:rPr>
              <a:t>Value</a:t>
            </a:r>
            <a:endParaRPr sz="11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150">
              <a:latin typeface="Arial"/>
              <a:cs typeface="Arial"/>
            </a:endParaRPr>
          </a:p>
          <a:p>
            <a:pPr marL="289560" marR="205104">
              <a:lnSpc>
                <a:spcPct val="102600"/>
              </a:lnSpc>
            </a:pPr>
            <a:r>
              <a:rPr sz="1100" spc="-10" dirty="0">
                <a:latin typeface="Arial"/>
                <a:cs typeface="Arial"/>
              </a:rPr>
              <a:t>Provides a </a:t>
            </a:r>
            <a:r>
              <a:rPr sz="1100" spc="-5" dirty="0">
                <a:latin typeface="Arial"/>
                <a:cs typeface="Arial"/>
              </a:rPr>
              <a:t>comparison </a:t>
            </a:r>
            <a:r>
              <a:rPr sz="1100" spc="-10" dirty="0">
                <a:latin typeface="Arial"/>
                <a:cs typeface="Arial"/>
              </a:rPr>
              <a:t>between </a:t>
            </a:r>
            <a:r>
              <a:rPr sz="1100" spc="-5" dirty="0">
                <a:latin typeface="Arial"/>
                <a:cs typeface="Arial"/>
              </a:rPr>
              <a:t>planned </a:t>
            </a:r>
            <a:r>
              <a:rPr sz="1100" spc="-10" dirty="0">
                <a:latin typeface="Arial"/>
                <a:cs typeface="Arial"/>
              </a:rPr>
              <a:t>and </a:t>
            </a:r>
            <a:r>
              <a:rPr sz="1100" spc="-5" dirty="0">
                <a:latin typeface="Arial"/>
                <a:cs typeface="Arial"/>
              </a:rPr>
              <a:t>actual  </a:t>
            </a:r>
            <a:r>
              <a:rPr sz="1100" spc="-10" dirty="0">
                <a:latin typeface="Arial"/>
                <a:cs typeface="Arial"/>
              </a:rPr>
              <a:t>performance, </a:t>
            </a:r>
            <a:r>
              <a:rPr sz="1100" spc="-15" dirty="0">
                <a:latin typeface="Arial"/>
                <a:cs typeface="Arial"/>
              </a:rPr>
              <a:t>but </a:t>
            </a:r>
            <a:r>
              <a:rPr sz="1100" spc="-10" dirty="0">
                <a:latin typeface="Arial"/>
                <a:cs typeface="Arial"/>
              </a:rPr>
              <a:t>does </a:t>
            </a:r>
            <a:r>
              <a:rPr sz="1100" spc="-5" dirty="0">
                <a:latin typeface="Arial"/>
                <a:cs typeface="Arial"/>
              </a:rPr>
              <a:t>not include</a:t>
            </a:r>
            <a:r>
              <a:rPr sz="1100" spc="1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costs.</a:t>
            </a:r>
            <a:endParaRPr sz="1100">
              <a:latin typeface="Arial"/>
              <a:cs typeface="Arial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5" dirty="0"/>
              <a:t>80</a:t>
            </a:fld>
            <a:r>
              <a:rPr spc="-95" dirty="0"/>
              <a:t> </a:t>
            </a:r>
            <a:r>
              <a:rPr spc="-5" dirty="0"/>
              <a:t>/</a:t>
            </a:r>
            <a:r>
              <a:rPr spc="-95" dirty="0"/>
              <a:t> </a:t>
            </a:r>
            <a:r>
              <a:rPr spc="-5" dirty="0"/>
              <a:t>128</a:t>
            </a: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0"/>
            <a:ext cx="4608195" cy="14414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2286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18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143916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191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5839" y="144691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8366" y="216611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29463" y="288620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31990" y="360540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01587" y="101733"/>
            <a:ext cx="1040130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6045" marR="5080" indent="-93980">
              <a:lnSpc>
                <a:spcPct val="157400"/>
              </a:lnSpc>
              <a:spcBef>
                <a:spcPts val="10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Project Cost Management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Earned </a:t>
            </a:r>
            <a:r>
              <a:rPr sz="600" spc="-15" dirty="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Value</a:t>
            </a:r>
            <a:r>
              <a:rPr sz="600" spc="-45" dirty="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Management</a:t>
            </a:r>
            <a:endParaRPr sz="6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0" y="431761"/>
            <a:ext cx="4608195" cy="321945"/>
          </a:xfrm>
          <a:prstGeom prst="rect">
            <a:avLst/>
          </a:prstGeom>
          <a:solidFill>
            <a:srgbClr val="3333B2"/>
          </a:solidFill>
        </p:spPr>
        <p:txBody>
          <a:bodyPr vert="horz" wrap="square" lIns="0" tIns="6223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490"/>
              </a:spcBef>
            </a:pPr>
            <a:r>
              <a:rPr sz="1400" spc="15" dirty="0">
                <a:solidFill>
                  <a:srgbClr val="FFFFFF"/>
                </a:solidFill>
                <a:latin typeface="Arial"/>
                <a:cs typeface="Arial"/>
              </a:rPr>
              <a:t>Example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95363" y="2024189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95363" y="2234222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95363" y="2444254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95363" y="2654287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347294" y="1047063"/>
            <a:ext cx="3913504" cy="1892300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7620">
              <a:lnSpc>
                <a:spcPct val="102600"/>
              </a:lnSpc>
              <a:spcBef>
                <a:spcPts val="55"/>
              </a:spcBef>
            </a:pPr>
            <a:r>
              <a:rPr sz="1100" spc="-10" dirty="0">
                <a:latin typeface="Arial"/>
                <a:cs typeface="Arial"/>
              </a:rPr>
              <a:t>A </a:t>
            </a:r>
            <a:r>
              <a:rPr sz="1100" spc="-5" dirty="0">
                <a:latin typeface="Arial"/>
                <a:cs typeface="Arial"/>
              </a:rPr>
              <a:t>project </a:t>
            </a:r>
            <a:r>
              <a:rPr sz="1100" spc="-15" dirty="0">
                <a:latin typeface="Arial"/>
                <a:cs typeface="Arial"/>
              </a:rPr>
              <a:t>was </a:t>
            </a:r>
            <a:r>
              <a:rPr sz="1100" spc="-10" dirty="0">
                <a:latin typeface="Arial"/>
                <a:cs typeface="Arial"/>
              </a:rPr>
              <a:t>expected </a:t>
            </a:r>
            <a:r>
              <a:rPr sz="1100" spc="-5" dirty="0">
                <a:latin typeface="Arial"/>
                <a:cs typeface="Arial"/>
              </a:rPr>
              <a:t>to incur costs of </a:t>
            </a:r>
            <a:r>
              <a:rPr lang="en-IE" sz="1100" spc="10" dirty="0" smtClean="0">
                <a:latin typeface="Century Gothic"/>
                <a:cs typeface="Arial Black"/>
              </a:rPr>
              <a:t>€</a:t>
            </a:r>
            <a:r>
              <a:rPr sz="1100" spc="10" dirty="0" smtClean="0">
                <a:latin typeface="Arial"/>
                <a:cs typeface="Arial"/>
              </a:rPr>
              <a:t>100k </a:t>
            </a:r>
            <a:r>
              <a:rPr sz="1100" spc="-10" dirty="0">
                <a:latin typeface="Arial"/>
                <a:cs typeface="Arial"/>
              </a:rPr>
              <a:t>each week </a:t>
            </a:r>
            <a:r>
              <a:rPr sz="1100" spc="-20" dirty="0">
                <a:latin typeface="Arial"/>
                <a:cs typeface="Arial"/>
              </a:rPr>
              <a:t>for </a:t>
            </a:r>
            <a:r>
              <a:rPr sz="1100" spc="-10" dirty="0">
                <a:latin typeface="Arial"/>
                <a:cs typeface="Arial"/>
              </a:rPr>
              <a:t>4  weeks </a:t>
            </a:r>
            <a:r>
              <a:rPr sz="1100" spc="-5" dirty="0">
                <a:latin typeface="Arial"/>
                <a:cs typeface="Arial"/>
              </a:rPr>
              <a:t>(PV)</a:t>
            </a:r>
            <a:endParaRPr sz="1100" dirty="0">
              <a:latin typeface="Arial"/>
              <a:cs typeface="Arial"/>
            </a:endParaRPr>
          </a:p>
          <a:p>
            <a:pPr marL="12700" marR="86995">
              <a:lnSpc>
                <a:spcPct val="102699"/>
              </a:lnSpc>
            </a:pPr>
            <a:r>
              <a:rPr sz="1100" spc="-5" dirty="0">
                <a:latin typeface="Arial"/>
                <a:cs typeface="Arial"/>
              </a:rPr>
              <a:t>Actual </a:t>
            </a:r>
            <a:r>
              <a:rPr sz="1100" spc="-10" dirty="0">
                <a:latin typeface="Arial"/>
                <a:cs typeface="Arial"/>
              </a:rPr>
              <a:t>expenditure </a:t>
            </a:r>
            <a:r>
              <a:rPr sz="1100" spc="-20" dirty="0">
                <a:latin typeface="Arial"/>
                <a:cs typeface="Arial"/>
              </a:rPr>
              <a:t>by </a:t>
            </a:r>
            <a:r>
              <a:rPr sz="1100" spc="-5" dirty="0">
                <a:latin typeface="Arial"/>
                <a:cs typeface="Arial"/>
              </a:rPr>
              <a:t>the </a:t>
            </a:r>
            <a:r>
              <a:rPr sz="1100" spc="-10" dirty="0">
                <a:latin typeface="Arial"/>
                <a:cs typeface="Arial"/>
              </a:rPr>
              <a:t>end </a:t>
            </a:r>
            <a:r>
              <a:rPr sz="1100" spc="-5" dirty="0">
                <a:latin typeface="Arial"/>
                <a:cs typeface="Arial"/>
              </a:rPr>
              <a:t>of </a:t>
            </a:r>
            <a:r>
              <a:rPr sz="1100" spc="-10" dirty="0">
                <a:latin typeface="Arial"/>
                <a:cs typeface="Arial"/>
              </a:rPr>
              <a:t>week 4 </a:t>
            </a:r>
            <a:r>
              <a:rPr sz="1100" spc="-15" dirty="0">
                <a:latin typeface="Arial"/>
                <a:cs typeface="Arial"/>
              </a:rPr>
              <a:t>was </a:t>
            </a:r>
            <a:r>
              <a:rPr lang="en-IE" sz="1100" spc="10" dirty="0" smtClean="0">
                <a:latin typeface="Century Gothic"/>
                <a:cs typeface="Arial Black"/>
              </a:rPr>
              <a:t>€</a:t>
            </a:r>
            <a:r>
              <a:rPr sz="1100" spc="10" dirty="0" smtClean="0">
                <a:latin typeface="Arial"/>
                <a:cs typeface="Arial"/>
              </a:rPr>
              <a:t>325k </a:t>
            </a:r>
            <a:r>
              <a:rPr sz="1100" spc="-15" dirty="0">
                <a:latin typeface="Arial"/>
                <a:cs typeface="Arial"/>
              </a:rPr>
              <a:t>(AC), </a:t>
            </a:r>
            <a:r>
              <a:rPr sz="1100" spc="-10" dirty="0">
                <a:latin typeface="Arial"/>
                <a:cs typeface="Arial"/>
              </a:rPr>
              <a:t>and  </a:t>
            </a:r>
            <a:r>
              <a:rPr sz="1100" spc="-5" dirty="0">
                <a:latin typeface="Arial"/>
                <a:cs typeface="Arial"/>
              </a:rPr>
              <a:t>the Earned </a:t>
            </a:r>
            <a:r>
              <a:rPr sz="1100" spc="-25" dirty="0">
                <a:latin typeface="Arial"/>
                <a:cs typeface="Arial"/>
              </a:rPr>
              <a:t>Value </a:t>
            </a:r>
            <a:r>
              <a:rPr sz="1100" spc="-5" dirty="0">
                <a:latin typeface="Arial"/>
                <a:cs typeface="Arial"/>
              </a:rPr>
              <a:t>(EV) </a:t>
            </a:r>
            <a:r>
              <a:rPr sz="1100" spc="-15" dirty="0">
                <a:latin typeface="Arial"/>
                <a:cs typeface="Arial"/>
              </a:rPr>
              <a:t>was </a:t>
            </a:r>
            <a:r>
              <a:rPr sz="1100" spc="-10" dirty="0">
                <a:latin typeface="Arial"/>
                <a:cs typeface="Arial"/>
              </a:rPr>
              <a:t>measured </a:t>
            </a:r>
            <a:r>
              <a:rPr sz="1100" spc="-5" dirty="0">
                <a:latin typeface="Arial"/>
                <a:cs typeface="Arial"/>
              </a:rPr>
              <a:t>at</a:t>
            </a:r>
            <a:r>
              <a:rPr sz="1100" spc="35" dirty="0">
                <a:latin typeface="Arial"/>
                <a:cs typeface="Arial"/>
              </a:rPr>
              <a:t> </a:t>
            </a:r>
            <a:r>
              <a:rPr lang="en-IE" sz="1100" spc="10" dirty="0" smtClean="0">
                <a:latin typeface="Century Gothic"/>
                <a:cs typeface="Arial Black"/>
              </a:rPr>
              <a:t>€</a:t>
            </a:r>
            <a:r>
              <a:rPr sz="1100" spc="5" dirty="0" smtClean="0">
                <a:latin typeface="Arial"/>
                <a:cs typeface="Arial"/>
              </a:rPr>
              <a:t>300k</a:t>
            </a:r>
            <a:r>
              <a:rPr sz="1100" spc="5" dirty="0">
                <a:latin typeface="Arial"/>
                <a:cs typeface="Arial"/>
              </a:rPr>
              <a:t>.</a:t>
            </a:r>
            <a:endParaRPr sz="11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100" spc="-10" dirty="0">
                <a:latin typeface="Arial"/>
                <a:cs typeface="Arial"/>
              </a:rPr>
              <a:t>What </a:t>
            </a:r>
            <a:r>
              <a:rPr sz="1100" spc="-5" dirty="0">
                <a:latin typeface="Arial"/>
                <a:cs typeface="Arial"/>
              </a:rPr>
              <a:t>is the project status?</a:t>
            </a:r>
            <a:endParaRPr sz="1100" dirty="0">
              <a:latin typeface="Arial"/>
              <a:cs typeface="Arial"/>
            </a:endParaRPr>
          </a:p>
          <a:p>
            <a:pPr marL="289560" marR="5080">
              <a:lnSpc>
                <a:spcPct val="125299"/>
              </a:lnSpc>
            </a:pPr>
            <a:r>
              <a:rPr sz="1100" spc="-5" dirty="0">
                <a:latin typeface="Arial"/>
                <a:cs typeface="Arial"/>
              </a:rPr>
              <a:t>Cost </a:t>
            </a:r>
            <a:r>
              <a:rPr sz="1100" spc="-15" dirty="0">
                <a:latin typeface="Arial"/>
                <a:cs typeface="Arial"/>
              </a:rPr>
              <a:t>Variance </a:t>
            </a:r>
            <a:r>
              <a:rPr sz="1100" spc="-10" dirty="0">
                <a:latin typeface="Arial"/>
                <a:cs typeface="Arial"/>
              </a:rPr>
              <a:t>= 300k </a:t>
            </a:r>
            <a:r>
              <a:rPr sz="1100" spc="-5" dirty="0">
                <a:latin typeface="Arial"/>
                <a:cs typeface="Arial"/>
              </a:rPr>
              <a:t>- </a:t>
            </a:r>
            <a:r>
              <a:rPr sz="1100" spc="-10" dirty="0">
                <a:latin typeface="Arial"/>
                <a:cs typeface="Arial"/>
              </a:rPr>
              <a:t>325k = </a:t>
            </a:r>
            <a:r>
              <a:rPr sz="1100" spc="-5" dirty="0">
                <a:latin typeface="Arial"/>
                <a:cs typeface="Arial"/>
              </a:rPr>
              <a:t>-25k (cost </a:t>
            </a:r>
            <a:r>
              <a:rPr sz="1100" spc="-10" dirty="0">
                <a:latin typeface="Arial"/>
                <a:cs typeface="Arial"/>
              </a:rPr>
              <a:t>overrun)  </a:t>
            </a:r>
            <a:r>
              <a:rPr sz="1100" spc="-5" dirty="0">
                <a:latin typeface="Arial"/>
                <a:cs typeface="Arial"/>
              </a:rPr>
              <a:t>Schedule </a:t>
            </a:r>
            <a:r>
              <a:rPr sz="1100" spc="-15" dirty="0">
                <a:latin typeface="Arial"/>
                <a:cs typeface="Arial"/>
              </a:rPr>
              <a:t>Variance </a:t>
            </a:r>
            <a:r>
              <a:rPr sz="1100" spc="-10" dirty="0">
                <a:latin typeface="Arial"/>
                <a:cs typeface="Arial"/>
              </a:rPr>
              <a:t>= 300k 400k = </a:t>
            </a:r>
            <a:r>
              <a:rPr sz="1100" spc="-5" dirty="0">
                <a:latin typeface="Arial"/>
                <a:cs typeface="Arial"/>
              </a:rPr>
              <a:t>-100k (behind schedule)  CPI </a:t>
            </a:r>
            <a:r>
              <a:rPr sz="1100" spc="-10" dirty="0">
                <a:latin typeface="Arial"/>
                <a:cs typeface="Arial"/>
              </a:rPr>
              <a:t>= </a:t>
            </a:r>
            <a:r>
              <a:rPr sz="1100" spc="-5" dirty="0">
                <a:latin typeface="Arial"/>
                <a:cs typeface="Arial"/>
              </a:rPr>
              <a:t>300/325 </a:t>
            </a:r>
            <a:r>
              <a:rPr sz="1100" spc="-10" dirty="0">
                <a:latin typeface="Arial"/>
                <a:cs typeface="Arial"/>
              </a:rPr>
              <a:t>= </a:t>
            </a:r>
            <a:r>
              <a:rPr sz="1100" spc="-5" dirty="0">
                <a:latin typeface="Arial"/>
                <a:cs typeface="Arial"/>
              </a:rPr>
              <a:t>0.92 (less than 1.0 </a:t>
            </a:r>
            <a:r>
              <a:rPr sz="1100" spc="-10" dirty="0">
                <a:latin typeface="Arial"/>
                <a:cs typeface="Arial"/>
              </a:rPr>
              <a:t>therefore </a:t>
            </a:r>
            <a:r>
              <a:rPr sz="1100" spc="-5" dirty="0">
                <a:latin typeface="Arial"/>
                <a:cs typeface="Arial"/>
              </a:rPr>
              <a:t>cost</a:t>
            </a:r>
            <a:r>
              <a:rPr sz="1100" spc="-9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overrun)</a:t>
            </a:r>
            <a:endParaRPr sz="1100" dirty="0">
              <a:latin typeface="Arial"/>
              <a:cs typeface="Arial"/>
            </a:endParaRPr>
          </a:p>
          <a:p>
            <a:pPr marL="289560" marR="392430">
              <a:lnSpc>
                <a:spcPct val="102600"/>
              </a:lnSpc>
              <a:spcBef>
                <a:spcPts val="300"/>
              </a:spcBef>
            </a:pPr>
            <a:r>
              <a:rPr sz="1100" spc="-5" dirty="0">
                <a:latin typeface="Arial"/>
                <a:cs typeface="Arial"/>
              </a:rPr>
              <a:t>SPI </a:t>
            </a:r>
            <a:r>
              <a:rPr sz="1100" spc="-10" dirty="0">
                <a:latin typeface="Arial"/>
                <a:cs typeface="Arial"/>
              </a:rPr>
              <a:t>= </a:t>
            </a:r>
            <a:r>
              <a:rPr sz="1100" spc="-5" dirty="0">
                <a:latin typeface="Arial"/>
                <a:cs typeface="Arial"/>
              </a:rPr>
              <a:t>300/400 </a:t>
            </a:r>
            <a:r>
              <a:rPr sz="1100" spc="-10" dirty="0">
                <a:latin typeface="Arial"/>
                <a:cs typeface="Arial"/>
              </a:rPr>
              <a:t>= </a:t>
            </a:r>
            <a:r>
              <a:rPr sz="1100" spc="-5" dirty="0">
                <a:latin typeface="Arial"/>
                <a:cs typeface="Arial"/>
              </a:rPr>
              <a:t>0.75 (less than 1.0 </a:t>
            </a:r>
            <a:r>
              <a:rPr sz="1100" spc="-10" dirty="0">
                <a:latin typeface="Arial"/>
                <a:cs typeface="Arial"/>
              </a:rPr>
              <a:t>therefore</a:t>
            </a:r>
            <a:r>
              <a:rPr sz="1100" spc="-55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behind  schedule)</a:t>
            </a:r>
            <a:endParaRPr sz="1100" dirty="0">
              <a:latin typeface="Arial"/>
              <a:cs typeface="Arial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5" dirty="0"/>
              <a:t>81</a:t>
            </a:fld>
            <a:r>
              <a:rPr spc="-95" dirty="0"/>
              <a:t> </a:t>
            </a:r>
            <a:r>
              <a:rPr spc="-5" dirty="0"/>
              <a:t>/</a:t>
            </a:r>
            <a:r>
              <a:rPr spc="-95" dirty="0"/>
              <a:t> </a:t>
            </a:r>
            <a:r>
              <a:rPr spc="-5" dirty="0"/>
              <a:t>128</a:t>
            </a: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0"/>
            <a:ext cx="4608195" cy="14414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2286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18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143916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191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5839" y="144691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8366" y="216611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29463" y="288620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31990" y="360540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01587" y="101733"/>
            <a:ext cx="1040130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6045" marR="5080" indent="-93980">
              <a:lnSpc>
                <a:spcPct val="157400"/>
              </a:lnSpc>
              <a:spcBef>
                <a:spcPts val="10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Project Cost Management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Earned </a:t>
            </a:r>
            <a:r>
              <a:rPr sz="600" spc="-15" dirty="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Value</a:t>
            </a:r>
            <a:r>
              <a:rPr sz="600" spc="-45" dirty="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Management</a:t>
            </a:r>
            <a:endParaRPr sz="600">
              <a:latin typeface="Arial"/>
              <a:cs typeface="Arial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5" dirty="0"/>
              <a:t>82</a:t>
            </a:fld>
            <a:r>
              <a:rPr spc="-95" dirty="0"/>
              <a:t> </a:t>
            </a:r>
            <a:r>
              <a:rPr spc="-5" dirty="0"/>
              <a:t>/</a:t>
            </a:r>
            <a:r>
              <a:rPr spc="-95" dirty="0"/>
              <a:t> </a:t>
            </a:r>
            <a:r>
              <a:rPr spc="-5" dirty="0"/>
              <a:t>128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0" y="431761"/>
            <a:ext cx="4608195" cy="321945"/>
          </a:xfrm>
          <a:prstGeom prst="rect">
            <a:avLst/>
          </a:prstGeom>
          <a:solidFill>
            <a:srgbClr val="3333B2"/>
          </a:solidFill>
        </p:spPr>
        <p:txBody>
          <a:bodyPr vert="horz" wrap="square" lIns="0" tIns="6223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490"/>
              </a:spcBef>
            </a:pPr>
            <a:r>
              <a:rPr sz="1400" spc="-45" dirty="0">
                <a:solidFill>
                  <a:srgbClr val="FFFFFF"/>
                </a:solidFill>
                <a:latin typeface="Arial"/>
                <a:cs typeface="Arial"/>
              </a:rPr>
              <a:t>CV,SV, </a:t>
            </a:r>
            <a:r>
              <a:rPr sz="1400" spc="15" dirty="0">
                <a:solidFill>
                  <a:srgbClr val="FFFFFF"/>
                </a:solidFill>
                <a:latin typeface="Arial"/>
                <a:cs typeface="Arial"/>
              </a:rPr>
              <a:t>CPI and SPI</a:t>
            </a:r>
            <a:r>
              <a:rPr sz="1400" spc="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-15" dirty="0">
                <a:solidFill>
                  <a:srgbClr val="FFFFFF"/>
                </a:solidFill>
                <a:latin typeface="Arial"/>
                <a:cs typeface="Arial"/>
              </a:rPr>
              <a:t>Trends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47294" y="1535314"/>
            <a:ext cx="3875404" cy="708025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5080">
              <a:lnSpc>
                <a:spcPct val="102600"/>
              </a:lnSpc>
              <a:spcBef>
                <a:spcPts val="55"/>
              </a:spcBef>
            </a:pPr>
            <a:r>
              <a:rPr sz="1100" spc="-40" dirty="0">
                <a:latin typeface="Arial"/>
                <a:cs typeface="Arial"/>
              </a:rPr>
              <a:t>Taken </a:t>
            </a:r>
            <a:r>
              <a:rPr sz="1100" spc="-5" dirty="0">
                <a:latin typeface="Arial"/>
                <a:cs typeface="Arial"/>
              </a:rPr>
              <a:t>in isolation, </a:t>
            </a:r>
            <a:r>
              <a:rPr sz="1100" spc="-55" dirty="0">
                <a:latin typeface="Arial"/>
                <a:cs typeface="Arial"/>
              </a:rPr>
              <a:t>CV, SV, </a:t>
            </a:r>
            <a:r>
              <a:rPr sz="1100" spc="-5" dirty="0">
                <a:latin typeface="Arial"/>
                <a:cs typeface="Arial"/>
              </a:rPr>
              <a:t>CPI </a:t>
            </a:r>
            <a:r>
              <a:rPr sz="1100" spc="-10" dirty="0">
                <a:latin typeface="Arial"/>
                <a:cs typeface="Arial"/>
              </a:rPr>
              <a:t>and </a:t>
            </a:r>
            <a:r>
              <a:rPr sz="1100" spc="-5" dirty="0">
                <a:latin typeface="Arial"/>
                <a:cs typeface="Arial"/>
              </a:rPr>
              <a:t>SPI </a:t>
            </a:r>
            <a:r>
              <a:rPr sz="1100" spc="-20" dirty="0">
                <a:latin typeface="Arial"/>
                <a:cs typeface="Arial"/>
              </a:rPr>
              <a:t>have </a:t>
            </a:r>
            <a:r>
              <a:rPr sz="1100" spc="-10" dirty="0">
                <a:latin typeface="Arial"/>
                <a:cs typeface="Arial"/>
              </a:rPr>
              <a:t>relatively </a:t>
            </a:r>
            <a:r>
              <a:rPr sz="1100" spc="-5" dirty="0">
                <a:latin typeface="Arial"/>
                <a:cs typeface="Arial"/>
              </a:rPr>
              <a:t>little  </a:t>
            </a:r>
            <a:r>
              <a:rPr sz="1100" spc="-10" dirty="0">
                <a:latin typeface="Arial"/>
                <a:cs typeface="Arial"/>
              </a:rPr>
              <a:t>value; </a:t>
            </a:r>
            <a:r>
              <a:rPr sz="1100" spc="-20" dirty="0">
                <a:latin typeface="Arial"/>
                <a:cs typeface="Arial"/>
              </a:rPr>
              <a:t>however </a:t>
            </a:r>
            <a:r>
              <a:rPr sz="1100" spc="-10" dirty="0">
                <a:latin typeface="Arial"/>
                <a:cs typeface="Arial"/>
              </a:rPr>
              <a:t>when graphed </a:t>
            </a:r>
            <a:r>
              <a:rPr sz="1100" spc="-20" dirty="0">
                <a:latin typeface="Arial"/>
                <a:cs typeface="Arial"/>
              </a:rPr>
              <a:t>over </a:t>
            </a:r>
            <a:r>
              <a:rPr sz="1100" spc="-5" dirty="0">
                <a:latin typeface="Arial"/>
                <a:cs typeface="Arial"/>
              </a:rPr>
              <a:t>the course of </a:t>
            </a:r>
            <a:r>
              <a:rPr sz="1100" spc="-10" dirty="0">
                <a:latin typeface="Arial"/>
                <a:cs typeface="Arial"/>
              </a:rPr>
              <a:t>a </a:t>
            </a:r>
            <a:r>
              <a:rPr sz="1100" spc="-5" dirty="0">
                <a:latin typeface="Arial"/>
                <a:cs typeface="Arial"/>
              </a:rPr>
              <a:t>project  trends will </a:t>
            </a:r>
            <a:r>
              <a:rPr sz="1100" spc="-10" dirty="0">
                <a:latin typeface="Arial"/>
                <a:cs typeface="Arial"/>
              </a:rPr>
              <a:t>emerge </a:t>
            </a:r>
            <a:r>
              <a:rPr sz="1100" spc="-5" dirty="0">
                <a:latin typeface="Arial"/>
                <a:cs typeface="Arial"/>
              </a:rPr>
              <a:t>that will indicate the project status in </a:t>
            </a:r>
            <a:r>
              <a:rPr sz="1100" spc="-10" dirty="0">
                <a:latin typeface="Arial"/>
                <a:cs typeface="Arial"/>
              </a:rPr>
              <a:t>a more  </a:t>
            </a:r>
            <a:r>
              <a:rPr sz="1100" spc="-5" dirty="0">
                <a:latin typeface="Arial"/>
                <a:cs typeface="Arial"/>
              </a:rPr>
              <a:t>meaningful</a:t>
            </a:r>
            <a:r>
              <a:rPr sz="1100" spc="-10" dirty="0">
                <a:latin typeface="Arial"/>
                <a:cs typeface="Arial"/>
              </a:rPr>
              <a:t> </a:t>
            </a:r>
            <a:r>
              <a:rPr sz="1100" spc="-25" dirty="0">
                <a:latin typeface="Arial"/>
                <a:cs typeface="Arial"/>
              </a:rPr>
              <a:t>way</a:t>
            </a:r>
            <a:endParaRPr sz="1100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0"/>
            <a:ext cx="4608195" cy="14414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2286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18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143916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191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5839" y="144691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8366" y="216611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29463" y="288620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31990" y="360540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01587" y="101733"/>
            <a:ext cx="1040130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6045" marR="5080" indent="-93980">
              <a:lnSpc>
                <a:spcPct val="157400"/>
              </a:lnSpc>
              <a:spcBef>
                <a:spcPts val="10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Project Cost Management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Earned </a:t>
            </a:r>
            <a:r>
              <a:rPr sz="600" spc="-15" dirty="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Value</a:t>
            </a:r>
            <a:r>
              <a:rPr sz="600" spc="-45" dirty="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Management</a:t>
            </a:r>
            <a:endParaRPr sz="6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0" y="431761"/>
            <a:ext cx="4608195" cy="321945"/>
          </a:xfrm>
          <a:prstGeom prst="rect">
            <a:avLst/>
          </a:prstGeom>
          <a:solidFill>
            <a:srgbClr val="3333B2"/>
          </a:solidFill>
        </p:spPr>
        <p:txBody>
          <a:bodyPr vert="horz" wrap="square" lIns="0" tIns="6223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490"/>
              </a:spcBef>
            </a:pPr>
            <a:r>
              <a:rPr sz="1400" spc="-45" dirty="0">
                <a:solidFill>
                  <a:srgbClr val="FFFFFF"/>
                </a:solidFill>
                <a:latin typeface="Arial"/>
                <a:cs typeface="Arial"/>
              </a:rPr>
              <a:t>CV,SV, </a:t>
            </a:r>
            <a:r>
              <a:rPr sz="1400" spc="15" dirty="0">
                <a:solidFill>
                  <a:srgbClr val="FFFFFF"/>
                </a:solidFill>
                <a:latin typeface="Arial"/>
                <a:cs typeface="Arial"/>
              </a:rPr>
              <a:t>CPI and SPI</a:t>
            </a:r>
            <a:r>
              <a:rPr sz="1400" spc="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-15" dirty="0">
                <a:solidFill>
                  <a:srgbClr val="FFFFFF"/>
                </a:solidFill>
                <a:latin typeface="Arial"/>
                <a:cs typeface="Arial"/>
              </a:rPr>
              <a:t>Trends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47294" y="808734"/>
            <a:ext cx="197866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5" dirty="0">
                <a:latin typeface="Arial"/>
                <a:cs typeface="Arial"/>
              </a:rPr>
              <a:t>Consider the </a:t>
            </a:r>
            <a:r>
              <a:rPr sz="1100" spc="-15" dirty="0">
                <a:latin typeface="Arial"/>
                <a:cs typeface="Arial"/>
              </a:rPr>
              <a:t>following</a:t>
            </a:r>
            <a:r>
              <a:rPr sz="1100" spc="-4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example:</a:t>
            </a:r>
            <a:endParaRPr sz="11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844740" y="1054796"/>
            <a:ext cx="2879951" cy="22166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5" dirty="0"/>
              <a:t>83</a:t>
            </a:fld>
            <a:r>
              <a:rPr spc="-95" dirty="0"/>
              <a:t> </a:t>
            </a:r>
            <a:r>
              <a:rPr spc="-5" dirty="0"/>
              <a:t>/</a:t>
            </a:r>
            <a:r>
              <a:rPr spc="-95" dirty="0"/>
              <a:t> </a:t>
            </a:r>
            <a:r>
              <a:rPr spc="-5" dirty="0"/>
              <a:t>128</a:t>
            </a: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0"/>
            <a:ext cx="4608195" cy="14414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2286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18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143916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191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5839" y="144691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8366" y="216611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29463" y="288620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31990" y="360540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01587" y="101733"/>
            <a:ext cx="1040130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6045" marR="5080" indent="-93980">
              <a:lnSpc>
                <a:spcPct val="157400"/>
              </a:lnSpc>
              <a:spcBef>
                <a:spcPts val="10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Project Cost Management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Earned </a:t>
            </a:r>
            <a:r>
              <a:rPr sz="600" spc="-15" dirty="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Value</a:t>
            </a:r>
            <a:r>
              <a:rPr sz="600" spc="-45" dirty="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Management</a:t>
            </a:r>
            <a:endParaRPr sz="6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0" y="431761"/>
            <a:ext cx="4608195" cy="321945"/>
          </a:xfrm>
          <a:prstGeom prst="rect">
            <a:avLst/>
          </a:prstGeom>
          <a:solidFill>
            <a:srgbClr val="3333B2"/>
          </a:solidFill>
        </p:spPr>
        <p:txBody>
          <a:bodyPr vert="horz" wrap="square" lIns="0" tIns="6223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490"/>
              </a:spcBef>
            </a:pPr>
            <a:r>
              <a:rPr sz="1400" spc="-45" dirty="0">
                <a:solidFill>
                  <a:srgbClr val="FFFFFF"/>
                </a:solidFill>
                <a:latin typeface="Arial"/>
                <a:cs typeface="Arial"/>
              </a:rPr>
              <a:t>PV, </a:t>
            </a:r>
            <a:r>
              <a:rPr sz="1400" spc="-15" dirty="0">
                <a:solidFill>
                  <a:srgbClr val="FFFFFF"/>
                </a:solidFill>
                <a:latin typeface="Arial"/>
                <a:cs typeface="Arial"/>
              </a:rPr>
              <a:t>AC, </a:t>
            </a:r>
            <a:r>
              <a:rPr sz="1400" spc="15" dirty="0">
                <a:solidFill>
                  <a:srgbClr val="FFFFFF"/>
                </a:solidFill>
                <a:latin typeface="Arial"/>
                <a:cs typeface="Arial"/>
              </a:rPr>
              <a:t>and </a:t>
            </a:r>
            <a:r>
              <a:rPr sz="1400" spc="20" dirty="0">
                <a:solidFill>
                  <a:srgbClr val="FFFFFF"/>
                </a:solidFill>
                <a:latin typeface="Arial"/>
                <a:cs typeface="Arial"/>
              </a:rPr>
              <a:t>EV</a:t>
            </a:r>
            <a:r>
              <a:rPr sz="1400" spc="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-15" dirty="0">
                <a:solidFill>
                  <a:srgbClr val="FFFFFF"/>
                </a:solidFill>
                <a:latin typeface="Arial"/>
                <a:cs typeface="Arial"/>
              </a:rPr>
              <a:t>Trends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64743" y="1021408"/>
            <a:ext cx="3239892" cy="202741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5" dirty="0"/>
              <a:t>84</a:t>
            </a:fld>
            <a:r>
              <a:rPr spc="-95" dirty="0"/>
              <a:t> </a:t>
            </a:r>
            <a:r>
              <a:rPr spc="-5" dirty="0"/>
              <a:t>/</a:t>
            </a:r>
            <a:r>
              <a:rPr spc="-95" dirty="0"/>
              <a:t> </a:t>
            </a:r>
            <a:r>
              <a:rPr spc="-5" dirty="0"/>
              <a:t>128</a:t>
            </a: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0"/>
            <a:ext cx="4608195" cy="14414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2286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18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143916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191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5839" y="144691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8366" y="216611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29463" y="288620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31990" y="360540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01587" y="101733"/>
            <a:ext cx="1040130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6045" marR="5080" indent="-93980">
              <a:lnSpc>
                <a:spcPct val="157400"/>
              </a:lnSpc>
              <a:spcBef>
                <a:spcPts val="10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Project Cost Management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Earned </a:t>
            </a:r>
            <a:r>
              <a:rPr sz="600" spc="-15" dirty="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Value</a:t>
            </a:r>
            <a:r>
              <a:rPr sz="600" spc="-45" dirty="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Management</a:t>
            </a:r>
            <a:endParaRPr sz="6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0" y="431761"/>
            <a:ext cx="4608195" cy="321945"/>
          </a:xfrm>
          <a:prstGeom prst="rect">
            <a:avLst/>
          </a:prstGeom>
          <a:solidFill>
            <a:srgbClr val="3333B2"/>
          </a:solidFill>
        </p:spPr>
        <p:txBody>
          <a:bodyPr vert="horz" wrap="square" lIns="0" tIns="6223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490"/>
              </a:spcBef>
            </a:pPr>
            <a:r>
              <a:rPr sz="1400" spc="20" dirty="0">
                <a:solidFill>
                  <a:srgbClr val="FFFFFF"/>
                </a:solidFill>
                <a:latin typeface="Arial"/>
                <a:cs typeface="Arial"/>
              </a:rPr>
              <a:t>CV </a:t>
            </a:r>
            <a:r>
              <a:rPr sz="1400" spc="15" dirty="0">
                <a:solidFill>
                  <a:srgbClr val="FFFFFF"/>
                </a:solidFill>
                <a:latin typeface="Arial"/>
                <a:cs typeface="Arial"/>
              </a:rPr>
              <a:t>and </a:t>
            </a:r>
            <a:r>
              <a:rPr sz="1400" spc="20" dirty="0">
                <a:solidFill>
                  <a:srgbClr val="FFFFFF"/>
                </a:solidFill>
                <a:latin typeface="Arial"/>
                <a:cs typeface="Arial"/>
              </a:rPr>
              <a:t>SV</a:t>
            </a:r>
            <a:r>
              <a:rPr sz="14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-15" dirty="0">
                <a:solidFill>
                  <a:srgbClr val="FFFFFF"/>
                </a:solidFill>
                <a:latin typeface="Arial"/>
                <a:cs typeface="Arial"/>
              </a:rPr>
              <a:t>Trends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64743" y="1236611"/>
            <a:ext cx="3232187" cy="148934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5" dirty="0"/>
              <a:t>85</a:t>
            </a:fld>
            <a:r>
              <a:rPr spc="-95" dirty="0"/>
              <a:t> </a:t>
            </a:r>
            <a:r>
              <a:rPr spc="-5" dirty="0"/>
              <a:t>/</a:t>
            </a:r>
            <a:r>
              <a:rPr spc="-95" dirty="0"/>
              <a:t> </a:t>
            </a:r>
            <a:r>
              <a:rPr spc="-5" dirty="0"/>
              <a:t>128</a:t>
            </a: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0"/>
            <a:ext cx="4608195" cy="14414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2286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18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143916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191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5839" y="144691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8366" y="216611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29463" y="288620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31990" y="360540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01587" y="101733"/>
            <a:ext cx="1040130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6045" marR="5080" indent="-93980">
              <a:lnSpc>
                <a:spcPct val="157400"/>
              </a:lnSpc>
              <a:spcBef>
                <a:spcPts val="10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Project Cost Management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Earned </a:t>
            </a:r>
            <a:r>
              <a:rPr sz="600" spc="-15" dirty="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Value</a:t>
            </a:r>
            <a:r>
              <a:rPr sz="600" spc="-45" dirty="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Management</a:t>
            </a:r>
            <a:endParaRPr sz="6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0" y="431761"/>
            <a:ext cx="4608195" cy="321945"/>
          </a:xfrm>
          <a:prstGeom prst="rect">
            <a:avLst/>
          </a:prstGeom>
          <a:solidFill>
            <a:srgbClr val="3333B2"/>
          </a:solidFill>
        </p:spPr>
        <p:txBody>
          <a:bodyPr vert="horz" wrap="square" lIns="0" tIns="6223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490"/>
              </a:spcBef>
            </a:pPr>
            <a:r>
              <a:rPr sz="1400" spc="15" dirty="0">
                <a:solidFill>
                  <a:srgbClr val="FFFFFF"/>
                </a:solidFill>
                <a:latin typeface="Arial"/>
                <a:cs typeface="Arial"/>
              </a:rPr>
              <a:t>CPI and SPI</a:t>
            </a:r>
            <a:r>
              <a:rPr sz="14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-15" dirty="0">
                <a:solidFill>
                  <a:srgbClr val="FFFFFF"/>
                </a:solidFill>
                <a:latin typeface="Arial"/>
                <a:cs typeface="Arial"/>
              </a:rPr>
              <a:t>Trends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47294" y="821345"/>
            <a:ext cx="3636645" cy="363855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5080">
              <a:lnSpc>
                <a:spcPct val="102600"/>
              </a:lnSpc>
              <a:spcBef>
                <a:spcPts val="55"/>
              </a:spcBef>
            </a:pPr>
            <a:r>
              <a:rPr sz="1100" spc="-20" dirty="0">
                <a:latin typeface="Arial"/>
                <a:cs typeface="Arial"/>
              </a:rPr>
              <a:t>Favourable </a:t>
            </a:r>
            <a:r>
              <a:rPr sz="1100" spc="-5" dirty="0">
                <a:latin typeface="Arial"/>
                <a:cs typeface="Arial"/>
              </a:rPr>
              <a:t>or </a:t>
            </a:r>
            <a:r>
              <a:rPr sz="1100" spc="-20" dirty="0">
                <a:latin typeface="Arial"/>
                <a:cs typeface="Arial"/>
              </a:rPr>
              <a:t>unfavourable </a:t>
            </a:r>
            <a:r>
              <a:rPr sz="1100" spc="-5" dirty="0">
                <a:latin typeface="Arial"/>
                <a:cs typeface="Arial"/>
              </a:rPr>
              <a:t>trends are very easily identified  </a:t>
            </a:r>
            <a:r>
              <a:rPr sz="1100" spc="-10" dirty="0">
                <a:latin typeface="Arial"/>
                <a:cs typeface="Arial"/>
              </a:rPr>
              <a:t>when </a:t>
            </a:r>
            <a:r>
              <a:rPr sz="1100" spc="-5" dirty="0">
                <a:latin typeface="Arial"/>
                <a:cs typeface="Arial"/>
              </a:rPr>
              <a:t>the data is </a:t>
            </a:r>
            <a:r>
              <a:rPr sz="1100" spc="-10" dirty="0">
                <a:latin typeface="Arial"/>
                <a:cs typeface="Arial"/>
              </a:rPr>
              <a:t>graphed.</a:t>
            </a:r>
            <a:endParaRPr sz="11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664743" y="1301676"/>
            <a:ext cx="3224208" cy="188869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5" dirty="0"/>
              <a:t>86</a:t>
            </a:fld>
            <a:r>
              <a:rPr spc="-95" dirty="0"/>
              <a:t> </a:t>
            </a:r>
            <a:r>
              <a:rPr spc="-5" dirty="0"/>
              <a:t>/</a:t>
            </a:r>
            <a:r>
              <a:rPr spc="-95" dirty="0"/>
              <a:t> </a:t>
            </a:r>
            <a:r>
              <a:rPr spc="-5" dirty="0"/>
              <a:t>128</a:t>
            </a: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0"/>
            <a:ext cx="4608195" cy="14414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2286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18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143916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191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5839" y="144691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8366" y="216611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29463" y="288620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31990" y="360540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01587" y="101733"/>
            <a:ext cx="1040130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6045" marR="5080" indent="-93980">
              <a:lnSpc>
                <a:spcPct val="157400"/>
              </a:lnSpc>
              <a:spcBef>
                <a:spcPts val="10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Project Cost Management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Earned </a:t>
            </a:r>
            <a:r>
              <a:rPr sz="600" spc="-15" dirty="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Value</a:t>
            </a:r>
            <a:r>
              <a:rPr sz="600" spc="-45" dirty="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Management</a:t>
            </a:r>
            <a:endParaRPr sz="6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47294" y="458037"/>
            <a:ext cx="254381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5" dirty="0">
                <a:latin typeface="Arial"/>
                <a:cs typeface="Arial"/>
              </a:rPr>
              <a:t>Additional data can also </a:t>
            </a:r>
            <a:r>
              <a:rPr sz="1100" spc="-10" dirty="0">
                <a:latin typeface="Arial"/>
                <a:cs typeface="Arial"/>
              </a:rPr>
              <a:t>be </a:t>
            </a:r>
            <a:r>
              <a:rPr sz="1100" spc="-5" dirty="0">
                <a:latin typeface="Arial"/>
                <a:cs typeface="Arial"/>
              </a:rPr>
              <a:t>easily</a:t>
            </a:r>
            <a:r>
              <a:rPr sz="1100" spc="-65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added:</a:t>
            </a:r>
            <a:endParaRPr sz="11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64743" y="765465"/>
            <a:ext cx="3232121" cy="198511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95363" y="3002026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624395" y="2923233"/>
            <a:ext cx="3529965" cy="363855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5080">
              <a:lnSpc>
                <a:spcPct val="102699"/>
              </a:lnSpc>
              <a:spcBef>
                <a:spcPts val="55"/>
              </a:spcBef>
            </a:pPr>
            <a:r>
              <a:rPr sz="1100" spc="-5" dirty="0">
                <a:latin typeface="Arial"/>
                <a:cs typeface="Arial"/>
              </a:rPr>
              <a:t>In this case </a:t>
            </a:r>
            <a:r>
              <a:rPr sz="1100" spc="-10" dirty="0">
                <a:latin typeface="Arial"/>
                <a:cs typeface="Arial"/>
              </a:rPr>
              <a:t>Contract </a:t>
            </a:r>
            <a:r>
              <a:rPr sz="1100" spc="-25" dirty="0">
                <a:latin typeface="Arial"/>
                <a:cs typeface="Arial"/>
              </a:rPr>
              <a:t>Value </a:t>
            </a:r>
            <a:r>
              <a:rPr sz="1100" spc="-10" dirty="0">
                <a:latin typeface="Arial"/>
                <a:cs typeface="Arial"/>
              </a:rPr>
              <a:t>and </a:t>
            </a:r>
            <a:r>
              <a:rPr sz="1100" spc="-20" dirty="0">
                <a:latin typeface="Arial"/>
                <a:cs typeface="Arial"/>
              </a:rPr>
              <a:t>Payments </a:t>
            </a:r>
            <a:r>
              <a:rPr sz="1100" spc="-10" dirty="0">
                <a:latin typeface="Arial"/>
                <a:cs typeface="Arial"/>
              </a:rPr>
              <a:t>Received </a:t>
            </a:r>
            <a:r>
              <a:rPr sz="1100" spc="-20" dirty="0">
                <a:latin typeface="Arial"/>
                <a:cs typeface="Arial"/>
              </a:rPr>
              <a:t>have  </a:t>
            </a:r>
            <a:r>
              <a:rPr sz="1100" spc="-10" dirty="0">
                <a:latin typeface="Arial"/>
                <a:cs typeface="Arial"/>
              </a:rPr>
              <a:t>been </a:t>
            </a:r>
            <a:r>
              <a:rPr sz="1100" spc="-5" dirty="0">
                <a:latin typeface="Arial"/>
                <a:cs typeface="Arial"/>
              </a:rPr>
              <a:t>included </a:t>
            </a:r>
            <a:r>
              <a:rPr sz="1100" spc="-10" dirty="0">
                <a:latin typeface="Arial"/>
                <a:cs typeface="Arial"/>
              </a:rPr>
              <a:t>on a </a:t>
            </a:r>
            <a:r>
              <a:rPr sz="1100" spc="-45" dirty="0">
                <a:latin typeface="Arial"/>
                <a:cs typeface="Arial"/>
              </a:rPr>
              <a:t>PV,AC </a:t>
            </a:r>
            <a:r>
              <a:rPr sz="1100" spc="-10" dirty="0">
                <a:latin typeface="Arial"/>
                <a:cs typeface="Arial"/>
              </a:rPr>
              <a:t>and EV</a:t>
            </a:r>
            <a:r>
              <a:rPr sz="1100" spc="55" dirty="0">
                <a:latin typeface="Arial"/>
                <a:cs typeface="Arial"/>
              </a:rPr>
              <a:t> </a:t>
            </a:r>
            <a:r>
              <a:rPr sz="1100" spc="-15" dirty="0">
                <a:latin typeface="Arial"/>
                <a:cs typeface="Arial"/>
              </a:rPr>
              <a:t>graph</a:t>
            </a:r>
            <a:endParaRPr sz="1100">
              <a:latin typeface="Arial"/>
              <a:cs typeface="Arial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5" dirty="0"/>
              <a:t>87</a:t>
            </a:fld>
            <a:r>
              <a:rPr spc="-95" dirty="0"/>
              <a:t> </a:t>
            </a:r>
            <a:r>
              <a:rPr spc="-5" dirty="0"/>
              <a:t>/</a:t>
            </a:r>
            <a:r>
              <a:rPr spc="-95" dirty="0"/>
              <a:t> </a:t>
            </a:r>
            <a:r>
              <a:rPr spc="-5" dirty="0"/>
              <a:t>128</a:t>
            </a: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0"/>
            <a:ext cx="4608195" cy="14414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2286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18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143916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191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5839" y="144691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8366" y="216611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29463" y="288620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31990" y="360540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01587" y="101733"/>
            <a:ext cx="1040130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6045" marR="5080" indent="-93980">
              <a:lnSpc>
                <a:spcPct val="157400"/>
              </a:lnSpc>
              <a:spcBef>
                <a:spcPts val="10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Project Cost Management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Earned </a:t>
            </a:r>
            <a:r>
              <a:rPr sz="600" spc="-15" dirty="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Value</a:t>
            </a:r>
            <a:r>
              <a:rPr sz="600" spc="-45" dirty="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Management</a:t>
            </a:r>
            <a:endParaRPr sz="6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0" y="431761"/>
            <a:ext cx="4608195" cy="321945"/>
          </a:xfrm>
          <a:prstGeom prst="rect">
            <a:avLst/>
          </a:prstGeom>
          <a:solidFill>
            <a:srgbClr val="3333B2"/>
          </a:solidFill>
        </p:spPr>
        <p:txBody>
          <a:bodyPr vert="horz" wrap="square" lIns="0" tIns="6223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490"/>
              </a:spcBef>
            </a:pPr>
            <a:r>
              <a:rPr sz="1400" spc="5" dirty="0">
                <a:solidFill>
                  <a:srgbClr val="FFFFFF"/>
                </a:solidFill>
                <a:latin typeface="Arial"/>
                <a:cs typeface="Arial"/>
              </a:rPr>
              <a:t>Variance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15" dirty="0">
                <a:solidFill>
                  <a:srgbClr val="FFFFFF"/>
                </a:solidFill>
                <a:latin typeface="Arial"/>
                <a:cs typeface="Arial"/>
              </a:rPr>
              <a:t>Analysis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95363" y="1699272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95363" y="1909305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95363" y="2119338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95363" y="2329370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95363" y="2539403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347294" y="1238363"/>
            <a:ext cx="3765550" cy="1414145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5080">
              <a:lnSpc>
                <a:spcPct val="102699"/>
              </a:lnSpc>
              <a:spcBef>
                <a:spcPts val="55"/>
              </a:spcBef>
            </a:pPr>
            <a:r>
              <a:rPr sz="1100" spc="-10" dirty="0">
                <a:latin typeface="Arial"/>
                <a:cs typeface="Arial"/>
              </a:rPr>
              <a:t>When </a:t>
            </a:r>
            <a:r>
              <a:rPr sz="1100" spc="-5" dirty="0">
                <a:latin typeface="Arial"/>
                <a:cs typeface="Arial"/>
              </a:rPr>
              <a:t>analysing </a:t>
            </a:r>
            <a:r>
              <a:rPr sz="1100" spc="-10" dirty="0">
                <a:latin typeface="Arial"/>
                <a:cs typeface="Arial"/>
              </a:rPr>
              <a:t>variance, a number </a:t>
            </a:r>
            <a:r>
              <a:rPr sz="1100" spc="-5" dirty="0">
                <a:latin typeface="Arial"/>
                <a:cs typeface="Arial"/>
              </a:rPr>
              <a:t>of </a:t>
            </a:r>
            <a:r>
              <a:rPr sz="1100" spc="-25" dirty="0">
                <a:latin typeface="Arial"/>
                <a:cs typeface="Arial"/>
              </a:rPr>
              <a:t>key </a:t>
            </a:r>
            <a:r>
              <a:rPr sz="1100" spc="-5" dirty="0">
                <a:latin typeface="Arial"/>
                <a:cs typeface="Arial"/>
              </a:rPr>
              <a:t>questions </a:t>
            </a:r>
            <a:r>
              <a:rPr sz="1100" spc="-10" dirty="0">
                <a:latin typeface="Arial"/>
                <a:cs typeface="Arial"/>
              </a:rPr>
              <a:t>need </a:t>
            </a:r>
            <a:r>
              <a:rPr sz="1100" spc="-5" dirty="0">
                <a:latin typeface="Arial"/>
                <a:cs typeface="Arial"/>
              </a:rPr>
              <a:t>to  </a:t>
            </a:r>
            <a:r>
              <a:rPr sz="1100" spc="-10" dirty="0">
                <a:latin typeface="Arial"/>
                <a:cs typeface="Arial"/>
              </a:rPr>
              <a:t>be </a:t>
            </a:r>
            <a:r>
              <a:rPr sz="1100" spc="-5" dirty="0">
                <a:latin typeface="Arial"/>
                <a:cs typeface="Arial"/>
              </a:rPr>
              <a:t>considered</a:t>
            </a:r>
            <a:endParaRPr sz="1100">
              <a:latin typeface="Arial"/>
              <a:cs typeface="Arial"/>
            </a:endParaRPr>
          </a:p>
          <a:p>
            <a:pPr marL="289560">
              <a:lnSpc>
                <a:spcPct val="100000"/>
              </a:lnSpc>
              <a:spcBef>
                <a:spcPts val="334"/>
              </a:spcBef>
            </a:pPr>
            <a:r>
              <a:rPr sz="1100" spc="-10" dirty="0">
                <a:latin typeface="Arial"/>
                <a:cs typeface="Arial"/>
              </a:rPr>
              <a:t>What </a:t>
            </a:r>
            <a:r>
              <a:rPr sz="1100" spc="-5" dirty="0">
                <a:latin typeface="Arial"/>
                <a:cs typeface="Arial"/>
              </a:rPr>
              <a:t>is the </a:t>
            </a:r>
            <a:r>
              <a:rPr sz="1100" spc="-10" dirty="0">
                <a:latin typeface="Arial"/>
                <a:cs typeface="Arial"/>
              </a:rPr>
              <a:t>problem </a:t>
            </a:r>
            <a:r>
              <a:rPr sz="1100" spc="-5" dirty="0">
                <a:latin typeface="Arial"/>
                <a:cs typeface="Arial"/>
              </a:rPr>
              <a:t>causing the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variance?</a:t>
            </a:r>
            <a:endParaRPr sz="1100">
              <a:latin typeface="Arial"/>
              <a:cs typeface="Arial"/>
            </a:endParaRPr>
          </a:p>
          <a:p>
            <a:pPr marL="289560" marR="344170">
              <a:lnSpc>
                <a:spcPct val="125299"/>
              </a:lnSpc>
            </a:pPr>
            <a:r>
              <a:rPr sz="1100" spc="-10" dirty="0">
                <a:latin typeface="Arial"/>
                <a:cs typeface="Arial"/>
              </a:rPr>
              <a:t>What </a:t>
            </a:r>
            <a:r>
              <a:rPr sz="1100" spc="-5" dirty="0">
                <a:latin typeface="Arial"/>
                <a:cs typeface="Arial"/>
              </a:rPr>
              <a:t>is the impact </a:t>
            </a:r>
            <a:r>
              <a:rPr sz="1100" spc="-10" dirty="0">
                <a:latin typeface="Arial"/>
                <a:cs typeface="Arial"/>
              </a:rPr>
              <a:t>on time, </a:t>
            </a:r>
            <a:r>
              <a:rPr sz="1100" spc="-5" dirty="0">
                <a:latin typeface="Arial"/>
                <a:cs typeface="Arial"/>
              </a:rPr>
              <a:t>cost </a:t>
            </a:r>
            <a:r>
              <a:rPr sz="1100" spc="-10" dirty="0">
                <a:latin typeface="Arial"/>
                <a:cs typeface="Arial"/>
              </a:rPr>
              <a:t>and performance?  What </a:t>
            </a:r>
            <a:r>
              <a:rPr sz="1100" spc="-5" dirty="0">
                <a:latin typeface="Arial"/>
                <a:cs typeface="Arial"/>
              </a:rPr>
              <a:t>is the impact </a:t>
            </a:r>
            <a:r>
              <a:rPr sz="1100" spc="-10" dirty="0">
                <a:latin typeface="Arial"/>
                <a:cs typeface="Arial"/>
              </a:rPr>
              <a:t>on </a:t>
            </a:r>
            <a:r>
              <a:rPr sz="1100" spc="-5" dirty="0">
                <a:latin typeface="Arial"/>
                <a:cs typeface="Arial"/>
              </a:rPr>
              <a:t>other </a:t>
            </a:r>
            <a:r>
              <a:rPr sz="1100" spc="-10" dirty="0">
                <a:latin typeface="Arial"/>
                <a:cs typeface="Arial"/>
              </a:rPr>
              <a:t>efforts, </a:t>
            </a:r>
            <a:r>
              <a:rPr sz="1100" spc="-5" dirty="0">
                <a:latin typeface="Arial"/>
                <a:cs typeface="Arial"/>
              </a:rPr>
              <a:t>if</a:t>
            </a:r>
            <a:r>
              <a:rPr sz="1100" spc="10" dirty="0">
                <a:latin typeface="Arial"/>
                <a:cs typeface="Arial"/>
              </a:rPr>
              <a:t> </a:t>
            </a:r>
            <a:r>
              <a:rPr sz="1100" spc="-15" dirty="0">
                <a:latin typeface="Arial"/>
                <a:cs typeface="Arial"/>
              </a:rPr>
              <a:t>any?</a:t>
            </a:r>
            <a:endParaRPr sz="1100">
              <a:latin typeface="Arial"/>
              <a:cs typeface="Arial"/>
            </a:endParaRPr>
          </a:p>
          <a:p>
            <a:pPr marL="289560">
              <a:lnSpc>
                <a:spcPct val="100000"/>
              </a:lnSpc>
              <a:spcBef>
                <a:spcPts val="330"/>
              </a:spcBef>
            </a:pPr>
            <a:r>
              <a:rPr sz="1100" spc="-10" dirty="0">
                <a:latin typeface="Arial"/>
                <a:cs typeface="Arial"/>
              </a:rPr>
              <a:t>What corrective </a:t>
            </a:r>
            <a:r>
              <a:rPr sz="1100" spc="-5" dirty="0">
                <a:latin typeface="Arial"/>
                <a:cs typeface="Arial"/>
              </a:rPr>
              <a:t>action is planned or</a:t>
            </a:r>
            <a:r>
              <a:rPr sz="1100" dirty="0">
                <a:latin typeface="Arial"/>
                <a:cs typeface="Arial"/>
              </a:rPr>
              <a:t> </a:t>
            </a:r>
            <a:r>
              <a:rPr sz="1100" spc="-15" dirty="0">
                <a:latin typeface="Arial"/>
                <a:cs typeface="Arial"/>
              </a:rPr>
              <a:t>underway?</a:t>
            </a:r>
            <a:endParaRPr sz="1100">
              <a:latin typeface="Arial"/>
              <a:cs typeface="Arial"/>
            </a:endParaRPr>
          </a:p>
          <a:p>
            <a:pPr marL="289560">
              <a:lnSpc>
                <a:spcPct val="100000"/>
              </a:lnSpc>
              <a:spcBef>
                <a:spcPts val="335"/>
              </a:spcBef>
            </a:pPr>
            <a:r>
              <a:rPr sz="1100" spc="-10" dirty="0">
                <a:latin typeface="Arial"/>
                <a:cs typeface="Arial"/>
              </a:rPr>
              <a:t>What </a:t>
            </a:r>
            <a:r>
              <a:rPr sz="1100" spc="-5" dirty="0">
                <a:latin typeface="Arial"/>
                <a:cs typeface="Arial"/>
              </a:rPr>
              <a:t>are the </a:t>
            </a:r>
            <a:r>
              <a:rPr sz="1100" spc="-10" dirty="0">
                <a:latin typeface="Arial"/>
                <a:cs typeface="Arial"/>
              </a:rPr>
              <a:t>expected </a:t>
            </a:r>
            <a:r>
              <a:rPr sz="1100" spc="-5" dirty="0">
                <a:latin typeface="Arial"/>
                <a:cs typeface="Arial"/>
              </a:rPr>
              <a:t>results of the </a:t>
            </a:r>
            <a:r>
              <a:rPr sz="1100" spc="-10" dirty="0">
                <a:latin typeface="Arial"/>
                <a:cs typeface="Arial"/>
              </a:rPr>
              <a:t>corrective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action?</a:t>
            </a:r>
            <a:endParaRPr sz="1100">
              <a:latin typeface="Arial"/>
              <a:cs typeface="Arial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5" dirty="0"/>
              <a:t>88</a:t>
            </a:fld>
            <a:r>
              <a:rPr spc="-95" dirty="0"/>
              <a:t> </a:t>
            </a:r>
            <a:r>
              <a:rPr spc="-5" dirty="0"/>
              <a:t>/</a:t>
            </a:r>
            <a:r>
              <a:rPr spc="-95" dirty="0"/>
              <a:t> </a:t>
            </a:r>
            <a:r>
              <a:rPr spc="-5" dirty="0"/>
              <a:t>128</a:t>
            </a: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0"/>
            <a:ext cx="4608195" cy="14414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2286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18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143916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191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5839" y="144691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8366" y="216611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29463" y="288620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31990" y="360540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01587" y="101733"/>
            <a:ext cx="1040130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6045" marR="5080" indent="-93980">
              <a:lnSpc>
                <a:spcPct val="157400"/>
              </a:lnSpc>
              <a:spcBef>
                <a:spcPts val="10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Project Cost Management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Earned </a:t>
            </a:r>
            <a:r>
              <a:rPr sz="600" spc="-15" dirty="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Value</a:t>
            </a:r>
            <a:r>
              <a:rPr sz="600" spc="-45" dirty="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Management</a:t>
            </a:r>
            <a:endParaRPr sz="6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0" y="431761"/>
            <a:ext cx="4608195" cy="321945"/>
          </a:xfrm>
          <a:prstGeom prst="rect">
            <a:avLst/>
          </a:prstGeom>
          <a:solidFill>
            <a:srgbClr val="3333B2"/>
          </a:solidFill>
        </p:spPr>
        <p:txBody>
          <a:bodyPr vert="horz" wrap="square" lIns="0" tIns="6223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490"/>
              </a:spcBef>
            </a:pPr>
            <a:r>
              <a:rPr sz="1400" spc="10" dirty="0">
                <a:solidFill>
                  <a:srgbClr val="FFFFFF"/>
                </a:solidFill>
                <a:latin typeface="Arial"/>
                <a:cs typeface="Arial"/>
              </a:rPr>
              <a:t>Work in </a:t>
            </a:r>
            <a:r>
              <a:rPr sz="1400" spc="15" dirty="0">
                <a:solidFill>
                  <a:srgbClr val="FFFFFF"/>
                </a:solidFill>
                <a:latin typeface="Arial"/>
                <a:cs typeface="Arial"/>
              </a:rPr>
              <a:t>Progress </a:t>
            </a:r>
            <a:r>
              <a:rPr sz="1400" spc="5" dirty="0">
                <a:solidFill>
                  <a:srgbClr val="FFFFFF"/>
                </a:solidFill>
                <a:latin typeface="Arial"/>
                <a:cs typeface="Arial"/>
              </a:rPr>
              <a:t>: </a:t>
            </a:r>
            <a:r>
              <a:rPr sz="1400" spc="15" dirty="0">
                <a:solidFill>
                  <a:srgbClr val="FFFFFF"/>
                </a:solidFill>
                <a:latin typeface="Arial"/>
                <a:cs typeface="Arial"/>
              </a:rPr>
              <a:t>50-50</a:t>
            </a:r>
            <a:r>
              <a:rPr sz="1400" spc="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15" dirty="0">
                <a:solidFill>
                  <a:srgbClr val="FFFFFF"/>
                </a:solidFill>
                <a:latin typeface="Arial"/>
                <a:cs typeface="Arial"/>
              </a:rPr>
              <a:t>Rule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95363" y="1824139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95363" y="2034171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95363" y="2244204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95363" y="2433993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78738" y="2769247"/>
            <a:ext cx="66675" cy="66675"/>
          </a:xfrm>
          <a:custGeom>
            <a:avLst/>
            <a:gdLst/>
            <a:ahLst/>
            <a:cxnLst/>
            <a:rect l="l" t="t" r="r" b="b"/>
            <a:pathLst>
              <a:path w="66675" h="66675">
                <a:moveTo>
                  <a:pt x="0" y="66166"/>
                </a:moveTo>
                <a:lnTo>
                  <a:pt x="66167" y="66166"/>
                </a:lnTo>
                <a:lnTo>
                  <a:pt x="66167" y="0"/>
                </a:lnTo>
                <a:lnTo>
                  <a:pt x="0" y="0"/>
                </a:lnTo>
                <a:lnTo>
                  <a:pt x="0" y="66166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78738" y="2921076"/>
            <a:ext cx="66675" cy="66675"/>
          </a:xfrm>
          <a:custGeom>
            <a:avLst/>
            <a:gdLst/>
            <a:ahLst/>
            <a:cxnLst/>
            <a:rect l="l" t="t" r="r" b="b"/>
            <a:pathLst>
              <a:path w="66675" h="66675">
                <a:moveTo>
                  <a:pt x="0" y="66167"/>
                </a:moveTo>
                <a:lnTo>
                  <a:pt x="66167" y="66167"/>
                </a:lnTo>
                <a:lnTo>
                  <a:pt x="66167" y="0"/>
                </a:lnTo>
                <a:lnTo>
                  <a:pt x="0" y="0"/>
                </a:lnTo>
                <a:lnTo>
                  <a:pt x="0" y="66167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95363" y="3124822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347294" y="847025"/>
            <a:ext cx="3871595" cy="2390775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5080">
              <a:lnSpc>
                <a:spcPct val="102600"/>
              </a:lnSpc>
              <a:spcBef>
                <a:spcPts val="55"/>
              </a:spcBef>
            </a:pPr>
            <a:r>
              <a:rPr sz="1100" spc="-10" dirty="0">
                <a:latin typeface="Arial"/>
                <a:cs typeface="Arial"/>
              </a:rPr>
              <a:t>One </a:t>
            </a:r>
            <a:r>
              <a:rPr sz="1100" spc="-5" dirty="0">
                <a:latin typeface="Arial"/>
                <a:cs typeface="Arial"/>
              </a:rPr>
              <a:t>of the </a:t>
            </a:r>
            <a:r>
              <a:rPr sz="1100" spc="-15" dirty="0">
                <a:latin typeface="Arial"/>
                <a:cs typeface="Arial"/>
              </a:rPr>
              <a:t>drawbacks </a:t>
            </a:r>
            <a:r>
              <a:rPr sz="1100" spc="-5" dirty="0">
                <a:latin typeface="Arial"/>
                <a:cs typeface="Arial"/>
              </a:rPr>
              <a:t>of </a:t>
            </a:r>
            <a:r>
              <a:rPr sz="1100" spc="-10" dirty="0">
                <a:latin typeface="Arial"/>
                <a:cs typeface="Arial"/>
              </a:rPr>
              <a:t>EVM </a:t>
            </a:r>
            <a:r>
              <a:rPr sz="1100" spc="-5" dirty="0">
                <a:latin typeface="Arial"/>
                <a:cs typeface="Arial"/>
              </a:rPr>
              <a:t>systems is determining the  earned </a:t>
            </a:r>
            <a:r>
              <a:rPr sz="1100" spc="-15" dirty="0">
                <a:latin typeface="Arial"/>
                <a:cs typeface="Arial"/>
              </a:rPr>
              <a:t>value </a:t>
            </a:r>
            <a:r>
              <a:rPr sz="1100" spc="-5" dirty="0">
                <a:latin typeface="Arial"/>
                <a:cs typeface="Arial"/>
              </a:rPr>
              <a:t>(EV) of </a:t>
            </a:r>
            <a:r>
              <a:rPr sz="1100" spc="-15" dirty="0">
                <a:latin typeface="Arial"/>
                <a:cs typeface="Arial"/>
              </a:rPr>
              <a:t>Work </a:t>
            </a:r>
            <a:r>
              <a:rPr sz="1100" spc="-5" dirty="0">
                <a:latin typeface="Arial"/>
                <a:cs typeface="Arial"/>
              </a:rPr>
              <a:t>in </a:t>
            </a:r>
            <a:r>
              <a:rPr sz="1100" spc="-10" dirty="0">
                <a:latin typeface="Arial"/>
                <a:cs typeface="Arial"/>
              </a:rPr>
              <a:t>Progress </a:t>
            </a:r>
            <a:r>
              <a:rPr sz="1100" spc="-5" dirty="0">
                <a:latin typeface="Arial"/>
                <a:cs typeface="Arial"/>
              </a:rPr>
              <a:t>(WIP) </a:t>
            </a:r>
            <a:r>
              <a:rPr sz="1100" spc="-10" dirty="0">
                <a:latin typeface="Arial"/>
                <a:cs typeface="Arial"/>
              </a:rPr>
              <a:t>where </a:t>
            </a:r>
            <a:r>
              <a:rPr sz="1100" spc="-5" dirty="0">
                <a:latin typeface="Arial"/>
                <a:cs typeface="Arial"/>
              </a:rPr>
              <a:t>estimating  resource input is </a:t>
            </a:r>
            <a:r>
              <a:rPr sz="1100" spc="-10" dirty="0">
                <a:latin typeface="Arial"/>
                <a:cs typeface="Arial"/>
              </a:rPr>
              <a:t>impractical. </a:t>
            </a:r>
            <a:r>
              <a:rPr sz="1100" spc="-5" dirty="0">
                <a:latin typeface="Arial"/>
                <a:cs typeface="Arial"/>
              </a:rPr>
              <a:t>Often the 50-50 rule is </a:t>
            </a:r>
            <a:r>
              <a:rPr sz="1100" spc="-10" dirty="0">
                <a:latin typeface="Arial"/>
                <a:cs typeface="Arial"/>
              </a:rPr>
              <a:t>used </a:t>
            </a:r>
            <a:r>
              <a:rPr sz="1100" spc="-5" dirty="0">
                <a:latin typeface="Arial"/>
                <a:cs typeface="Arial"/>
              </a:rPr>
              <a:t>to  estimate the earned </a:t>
            </a:r>
            <a:r>
              <a:rPr sz="1100" spc="-15" dirty="0">
                <a:latin typeface="Arial"/>
                <a:cs typeface="Arial"/>
              </a:rPr>
              <a:t>value </a:t>
            </a:r>
            <a:r>
              <a:rPr sz="1100" spc="-5" dirty="0">
                <a:latin typeface="Arial"/>
                <a:cs typeface="Arial"/>
              </a:rPr>
              <a:t>of </a:t>
            </a:r>
            <a:r>
              <a:rPr sz="1100" spc="-10" dirty="0">
                <a:latin typeface="Arial"/>
                <a:cs typeface="Arial"/>
              </a:rPr>
              <a:t>WIP </a:t>
            </a:r>
            <a:r>
              <a:rPr sz="1100" spc="-5" dirty="0">
                <a:latin typeface="Arial"/>
                <a:cs typeface="Arial"/>
              </a:rPr>
              <a:t>in these</a:t>
            </a:r>
            <a:r>
              <a:rPr sz="1100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cases</a:t>
            </a:r>
            <a:endParaRPr sz="11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100" b="1" spc="-10" dirty="0">
                <a:latin typeface="Arial"/>
                <a:cs typeface="Arial"/>
              </a:rPr>
              <a:t>Example:</a:t>
            </a:r>
            <a:endParaRPr sz="1100" dirty="0">
              <a:latin typeface="Arial"/>
              <a:cs typeface="Arial"/>
            </a:endParaRPr>
          </a:p>
          <a:p>
            <a:pPr marL="289560" marR="1533525">
              <a:lnSpc>
                <a:spcPct val="125299"/>
              </a:lnSpc>
            </a:pPr>
            <a:r>
              <a:rPr sz="1100" spc="-15" dirty="0">
                <a:latin typeface="Arial"/>
                <a:cs typeface="Arial"/>
              </a:rPr>
              <a:t>Work </a:t>
            </a:r>
            <a:r>
              <a:rPr sz="1100" spc="-10" dirty="0">
                <a:latin typeface="Arial"/>
                <a:cs typeface="Arial"/>
              </a:rPr>
              <a:t>package </a:t>
            </a:r>
            <a:r>
              <a:rPr sz="1100" spc="-5" dirty="0">
                <a:latin typeface="Arial"/>
                <a:cs typeface="Arial"/>
              </a:rPr>
              <a:t>cost, </a:t>
            </a:r>
            <a:r>
              <a:rPr lang="en-IE" sz="1100" spc="10" dirty="0" smtClean="0">
                <a:latin typeface="Century Gothic"/>
                <a:cs typeface="Arial Black"/>
              </a:rPr>
              <a:t>€</a:t>
            </a:r>
            <a:r>
              <a:rPr sz="1100" spc="5" dirty="0" smtClean="0">
                <a:latin typeface="Arial"/>
                <a:cs typeface="Arial"/>
              </a:rPr>
              <a:t>15,000  </a:t>
            </a:r>
            <a:r>
              <a:rPr sz="1100" spc="-15" dirty="0">
                <a:latin typeface="Arial"/>
                <a:cs typeface="Arial"/>
              </a:rPr>
              <a:t>Work </a:t>
            </a:r>
            <a:r>
              <a:rPr sz="1100" spc="-10" dirty="0">
                <a:latin typeface="Arial"/>
                <a:cs typeface="Arial"/>
              </a:rPr>
              <a:t>package duration, 2 weeks  </a:t>
            </a:r>
            <a:r>
              <a:rPr sz="1100" spc="-5" dirty="0">
                <a:latin typeface="Arial"/>
                <a:cs typeface="Arial"/>
              </a:rPr>
              <a:t>Cost at </a:t>
            </a:r>
            <a:r>
              <a:rPr sz="1100" spc="-10" dirty="0">
                <a:latin typeface="Arial"/>
                <a:cs typeface="Arial"/>
              </a:rPr>
              <a:t>end </a:t>
            </a:r>
            <a:r>
              <a:rPr sz="1100" spc="-5" dirty="0">
                <a:latin typeface="Arial"/>
                <a:cs typeface="Arial"/>
              </a:rPr>
              <a:t>of </a:t>
            </a:r>
            <a:r>
              <a:rPr sz="1100" spc="-10" dirty="0">
                <a:latin typeface="Arial"/>
                <a:cs typeface="Arial"/>
              </a:rPr>
              <a:t>week 1 </a:t>
            </a:r>
            <a:r>
              <a:rPr sz="1100" spc="-5" dirty="0">
                <a:latin typeface="Arial"/>
                <a:cs typeface="Arial"/>
              </a:rPr>
              <a:t>is</a:t>
            </a:r>
            <a:r>
              <a:rPr sz="1100" spc="-50" dirty="0">
                <a:latin typeface="Arial"/>
                <a:cs typeface="Arial"/>
              </a:rPr>
              <a:t> </a:t>
            </a:r>
            <a:r>
              <a:rPr lang="en-IE" sz="1100" spc="10" dirty="0" smtClean="0">
                <a:latin typeface="Century Gothic"/>
                <a:cs typeface="Arial Black"/>
              </a:rPr>
              <a:t>€</a:t>
            </a:r>
            <a:r>
              <a:rPr sz="1100" spc="5" dirty="0" smtClean="0">
                <a:latin typeface="Arial"/>
                <a:cs typeface="Arial"/>
              </a:rPr>
              <a:t>10,000</a:t>
            </a:r>
            <a:endParaRPr sz="1100" dirty="0">
              <a:latin typeface="Arial"/>
              <a:cs typeface="Arial"/>
            </a:endParaRPr>
          </a:p>
          <a:p>
            <a:pPr marL="289560" marR="205104">
              <a:lnSpc>
                <a:spcPts val="1200"/>
              </a:lnSpc>
              <a:spcBef>
                <a:spcPts val="315"/>
              </a:spcBef>
            </a:pPr>
            <a:r>
              <a:rPr sz="1100" spc="-10" dirty="0">
                <a:latin typeface="Arial"/>
                <a:cs typeface="Arial"/>
              </a:rPr>
              <a:t>Therefore %age </a:t>
            </a:r>
            <a:r>
              <a:rPr sz="1100" spc="-5" dirty="0">
                <a:latin typeface="Arial"/>
                <a:cs typeface="Arial"/>
              </a:rPr>
              <a:t>completion of the task using the</a:t>
            </a:r>
            <a:r>
              <a:rPr sz="1100" spc="-45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50-50  rule</a:t>
            </a:r>
            <a:r>
              <a:rPr sz="1100" spc="-10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is:</a:t>
            </a:r>
            <a:endParaRPr sz="1100" dirty="0">
              <a:latin typeface="Arial"/>
              <a:cs typeface="Arial"/>
            </a:endParaRPr>
          </a:p>
          <a:p>
            <a:pPr marL="566420">
              <a:lnSpc>
                <a:spcPts val="1200"/>
              </a:lnSpc>
              <a:spcBef>
                <a:spcPts val="150"/>
              </a:spcBef>
            </a:pPr>
            <a:r>
              <a:rPr sz="1000" spc="-5" dirty="0">
                <a:latin typeface="Arial"/>
                <a:cs typeface="Arial"/>
              </a:rPr>
              <a:t>0.5(1/2) +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0.5(10,000/15,000)</a:t>
            </a:r>
            <a:endParaRPr sz="1000" dirty="0">
              <a:latin typeface="Arial"/>
              <a:cs typeface="Arial"/>
            </a:endParaRPr>
          </a:p>
          <a:p>
            <a:pPr marL="566420">
              <a:lnSpc>
                <a:spcPts val="1200"/>
              </a:lnSpc>
            </a:pPr>
            <a:r>
              <a:rPr sz="1000" spc="-5" dirty="0">
                <a:latin typeface="Arial"/>
                <a:cs typeface="Arial"/>
              </a:rPr>
              <a:t>0.25 + 0.333 = .583 or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58.3</a:t>
            </a:r>
            <a:endParaRPr sz="1000" dirty="0">
              <a:latin typeface="Arial"/>
              <a:cs typeface="Arial"/>
            </a:endParaRPr>
          </a:p>
          <a:p>
            <a:pPr marL="289560">
              <a:lnSpc>
                <a:spcPct val="100000"/>
              </a:lnSpc>
              <a:spcBef>
                <a:spcPts val="355"/>
              </a:spcBef>
            </a:pPr>
            <a:r>
              <a:rPr sz="1100" spc="-10" dirty="0">
                <a:latin typeface="Arial"/>
                <a:cs typeface="Arial"/>
              </a:rPr>
              <a:t>Therefore EV </a:t>
            </a:r>
            <a:r>
              <a:rPr sz="1100" spc="-5" dirty="0">
                <a:latin typeface="Arial"/>
                <a:cs typeface="Arial"/>
              </a:rPr>
              <a:t>of work </a:t>
            </a:r>
            <a:r>
              <a:rPr sz="1100" spc="-10" dirty="0">
                <a:latin typeface="Arial"/>
                <a:cs typeface="Arial"/>
              </a:rPr>
              <a:t>package </a:t>
            </a:r>
            <a:r>
              <a:rPr sz="1100" spc="-5" dirty="0">
                <a:latin typeface="Arial"/>
                <a:cs typeface="Arial"/>
              </a:rPr>
              <a:t>is</a:t>
            </a:r>
            <a:r>
              <a:rPr sz="1100" dirty="0">
                <a:latin typeface="Arial"/>
                <a:cs typeface="Arial"/>
              </a:rPr>
              <a:t> </a:t>
            </a:r>
            <a:r>
              <a:rPr lang="en-IE" sz="1100" spc="10" dirty="0" smtClean="0">
                <a:latin typeface="Century Gothic"/>
                <a:cs typeface="Arial Black"/>
              </a:rPr>
              <a:t>€</a:t>
            </a:r>
            <a:r>
              <a:rPr sz="1100" spc="5" dirty="0" smtClean="0">
                <a:latin typeface="Arial"/>
                <a:cs typeface="Arial"/>
              </a:rPr>
              <a:t>8,745</a:t>
            </a:r>
            <a:endParaRPr sz="1100" dirty="0">
              <a:latin typeface="Arial"/>
              <a:cs typeface="Arial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5" dirty="0"/>
              <a:t>89</a:t>
            </a:fld>
            <a:r>
              <a:rPr spc="-95" dirty="0"/>
              <a:t> </a:t>
            </a:r>
            <a:r>
              <a:rPr spc="-5" dirty="0"/>
              <a:t>/</a:t>
            </a:r>
            <a:r>
              <a:rPr spc="-95" dirty="0"/>
              <a:t> </a:t>
            </a:r>
            <a:r>
              <a:rPr spc="-5" dirty="0"/>
              <a:t>128</a:t>
            </a: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0"/>
            <a:ext cx="4608195" cy="14414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2286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18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143916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191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5839" y="144691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8366" y="216611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01587" y="154564"/>
            <a:ext cx="903605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Project Cost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Management</a:t>
            </a:r>
            <a:endParaRPr sz="6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29463" y="288620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31990" y="360540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0" y="431761"/>
            <a:ext cx="4608195" cy="321945"/>
          </a:xfrm>
          <a:custGeom>
            <a:avLst/>
            <a:gdLst/>
            <a:ahLst/>
            <a:cxnLst/>
            <a:rect l="l" t="t" r="r" b="b"/>
            <a:pathLst>
              <a:path w="4608195" h="321945">
                <a:moveTo>
                  <a:pt x="0" y="321500"/>
                </a:moveTo>
                <a:lnTo>
                  <a:pt x="4608004" y="321500"/>
                </a:lnTo>
                <a:lnTo>
                  <a:pt x="4608004" y="0"/>
                </a:lnTo>
                <a:lnTo>
                  <a:pt x="0" y="0"/>
                </a:lnTo>
                <a:lnTo>
                  <a:pt x="0" y="321500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95363" y="1065923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95363" y="2111032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95363" y="2434932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78738" y="2593047"/>
            <a:ext cx="66675" cy="66675"/>
          </a:xfrm>
          <a:custGeom>
            <a:avLst/>
            <a:gdLst/>
            <a:ahLst/>
            <a:cxnLst/>
            <a:rect l="l" t="t" r="r" b="b"/>
            <a:pathLst>
              <a:path w="66675" h="66675">
                <a:moveTo>
                  <a:pt x="0" y="66167"/>
                </a:moveTo>
                <a:lnTo>
                  <a:pt x="66167" y="66167"/>
                </a:lnTo>
                <a:lnTo>
                  <a:pt x="66167" y="0"/>
                </a:lnTo>
                <a:lnTo>
                  <a:pt x="0" y="0"/>
                </a:lnTo>
                <a:lnTo>
                  <a:pt x="0" y="66167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78738" y="3048546"/>
            <a:ext cx="66675" cy="66675"/>
          </a:xfrm>
          <a:custGeom>
            <a:avLst/>
            <a:gdLst/>
            <a:ahLst/>
            <a:cxnLst/>
            <a:rect l="l" t="t" r="r" b="b"/>
            <a:pathLst>
              <a:path w="66675" h="66675">
                <a:moveTo>
                  <a:pt x="0" y="66166"/>
                </a:moveTo>
                <a:lnTo>
                  <a:pt x="66167" y="66166"/>
                </a:lnTo>
                <a:lnTo>
                  <a:pt x="66167" y="0"/>
                </a:lnTo>
                <a:lnTo>
                  <a:pt x="0" y="0"/>
                </a:lnTo>
                <a:lnTo>
                  <a:pt x="0" y="66166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108000" y="261931"/>
            <a:ext cx="4152900" cy="3194685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199390">
              <a:lnSpc>
                <a:spcPct val="100000"/>
              </a:lnSpc>
              <a:spcBef>
                <a:spcPts val="385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Introduction</a:t>
            </a:r>
            <a:endParaRPr sz="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600">
              <a:latin typeface="Arial"/>
              <a:cs typeface="Arial"/>
            </a:endParaRPr>
          </a:p>
          <a:p>
            <a:pPr>
              <a:lnSpc>
                <a:spcPct val="100000"/>
              </a:lnSpc>
              <a:tabLst>
                <a:tab pos="2534285" algn="l"/>
              </a:tabLst>
            </a:pPr>
            <a:r>
              <a:rPr sz="1400" spc="15" dirty="0">
                <a:solidFill>
                  <a:srgbClr val="FFFFFF"/>
                </a:solidFill>
                <a:latin typeface="Arial"/>
                <a:cs typeface="Arial"/>
              </a:rPr>
              <a:t>Project</a:t>
            </a:r>
            <a:r>
              <a:rPr sz="14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15" dirty="0">
                <a:solidFill>
                  <a:srgbClr val="FFFFFF"/>
                </a:solidFill>
                <a:latin typeface="Arial"/>
                <a:cs typeface="Arial"/>
              </a:rPr>
              <a:t>Cost</a:t>
            </a:r>
            <a:r>
              <a:rPr sz="14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20" dirty="0">
                <a:solidFill>
                  <a:srgbClr val="FFFFFF"/>
                </a:solidFill>
                <a:latin typeface="Arial"/>
                <a:cs typeface="Arial"/>
              </a:rPr>
              <a:t>Management	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Points </a:t>
            </a:r>
            <a:r>
              <a:rPr sz="1400" spc="1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14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15" dirty="0">
                <a:solidFill>
                  <a:srgbClr val="FFFFFF"/>
                </a:solidFill>
                <a:latin typeface="Arial"/>
                <a:cs typeface="Arial"/>
              </a:rPr>
              <a:t>Consider</a:t>
            </a:r>
            <a:endParaRPr sz="1400">
              <a:latin typeface="Arial"/>
              <a:cs typeface="Arial"/>
            </a:endParaRPr>
          </a:p>
          <a:p>
            <a:pPr marL="251460" algn="just">
              <a:lnSpc>
                <a:spcPct val="100000"/>
              </a:lnSpc>
              <a:spcBef>
                <a:spcPts val="885"/>
              </a:spcBef>
            </a:pPr>
            <a:r>
              <a:rPr sz="1100" b="1" spc="-10" dirty="0">
                <a:latin typeface="Arial"/>
                <a:cs typeface="Arial"/>
              </a:rPr>
              <a:t>Cost Management </a:t>
            </a:r>
            <a:r>
              <a:rPr sz="1100" b="1" spc="-5" dirty="0">
                <a:latin typeface="Arial"/>
                <a:cs typeface="Arial"/>
              </a:rPr>
              <a:t>is not </a:t>
            </a:r>
            <a:r>
              <a:rPr sz="1100" b="1" spc="-10" dirty="0">
                <a:latin typeface="Arial"/>
                <a:cs typeface="Arial"/>
              </a:rPr>
              <a:t>Cost</a:t>
            </a:r>
            <a:r>
              <a:rPr sz="1100" b="1" dirty="0">
                <a:latin typeface="Arial"/>
                <a:cs typeface="Arial"/>
              </a:rPr>
              <a:t> </a:t>
            </a:r>
            <a:r>
              <a:rPr sz="1100" b="1" spc="-5" dirty="0">
                <a:latin typeface="Arial"/>
                <a:cs typeface="Arial"/>
              </a:rPr>
              <a:t>Monitoring</a:t>
            </a:r>
            <a:endParaRPr sz="1100">
              <a:latin typeface="Arial"/>
              <a:cs typeface="Arial"/>
            </a:endParaRPr>
          </a:p>
          <a:p>
            <a:pPr marL="528955" marR="76835" algn="just">
              <a:lnSpc>
                <a:spcPct val="102600"/>
              </a:lnSpc>
              <a:spcBef>
                <a:spcPts val="50"/>
              </a:spcBef>
            </a:pPr>
            <a:r>
              <a:rPr sz="1100" spc="-15" dirty="0">
                <a:latin typeface="Arial"/>
                <a:cs typeface="Arial"/>
              </a:rPr>
              <a:t>Just </a:t>
            </a:r>
            <a:r>
              <a:rPr sz="1100" spc="-5" dirty="0">
                <a:latin typeface="Arial"/>
                <a:cs typeface="Arial"/>
              </a:rPr>
              <a:t>because </a:t>
            </a:r>
            <a:r>
              <a:rPr sz="1100" spc="-15" dirty="0">
                <a:latin typeface="Arial"/>
                <a:cs typeface="Arial"/>
              </a:rPr>
              <a:t>you know how </a:t>
            </a:r>
            <a:r>
              <a:rPr sz="1100" spc="-10" dirty="0">
                <a:latin typeface="Arial"/>
                <a:cs typeface="Arial"/>
              </a:rPr>
              <a:t>much </a:t>
            </a:r>
            <a:r>
              <a:rPr sz="1100" spc="-5" dirty="0">
                <a:latin typeface="Arial"/>
                <a:cs typeface="Arial"/>
              </a:rPr>
              <a:t>cost has </a:t>
            </a:r>
            <a:r>
              <a:rPr sz="1100" spc="-10" dirty="0">
                <a:latin typeface="Arial"/>
                <a:cs typeface="Arial"/>
              </a:rPr>
              <a:t>been </a:t>
            </a:r>
            <a:r>
              <a:rPr sz="1100" spc="-5" dirty="0">
                <a:latin typeface="Arial"/>
                <a:cs typeface="Arial"/>
              </a:rPr>
              <a:t>incurred  (or </a:t>
            </a:r>
            <a:r>
              <a:rPr sz="1100" spc="-10" dirty="0">
                <a:latin typeface="Arial"/>
                <a:cs typeface="Arial"/>
              </a:rPr>
              <a:t>booked) </a:t>
            </a:r>
            <a:r>
              <a:rPr sz="1100" spc="-5" dirty="0">
                <a:latin typeface="Arial"/>
                <a:cs typeface="Arial"/>
              </a:rPr>
              <a:t>to </a:t>
            </a:r>
            <a:r>
              <a:rPr sz="1100" spc="-10" dirty="0">
                <a:latin typeface="Arial"/>
                <a:cs typeface="Arial"/>
              </a:rPr>
              <a:t>a </a:t>
            </a:r>
            <a:r>
              <a:rPr sz="1100" spc="-5" dirty="0">
                <a:latin typeface="Arial"/>
                <a:cs typeface="Arial"/>
              </a:rPr>
              <a:t>project, it </a:t>
            </a:r>
            <a:r>
              <a:rPr sz="1100" spc="-10" dirty="0">
                <a:latin typeface="Arial"/>
                <a:cs typeface="Arial"/>
              </a:rPr>
              <a:t>does </a:t>
            </a:r>
            <a:r>
              <a:rPr sz="1100" spc="-5" dirty="0">
                <a:latin typeface="Arial"/>
                <a:cs typeface="Arial"/>
              </a:rPr>
              <a:t>not necessarily </a:t>
            </a:r>
            <a:r>
              <a:rPr sz="1100" spc="-10" dirty="0">
                <a:latin typeface="Arial"/>
                <a:cs typeface="Arial"/>
              </a:rPr>
              <a:t>mean </a:t>
            </a:r>
            <a:r>
              <a:rPr sz="1100" spc="-15" dirty="0">
                <a:latin typeface="Arial"/>
                <a:cs typeface="Arial"/>
              </a:rPr>
              <a:t>you  </a:t>
            </a:r>
            <a:r>
              <a:rPr sz="1100" spc="-5" dirty="0">
                <a:latin typeface="Arial"/>
                <a:cs typeface="Arial"/>
              </a:rPr>
              <a:t>are in control of the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situation</a:t>
            </a:r>
            <a:endParaRPr sz="1100">
              <a:latin typeface="Arial"/>
              <a:cs typeface="Arial"/>
            </a:endParaRPr>
          </a:p>
          <a:p>
            <a:pPr marL="251460" algn="just">
              <a:lnSpc>
                <a:spcPct val="100000"/>
              </a:lnSpc>
              <a:spcBef>
                <a:spcPts val="85"/>
              </a:spcBef>
            </a:pPr>
            <a:r>
              <a:rPr sz="1100" spc="-20" dirty="0">
                <a:latin typeface="Arial"/>
                <a:cs typeface="Arial"/>
              </a:rPr>
              <a:t>Poor </a:t>
            </a:r>
            <a:r>
              <a:rPr sz="1100" spc="-5" dirty="0">
                <a:latin typeface="Arial"/>
                <a:cs typeface="Arial"/>
              </a:rPr>
              <a:t>cash </a:t>
            </a:r>
            <a:r>
              <a:rPr sz="1100" spc="-10" dirty="0">
                <a:latin typeface="Arial"/>
                <a:cs typeface="Arial"/>
              </a:rPr>
              <a:t>flow </a:t>
            </a:r>
            <a:r>
              <a:rPr sz="1100" spc="-5" dirty="0">
                <a:latin typeface="Arial"/>
                <a:cs typeface="Arial"/>
              </a:rPr>
              <a:t>can kill </a:t>
            </a:r>
            <a:r>
              <a:rPr sz="1100" spc="-10" dirty="0">
                <a:latin typeface="Arial"/>
                <a:cs typeface="Arial"/>
              </a:rPr>
              <a:t>a</a:t>
            </a:r>
            <a:r>
              <a:rPr sz="1100" spc="5" dirty="0">
                <a:latin typeface="Arial"/>
                <a:cs typeface="Arial"/>
              </a:rPr>
              <a:t> </a:t>
            </a:r>
            <a:r>
              <a:rPr sz="1100" spc="-25" dirty="0">
                <a:latin typeface="Arial"/>
                <a:cs typeface="Arial"/>
              </a:rPr>
              <a:t>company.</a:t>
            </a:r>
            <a:endParaRPr sz="1100">
              <a:latin typeface="Arial"/>
              <a:cs typeface="Arial"/>
            </a:endParaRPr>
          </a:p>
          <a:p>
            <a:pPr marL="251460" marR="5080" algn="just">
              <a:lnSpc>
                <a:spcPct val="102600"/>
              </a:lnSpc>
            </a:pPr>
            <a:r>
              <a:rPr sz="1100" spc="-5" dirty="0">
                <a:latin typeface="Arial"/>
                <a:cs typeface="Arial"/>
              </a:rPr>
              <a:t>If </a:t>
            </a:r>
            <a:r>
              <a:rPr sz="1100" spc="-10" dirty="0">
                <a:latin typeface="Arial"/>
                <a:cs typeface="Arial"/>
              </a:rPr>
              <a:t>a </a:t>
            </a:r>
            <a:r>
              <a:rPr sz="1100" spc="-5" dirty="0">
                <a:latin typeface="Arial"/>
                <a:cs typeface="Arial"/>
              </a:rPr>
              <a:t>project is </a:t>
            </a:r>
            <a:r>
              <a:rPr sz="1100" spc="-10" dirty="0">
                <a:latin typeface="Arial"/>
                <a:cs typeface="Arial"/>
              </a:rPr>
              <a:t>due </a:t>
            </a:r>
            <a:r>
              <a:rPr sz="1100" spc="-5" dirty="0">
                <a:latin typeface="Arial"/>
                <a:cs typeface="Arial"/>
              </a:rPr>
              <a:t>to </a:t>
            </a:r>
            <a:r>
              <a:rPr sz="1100" dirty="0">
                <a:latin typeface="Arial"/>
                <a:cs typeface="Arial"/>
              </a:rPr>
              <a:t>run </a:t>
            </a:r>
            <a:r>
              <a:rPr sz="1100" spc="-20" dirty="0">
                <a:latin typeface="Arial"/>
                <a:cs typeface="Arial"/>
              </a:rPr>
              <a:t>for </a:t>
            </a:r>
            <a:r>
              <a:rPr sz="1100" spc="-10" dirty="0">
                <a:latin typeface="Arial"/>
                <a:cs typeface="Arial"/>
              </a:rPr>
              <a:t>a considerable </a:t>
            </a:r>
            <a:r>
              <a:rPr sz="1100" spc="-5" dirty="0">
                <a:latin typeface="Arial"/>
                <a:cs typeface="Arial"/>
              </a:rPr>
              <a:t>length of </a:t>
            </a:r>
            <a:r>
              <a:rPr sz="1100" spc="-10" dirty="0">
                <a:latin typeface="Arial"/>
                <a:cs typeface="Arial"/>
              </a:rPr>
              <a:t>time,</a:t>
            </a:r>
            <a:r>
              <a:rPr sz="1100" spc="-160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longer  than </a:t>
            </a:r>
            <a:r>
              <a:rPr sz="1100" spc="-10" dirty="0">
                <a:latin typeface="Arial"/>
                <a:cs typeface="Arial"/>
              </a:rPr>
              <a:t>12 months, </a:t>
            </a:r>
            <a:r>
              <a:rPr sz="1100" spc="-20" dirty="0">
                <a:latin typeface="Arial"/>
                <a:cs typeface="Arial"/>
              </a:rPr>
              <a:t>pay </a:t>
            </a:r>
            <a:r>
              <a:rPr sz="1100" dirty="0">
                <a:latin typeface="Arial"/>
                <a:cs typeface="Arial"/>
              </a:rPr>
              <a:t>particular </a:t>
            </a:r>
            <a:r>
              <a:rPr sz="1100" spc="-5" dirty="0">
                <a:latin typeface="Arial"/>
                <a:cs typeface="Arial"/>
              </a:rPr>
              <a:t>attention to the </a:t>
            </a:r>
            <a:r>
              <a:rPr sz="1100" spc="-55" dirty="0">
                <a:latin typeface="Arial"/>
                <a:cs typeface="Arial"/>
              </a:rPr>
              <a:t>CPA</a:t>
            </a:r>
            <a:r>
              <a:rPr sz="1100" spc="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clause.</a:t>
            </a:r>
            <a:endParaRPr sz="1100">
              <a:latin typeface="Arial"/>
              <a:cs typeface="Arial"/>
            </a:endParaRPr>
          </a:p>
          <a:p>
            <a:pPr marL="528955" marR="177800" algn="just">
              <a:lnSpc>
                <a:spcPct val="102600"/>
              </a:lnSpc>
              <a:spcBef>
                <a:spcPts val="50"/>
              </a:spcBef>
            </a:pPr>
            <a:r>
              <a:rPr sz="1100" spc="-10" dirty="0">
                <a:latin typeface="Arial"/>
                <a:cs typeface="Arial"/>
              </a:rPr>
              <a:t>Be </a:t>
            </a:r>
            <a:r>
              <a:rPr sz="1100" spc="-5" dirty="0">
                <a:latin typeface="Arial"/>
                <a:cs typeface="Arial"/>
              </a:rPr>
              <a:t>wary of links to the </a:t>
            </a:r>
            <a:r>
              <a:rPr sz="1100" spc="-10" dirty="0">
                <a:latin typeface="Arial"/>
                <a:cs typeface="Arial"/>
              </a:rPr>
              <a:t>Consumer </a:t>
            </a:r>
            <a:r>
              <a:rPr sz="1100" spc="-5" dirty="0">
                <a:latin typeface="Arial"/>
                <a:cs typeface="Arial"/>
              </a:rPr>
              <a:t>Price </a:t>
            </a:r>
            <a:r>
              <a:rPr sz="1100" spc="-10" dirty="0">
                <a:latin typeface="Arial"/>
                <a:cs typeface="Arial"/>
              </a:rPr>
              <a:t>Index; </a:t>
            </a:r>
            <a:r>
              <a:rPr sz="1100" spc="-5" dirty="0">
                <a:latin typeface="Arial"/>
                <a:cs typeface="Arial"/>
              </a:rPr>
              <a:t>it </a:t>
            </a:r>
            <a:r>
              <a:rPr sz="1100" spc="-20" dirty="0">
                <a:latin typeface="Arial"/>
                <a:cs typeface="Arial"/>
              </a:rPr>
              <a:t>may </a:t>
            </a:r>
            <a:r>
              <a:rPr sz="1100" spc="-5" dirty="0">
                <a:latin typeface="Arial"/>
                <a:cs typeface="Arial"/>
              </a:rPr>
              <a:t>not  represent </a:t>
            </a:r>
            <a:r>
              <a:rPr sz="1100" spc="-15" dirty="0">
                <a:latin typeface="Arial"/>
                <a:cs typeface="Arial"/>
              </a:rPr>
              <a:t>your </a:t>
            </a:r>
            <a:r>
              <a:rPr sz="1100" spc="-5" dirty="0">
                <a:latin typeface="Arial"/>
                <a:cs typeface="Arial"/>
              </a:rPr>
              <a:t>actual increases in cost</a:t>
            </a:r>
            <a:endParaRPr sz="1100">
              <a:latin typeface="Arial"/>
              <a:cs typeface="Arial"/>
            </a:endParaRPr>
          </a:p>
          <a:p>
            <a:pPr marL="528955" algn="just">
              <a:lnSpc>
                <a:spcPts val="1185"/>
              </a:lnSpc>
            </a:pPr>
            <a:r>
              <a:rPr sz="1100" spc="-5" dirty="0">
                <a:latin typeface="Arial"/>
                <a:cs typeface="Arial"/>
              </a:rPr>
              <a:t>Better to look</a:t>
            </a:r>
            <a:r>
              <a:rPr sz="1100" spc="-10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for:</a:t>
            </a:r>
            <a:endParaRPr sz="1100">
              <a:latin typeface="Arial"/>
              <a:cs typeface="Arial"/>
            </a:endParaRPr>
          </a:p>
          <a:p>
            <a:pPr marL="805815" marR="26670">
              <a:lnSpc>
                <a:spcPts val="1200"/>
              </a:lnSpc>
              <a:spcBef>
                <a:spcPts val="30"/>
              </a:spcBef>
            </a:pPr>
            <a:r>
              <a:rPr sz="1000" spc="-30" dirty="0">
                <a:latin typeface="Arial"/>
                <a:cs typeface="Arial"/>
              </a:rPr>
              <a:t>Table </a:t>
            </a:r>
            <a:r>
              <a:rPr sz="1000" spc="-5" dirty="0">
                <a:latin typeface="Arial"/>
                <a:cs typeface="Arial"/>
              </a:rPr>
              <a:t>1 </a:t>
            </a:r>
            <a:r>
              <a:rPr sz="1000" spc="-15" dirty="0">
                <a:latin typeface="Arial"/>
                <a:cs typeface="Arial"/>
              </a:rPr>
              <a:t>Average </a:t>
            </a:r>
            <a:r>
              <a:rPr sz="1000" dirty="0">
                <a:latin typeface="Arial"/>
                <a:cs typeface="Arial"/>
              </a:rPr>
              <a:t>Earnings </a:t>
            </a:r>
            <a:r>
              <a:rPr sz="1000" spc="-5" dirty="0">
                <a:latin typeface="Arial"/>
                <a:cs typeface="Arial"/>
              </a:rPr>
              <a:t>and Hours </a:t>
            </a:r>
            <a:r>
              <a:rPr sz="1000" spc="-10" dirty="0">
                <a:latin typeface="Arial"/>
                <a:cs typeface="Arial"/>
              </a:rPr>
              <a:t>Worked </a:t>
            </a:r>
            <a:r>
              <a:rPr sz="1000" spc="-15" dirty="0">
                <a:latin typeface="Arial"/>
                <a:cs typeface="Arial"/>
              </a:rPr>
              <a:t>by </a:t>
            </a:r>
            <a:r>
              <a:rPr sz="1000" spc="-5" dirty="0">
                <a:latin typeface="Arial"/>
                <a:cs typeface="Arial"/>
              </a:rPr>
              <a:t>Skilled  and Unskilled </a:t>
            </a:r>
            <a:r>
              <a:rPr sz="1000" spc="-10" dirty="0">
                <a:latin typeface="Arial"/>
                <a:cs typeface="Arial"/>
              </a:rPr>
              <a:t>Operatives </a:t>
            </a:r>
            <a:r>
              <a:rPr sz="1000" spc="-15" dirty="0">
                <a:latin typeface="Arial"/>
                <a:cs typeface="Arial"/>
              </a:rPr>
              <a:t>for </a:t>
            </a:r>
            <a:r>
              <a:rPr sz="1000" dirty="0">
                <a:latin typeface="Arial"/>
                <a:cs typeface="Arial"/>
              </a:rPr>
              <a:t>Earnings </a:t>
            </a:r>
            <a:r>
              <a:rPr sz="1000" spc="-5" dirty="0">
                <a:latin typeface="Arial"/>
                <a:cs typeface="Arial"/>
              </a:rPr>
              <a:t>and Hours </a:t>
            </a:r>
            <a:r>
              <a:rPr sz="1000" spc="-10" dirty="0">
                <a:latin typeface="Arial"/>
                <a:cs typeface="Arial"/>
              </a:rPr>
              <a:t>worked </a:t>
            </a:r>
            <a:r>
              <a:rPr sz="1000" spc="-5" dirty="0">
                <a:latin typeface="Arial"/>
                <a:cs typeface="Arial"/>
              </a:rPr>
              <a:t>in  Construction</a:t>
            </a:r>
            <a:endParaRPr sz="1000">
              <a:latin typeface="Arial"/>
              <a:cs typeface="Arial"/>
            </a:endParaRPr>
          </a:p>
          <a:p>
            <a:pPr marL="805815">
              <a:lnSpc>
                <a:spcPts val="1145"/>
              </a:lnSpc>
            </a:pPr>
            <a:r>
              <a:rPr sz="1000" spc="-30" dirty="0">
                <a:latin typeface="Arial"/>
                <a:cs typeface="Arial"/>
              </a:rPr>
              <a:t>Table </a:t>
            </a:r>
            <a:r>
              <a:rPr sz="1000" spc="-5" dirty="0">
                <a:latin typeface="Arial"/>
                <a:cs typeface="Arial"/>
              </a:rPr>
              <a:t>3 Wholesale </a:t>
            </a:r>
            <a:r>
              <a:rPr sz="1000" dirty="0">
                <a:latin typeface="Arial"/>
                <a:cs typeface="Arial"/>
              </a:rPr>
              <a:t>Price </a:t>
            </a:r>
            <a:r>
              <a:rPr sz="1000" spc="-5" dirty="0">
                <a:latin typeface="Arial"/>
                <a:cs typeface="Arial"/>
              </a:rPr>
              <a:t>Indices (excluding </a:t>
            </a:r>
            <a:r>
              <a:rPr sz="1000" spc="-55" dirty="0">
                <a:latin typeface="Arial"/>
                <a:cs typeface="Arial"/>
              </a:rPr>
              <a:t>VAT)</a:t>
            </a:r>
            <a:r>
              <a:rPr sz="1000" spc="10" dirty="0">
                <a:latin typeface="Arial"/>
                <a:cs typeface="Arial"/>
              </a:rPr>
              <a:t> </a:t>
            </a:r>
            <a:r>
              <a:rPr sz="1000" spc="-15" dirty="0">
                <a:latin typeface="Arial"/>
                <a:cs typeface="Arial"/>
              </a:rPr>
              <a:t>for</a:t>
            </a:r>
            <a:endParaRPr sz="1000">
              <a:latin typeface="Arial"/>
              <a:cs typeface="Arial"/>
            </a:endParaRPr>
          </a:p>
          <a:p>
            <a:pPr marL="805815" marR="219710">
              <a:lnSpc>
                <a:spcPts val="1200"/>
              </a:lnSpc>
              <a:spcBef>
                <a:spcPts val="35"/>
              </a:spcBef>
            </a:pPr>
            <a:r>
              <a:rPr sz="1000" spc="-5" dirty="0">
                <a:latin typeface="Arial"/>
                <a:cs typeface="Arial"/>
              </a:rPr>
              <a:t>Building and Construction Materials from the Wholesale  </a:t>
            </a:r>
            <a:r>
              <a:rPr sz="1000" dirty="0">
                <a:latin typeface="Arial"/>
                <a:cs typeface="Arial"/>
              </a:rPr>
              <a:t>Price</a:t>
            </a:r>
            <a:r>
              <a:rPr sz="1000" spc="-10" dirty="0">
                <a:latin typeface="Arial"/>
                <a:cs typeface="Arial"/>
              </a:rPr>
              <a:t> Index</a:t>
            </a:r>
            <a:endParaRPr sz="10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304131" y="3340524"/>
            <a:ext cx="240665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5" dirty="0">
                <a:latin typeface="Arial"/>
                <a:cs typeface="Arial"/>
              </a:rPr>
              <a:t>9</a:t>
            </a:r>
            <a:r>
              <a:rPr sz="600" spc="-100" dirty="0">
                <a:latin typeface="Arial"/>
                <a:cs typeface="Arial"/>
              </a:rPr>
              <a:t> </a:t>
            </a:r>
            <a:r>
              <a:rPr sz="600" spc="-5" dirty="0">
                <a:latin typeface="Arial"/>
                <a:cs typeface="Arial"/>
              </a:rPr>
              <a:t>/</a:t>
            </a:r>
            <a:r>
              <a:rPr sz="600" spc="-95" dirty="0">
                <a:latin typeface="Arial"/>
                <a:cs typeface="Arial"/>
              </a:rPr>
              <a:t> </a:t>
            </a:r>
            <a:r>
              <a:rPr sz="600" spc="-5" dirty="0">
                <a:latin typeface="Arial"/>
                <a:cs typeface="Arial"/>
              </a:rPr>
              <a:t>128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0"/>
            <a:ext cx="4608195" cy="14414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2286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18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143916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191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5839" y="144691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8366" y="216611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29463" y="288620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31990" y="360540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01587" y="101733"/>
            <a:ext cx="1040130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6045" marR="5080" indent="-93980">
              <a:lnSpc>
                <a:spcPct val="157400"/>
              </a:lnSpc>
              <a:spcBef>
                <a:spcPts val="10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Project Cost Management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Earned </a:t>
            </a:r>
            <a:r>
              <a:rPr sz="600" spc="-15" dirty="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Value</a:t>
            </a:r>
            <a:r>
              <a:rPr sz="600" spc="-45" dirty="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Management</a:t>
            </a:r>
            <a:endParaRPr sz="6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0" y="431761"/>
            <a:ext cx="4608195" cy="321945"/>
          </a:xfrm>
          <a:prstGeom prst="rect">
            <a:avLst/>
          </a:prstGeom>
          <a:solidFill>
            <a:srgbClr val="3333B2"/>
          </a:solidFill>
        </p:spPr>
        <p:txBody>
          <a:bodyPr vert="horz" wrap="square" lIns="0" tIns="6223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490"/>
              </a:spcBef>
            </a:pPr>
            <a:r>
              <a:rPr sz="1400" spc="15" dirty="0">
                <a:solidFill>
                  <a:srgbClr val="FFFFFF"/>
                </a:solidFill>
                <a:latin typeface="Arial"/>
                <a:cs typeface="Arial"/>
              </a:rPr>
              <a:t>Estimate </a:t>
            </a:r>
            <a:r>
              <a:rPr sz="1400" spc="10" dirty="0">
                <a:solidFill>
                  <a:srgbClr val="FFFFFF"/>
                </a:solidFill>
                <a:latin typeface="Arial"/>
                <a:cs typeface="Arial"/>
              </a:rPr>
              <a:t>to </a:t>
            </a:r>
            <a:r>
              <a:rPr sz="1400" spc="15" dirty="0">
                <a:solidFill>
                  <a:srgbClr val="FFFFFF"/>
                </a:solidFill>
                <a:latin typeface="Arial"/>
                <a:cs typeface="Arial"/>
              </a:rPr>
              <a:t>Completion</a:t>
            </a:r>
            <a:r>
              <a:rPr sz="14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15" dirty="0">
                <a:solidFill>
                  <a:srgbClr val="FFFFFF"/>
                </a:solidFill>
                <a:latin typeface="Arial"/>
                <a:cs typeface="Arial"/>
              </a:rPr>
              <a:t>(ETC)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95363" y="1148321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95363" y="1530426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95363" y="1740458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95363" y="2294648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95363" y="2676753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624395" y="1069529"/>
            <a:ext cx="3619500" cy="1892300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132715">
              <a:lnSpc>
                <a:spcPct val="102600"/>
              </a:lnSpc>
              <a:spcBef>
                <a:spcPts val="55"/>
              </a:spcBef>
            </a:pPr>
            <a:r>
              <a:rPr sz="1100" spc="-10" dirty="0">
                <a:latin typeface="Arial"/>
                <a:cs typeface="Arial"/>
              </a:rPr>
              <a:t>The </a:t>
            </a:r>
            <a:r>
              <a:rPr sz="1100" spc="-5" dirty="0">
                <a:latin typeface="Arial"/>
                <a:cs typeface="Arial"/>
              </a:rPr>
              <a:t>baseline </a:t>
            </a:r>
            <a:r>
              <a:rPr sz="1100" spc="-10" dirty="0">
                <a:latin typeface="Arial"/>
                <a:cs typeface="Arial"/>
              </a:rPr>
              <a:t>budget </a:t>
            </a:r>
            <a:r>
              <a:rPr sz="1100" spc="-20" dirty="0">
                <a:latin typeface="Arial"/>
                <a:cs typeface="Arial"/>
              </a:rPr>
              <a:t>for </a:t>
            </a:r>
            <a:r>
              <a:rPr sz="1100" spc="-10" dirty="0">
                <a:latin typeface="Arial"/>
                <a:cs typeface="Arial"/>
              </a:rPr>
              <a:t>a </a:t>
            </a:r>
            <a:r>
              <a:rPr sz="1100" spc="-5" dirty="0">
                <a:latin typeface="Arial"/>
                <a:cs typeface="Arial"/>
              </a:rPr>
              <a:t>project is often </a:t>
            </a:r>
            <a:r>
              <a:rPr sz="1100" spc="-10" dirty="0">
                <a:latin typeface="Arial"/>
                <a:cs typeface="Arial"/>
              </a:rPr>
              <a:t>referred </a:t>
            </a:r>
            <a:r>
              <a:rPr sz="1100" spc="-5" dirty="0">
                <a:latin typeface="Arial"/>
                <a:cs typeface="Arial"/>
              </a:rPr>
              <a:t>to in  </a:t>
            </a:r>
            <a:r>
              <a:rPr sz="1100" spc="-10" dirty="0">
                <a:latin typeface="Arial"/>
                <a:cs typeface="Arial"/>
              </a:rPr>
              <a:t>EVM </a:t>
            </a:r>
            <a:r>
              <a:rPr sz="1100" spc="-5" dirty="0">
                <a:latin typeface="Arial"/>
                <a:cs typeface="Arial"/>
              </a:rPr>
              <a:t>as the Budget at Completion, or </a:t>
            </a:r>
            <a:r>
              <a:rPr sz="1100" spc="-25" dirty="0">
                <a:latin typeface="Arial"/>
                <a:cs typeface="Arial"/>
              </a:rPr>
              <a:t>BAC. </a:t>
            </a:r>
            <a:r>
              <a:rPr sz="1100" spc="-5" dirty="0">
                <a:latin typeface="Arial"/>
                <a:cs typeface="Arial"/>
              </a:rPr>
              <a:t>(see fig.</a:t>
            </a:r>
            <a:r>
              <a:rPr sz="1100" spc="35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7-7)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sz="1100" spc="-5" dirty="0">
                <a:latin typeface="Arial"/>
                <a:cs typeface="Arial"/>
              </a:rPr>
              <a:t>In </a:t>
            </a:r>
            <a:r>
              <a:rPr sz="1100" spc="-10" dirty="0">
                <a:latin typeface="Arial"/>
                <a:cs typeface="Arial"/>
              </a:rPr>
              <a:t>general </a:t>
            </a:r>
            <a:r>
              <a:rPr sz="1100" spc="-5" dirty="0">
                <a:latin typeface="Arial"/>
                <a:cs typeface="Arial"/>
              </a:rPr>
              <a:t>projects </a:t>
            </a:r>
            <a:r>
              <a:rPr sz="1100" spc="-10" dirty="0">
                <a:latin typeface="Arial"/>
                <a:cs typeface="Arial"/>
              </a:rPr>
              <a:t>rarely </a:t>
            </a:r>
            <a:r>
              <a:rPr sz="1100" spc="-15" dirty="0">
                <a:latin typeface="Arial"/>
                <a:cs typeface="Arial"/>
              </a:rPr>
              <a:t>follow </a:t>
            </a:r>
            <a:r>
              <a:rPr sz="1100" spc="-5" dirty="0">
                <a:latin typeface="Arial"/>
                <a:cs typeface="Arial"/>
              </a:rPr>
              <a:t>the baseline</a:t>
            </a:r>
            <a:r>
              <a:rPr sz="1100" spc="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budget</a:t>
            </a:r>
            <a:endParaRPr sz="1100">
              <a:latin typeface="Arial"/>
              <a:cs typeface="Arial"/>
            </a:endParaRPr>
          </a:p>
          <a:p>
            <a:pPr marL="12700" marR="5080">
              <a:lnSpc>
                <a:spcPct val="102600"/>
              </a:lnSpc>
              <a:spcBef>
                <a:spcPts val="300"/>
              </a:spcBef>
            </a:pPr>
            <a:r>
              <a:rPr sz="1100" spc="-10" dirty="0">
                <a:latin typeface="Arial"/>
                <a:cs typeface="Arial"/>
              </a:rPr>
              <a:t>Therefore, </a:t>
            </a:r>
            <a:r>
              <a:rPr sz="1100" spc="-5" dirty="0">
                <a:latin typeface="Arial"/>
                <a:cs typeface="Arial"/>
              </a:rPr>
              <a:t>it is necessary to estimate the remaining cost to  complete the project at </a:t>
            </a:r>
            <a:r>
              <a:rPr sz="1100" spc="-10" dirty="0">
                <a:latin typeface="Arial"/>
                <a:cs typeface="Arial"/>
              </a:rPr>
              <a:t>various </a:t>
            </a:r>
            <a:r>
              <a:rPr sz="1100" spc="-5" dirty="0">
                <a:latin typeface="Arial"/>
                <a:cs typeface="Arial"/>
              </a:rPr>
              <a:t>intervals as the project  </a:t>
            </a:r>
            <a:r>
              <a:rPr sz="1100" spc="-10" dirty="0">
                <a:latin typeface="Arial"/>
                <a:cs typeface="Arial"/>
              </a:rPr>
              <a:t>progresses</a:t>
            </a:r>
            <a:endParaRPr sz="1100">
              <a:latin typeface="Arial"/>
              <a:cs typeface="Arial"/>
            </a:endParaRPr>
          </a:p>
          <a:p>
            <a:pPr marL="12700" marR="82550">
              <a:lnSpc>
                <a:spcPct val="102600"/>
              </a:lnSpc>
              <a:spcBef>
                <a:spcPts val="300"/>
              </a:spcBef>
            </a:pPr>
            <a:r>
              <a:rPr sz="1100" spc="-10" dirty="0">
                <a:latin typeface="Arial"/>
                <a:cs typeface="Arial"/>
              </a:rPr>
              <a:t>As </a:t>
            </a:r>
            <a:r>
              <a:rPr sz="1100" spc="-5" dirty="0">
                <a:latin typeface="Arial"/>
                <a:cs typeface="Arial"/>
              </a:rPr>
              <a:t>the project </a:t>
            </a:r>
            <a:r>
              <a:rPr sz="1100" spc="-10" dirty="0">
                <a:latin typeface="Arial"/>
                <a:cs typeface="Arial"/>
              </a:rPr>
              <a:t>progresses </a:t>
            </a:r>
            <a:r>
              <a:rPr sz="1100" spc="-5" dirty="0">
                <a:latin typeface="Arial"/>
                <a:cs typeface="Arial"/>
              </a:rPr>
              <a:t>the </a:t>
            </a:r>
            <a:r>
              <a:rPr sz="1100" spc="-10" dirty="0">
                <a:latin typeface="Arial"/>
                <a:cs typeface="Arial"/>
              </a:rPr>
              <a:t>accuracy </a:t>
            </a:r>
            <a:r>
              <a:rPr sz="1100" spc="-5" dirty="0">
                <a:latin typeface="Arial"/>
                <a:cs typeface="Arial"/>
              </a:rPr>
              <a:t>of the </a:t>
            </a:r>
            <a:r>
              <a:rPr sz="1100" spc="-10" dirty="0">
                <a:latin typeface="Arial"/>
                <a:cs typeface="Arial"/>
              </a:rPr>
              <a:t>ETC </a:t>
            </a:r>
            <a:r>
              <a:rPr sz="1100" spc="-5" dirty="0">
                <a:latin typeface="Arial"/>
                <a:cs typeface="Arial"/>
              </a:rPr>
              <a:t>will </a:t>
            </a:r>
            <a:r>
              <a:rPr sz="1100" spc="-10" dirty="0">
                <a:latin typeface="Arial"/>
                <a:cs typeface="Arial"/>
              </a:rPr>
              <a:t>be  </a:t>
            </a:r>
            <a:r>
              <a:rPr sz="1100" spc="-15" dirty="0">
                <a:latin typeface="Arial"/>
                <a:cs typeface="Arial"/>
              </a:rPr>
              <a:t>improved.</a:t>
            </a:r>
            <a:endParaRPr sz="1100">
              <a:latin typeface="Arial"/>
              <a:cs typeface="Arial"/>
            </a:endParaRPr>
          </a:p>
          <a:p>
            <a:pPr marL="12700" marR="472440">
              <a:lnSpc>
                <a:spcPct val="102600"/>
              </a:lnSpc>
              <a:spcBef>
                <a:spcPts val="295"/>
              </a:spcBef>
            </a:pPr>
            <a:r>
              <a:rPr sz="1100" spc="-10" dirty="0">
                <a:latin typeface="Arial"/>
                <a:cs typeface="Arial"/>
              </a:rPr>
              <a:t>Revisions </a:t>
            </a:r>
            <a:r>
              <a:rPr sz="1100" spc="-5" dirty="0">
                <a:latin typeface="Arial"/>
                <a:cs typeface="Arial"/>
              </a:rPr>
              <a:t>of the </a:t>
            </a:r>
            <a:r>
              <a:rPr sz="1100" spc="-10" dirty="0">
                <a:latin typeface="Arial"/>
                <a:cs typeface="Arial"/>
              </a:rPr>
              <a:t>ETC </a:t>
            </a:r>
            <a:r>
              <a:rPr sz="1100" spc="-5" dirty="0">
                <a:latin typeface="Arial"/>
                <a:cs typeface="Arial"/>
              </a:rPr>
              <a:t>are carried out at appropriate  </a:t>
            </a:r>
            <a:r>
              <a:rPr sz="1100" spc="-10" dirty="0">
                <a:latin typeface="Arial"/>
                <a:cs typeface="Arial"/>
              </a:rPr>
              <a:t>intervals, </a:t>
            </a:r>
            <a:r>
              <a:rPr sz="1100" spc="-5" dirty="0">
                <a:latin typeface="Arial"/>
                <a:cs typeface="Arial"/>
              </a:rPr>
              <a:t>such as </a:t>
            </a:r>
            <a:r>
              <a:rPr sz="1100" spc="-10" dirty="0">
                <a:latin typeface="Arial"/>
                <a:cs typeface="Arial"/>
              </a:rPr>
              <a:t>weekly </a:t>
            </a:r>
            <a:r>
              <a:rPr sz="1100" spc="-5" dirty="0">
                <a:latin typeface="Arial"/>
                <a:cs typeface="Arial"/>
              </a:rPr>
              <a:t>or</a:t>
            </a:r>
            <a:r>
              <a:rPr sz="1100" dirty="0">
                <a:latin typeface="Arial"/>
                <a:cs typeface="Arial"/>
              </a:rPr>
              <a:t> </a:t>
            </a:r>
            <a:r>
              <a:rPr sz="1100" spc="-20" dirty="0">
                <a:latin typeface="Arial"/>
                <a:cs typeface="Arial"/>
              </a:rPr>
              <a:t>monthly.</a:t>
            </a:r>
            <a:endParaRPr sz="1100">
              <a:latin typeface="Arial"/>
              <a:cs typeface="Arial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5" dirty="0"/>
              <a:t>90</a:t>
            </a:fld>
            <a:r>
              <a:rPr spc="-95" dirty="0"/>
              <a:t> </a:t>
            </a:r>
            <a:r>
              <a:rPr spc="-5" dirty="0"/>
              <a:t>/</a:t>
            </a:r>
            <a:r>
              <a:rPr spc="-95" dirty="0"/>
              <a:t> </a:t>
            </a:r>
            <a:r>
              <a:rPr spc="-5" dirty="0"/>
              <a:t>128</a:t>
            </a: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0"/>
            <a:ext cx="4608195" cy="14414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2286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18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143916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191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5839" y="144691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8366" y="216611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29463" y="288620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31990" y="360540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01587" y="101733"/>
            <a:ext cx="1040130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6045" marR="5080" indent="-93980">
              <a:lnSpc>
                <a:spcPct val="157400"/>
              </a:lnSpc>
              <a:spcBef>
                <a:spcPts val="10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Project Cost Management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Earned </a:t>
            </a:r>
            <a:r>
              <a:rPr sz="600" spc="-15" dirty="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Value</a:t>
            </a:r>
            <a:r>
              <a:rPr sz="600" spc="-45" dirty="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Management</a:t>
            </a:r>
            <a:endParaRPr sz="6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0" y="431761"/>
            <a:ext cx="4608195" cy="321945"/>
          </a:xfrm>
          <a:prstGeom prst="rect">
            <a:avLst/>
          </a:prstGeom>
          <a:solidFill>
            <a:srgbClr val="3333B2"/>
          </a:solidFill>
        </p:spPr>
        <p:txBody>
          <a:bodyPr vert="horz" wrap="square" lIns="0" tIns="6223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490"/>
              </a:spcBef>
            </a:pPr>
            <a:r>
              <a:rPr sz="1400" spc="15" dirty="0">
                <a:solidFill>
                  <a:srgbClr val="FFFFFF"/>
                </a:solidFill>
                <a:latin typeface="Arial"/>
                <a:cs typeface="Arial"/>
              </a:rPr>
              <a:t>Estimate </a:t>
            </a:r>
            <a:r>
              <a:rPr sz="1400" spc="10" dirty="0">
                <a:solidFill>
                  <a:srgbClr val="FFFFFF"/>
                </a:solidFill>
                <a:latin typeface="Arial"/>
                <a:cs typeface="Arial"/>
              </a:rPr>
              <a:t>to </a:t>
            </a:r>
            <a:r>
              <a:rPr sz="1400" spc="15" dirty="0">
                <a:solidFill>
                  <a:srgbClr val="FFFFFF"/>
                </a:solidFill>
                <a:latin typeface="Arial"/>
                <a:cs typeface="Arial"/>
              </a:rPr>
              <a:t>Completion</a:t>
            </a:r>
            <a:r>
              <a:rPr sz="14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15" dirty="0">
                <a:solidFill>
                  <a:srgbClr val="FFFFFF"/>
                </a:solidFill>
                <a:latin typeface="Arial"/>
                <a:cs typeface="Arial"/>
              </a:rPr>
              <a:t>(ETC)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95363" y="1526882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95363" y="1736915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95363" y="1946948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95363" y="2367013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347294" y="1194280"/>
            <a:ext cx="3272790" cy="1457960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34"/>
              </a:spcBef>
            </a:pPr>
            <a:r>
              <a:rPr sz="1100" b="1" spc="-10" dirty="0">
                <a:latin typeface="Arial"/>
                <a:cs typeface="Arial"/>
              </a:rPr>
              <a:t>ETC can be </a:t>
            </a:r>
            <a:r>
              <a:rPr sz="1100" b="1" spc="-5" dirty="0">
                <a:latin typeface="Arial"/>
                <a:cs typeface="Arial"/>
              </a:rPr>
              <a:t>calculated in </a:t>
            </a:r>
            <a:r>
              <a:rPr sz="1100" b="1" spc="-10" dirty="0">
                <a:latin typeface="Arial"/>
                <a:cs typeface="Arial"/>
              </a:rPr>
              <a:t>a number </a:t>
            </a:r>
            <a:r>
              <a:rPr sz="1100" b="1" spc="-5" dirty="0">
                <a:latin typeface="Arial"/>
                <a:cs typeface="Arial"/>
              </a:rPr>
              <a:t>of</a:t>
            </a:r>
            <a:r>
              <a:rPr sz="1100" b="1" spc="5" dirty="0">
                <a:latin typeface="Arial"/>
                <a:cs typeface="Arial"/>
              </a:rPr>
              <a:t> </a:t>
            </a:r>
            <a:r>
              <a:rPr sz="1100" b="1" spc="-15" dirty="0">
                <a:latin typeface="Arial"/>
                <a:cs typeface="Arial"/>
              </a:rPr>
              <a:t>ways</a:t>
            </a:r>
            <a:endParaRPr sz="1100">
              <a:latin typeface="Arial"/>
              <a:cs typeface="Arial"/>
            </a:endParaRPr>
          </a:p>
          <a:p>
            <a:pPr marL="289560">
              <a:lnSpc>
                <a:spcPct val="100000"/>
              </a:lnSpc>
              <a:spcBef>
                <a:spcPts val="334"/>
              </a:spcBef>
            </a:pPr>
            <a:r>
              <a:rPr sz="1100" spc="-10" dirty="0">
                <a:latin typeface="Arial"/>
                <a:cs typeface="Arial"/>
              </a:rPr>
              <a:t>ETC </a:t>
            </a:r>
            <a:r>
              <a:rPr sz="1100" spc="-5" dirty="0">
                <a:latin typeface="Arial"/>
                <a:cs typeface="Arial"/>
              </a:rPr>
              <a:t>using </a:t>
            </a:r>
            <a:r>
              <a:rPr sz="1100" spc="-10" dirty="0">
                <a:latin typeface="Arial"/>
                <a:cs typeface="Arial"/>
              </a:rPr>
              <a:t>a </a:t>
            </a:r>
            <a:r>
              <a:rPr sz="1100" spc="-15" dirty="0">
                <a:latin typeface="Arial"/>
                <a:cs typeface="Arial"/>
              </a:rPr>
              <a:t>new</a:t>
            </a:r>
            <a:r>
              <a:rPr sz="1100" spc="-5" dirty="0">
                <a:latin typeface="Arial"/>
                <a:cs typeface="Arial"/>
              </a:rPr>
              <a:t> estimate</a:t>
            </a:r>
            <a:endParaRPr sz="1100">
              <a:latin typeface="Arial"/>
              <a:cs typeface="Arial"/>
            </a:endParaRPr>
          </a:p>
          <a:p>
            <a:pPr marL="289560" marR="990600">
              <a:lnSpc>
                <a:spcPct val="125299"/>
              </a:lnSpc>
            </a:pPr>
            <a:r>
              <a:rPr sz="1100" spc="-10" dirty="0">
                <a:latin typeface="Arial"/>
                <a:cs typeface="Arial"/>
              </a:rPr>
              <a:t>ETC </a:t>
            </a:r>
            <a:r>
              <a:rPr sz="1100" spc="-5" dirty="0">
                <a:latin typeface="Arial"/>
                <a:cs typeface="Arial"/>
              </a:rPr>
              <a:t>using the remaining</a:t>
            </a:r>
            <a:r>
              <a:rPr sz="1100" spc="-7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budget  ETC </a:t>
            </a:r>
            <a:r>
              <a:rPr sz="1100" spc="-5" dirty="0">
                <a:latin typeface="Arial"/>
                <a:cs typeface="Arial"/>
              </a:rPr>
              <a:t>using</a:t>
            </a:r>
            <a:r>
              <a:rPr sz="1100" spc="-10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CPI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30"/>
              </a:spcBef>
            </a:pPr>
            <a:r>
              <a:rPr sz="1100" b="1" spc="-10" dirty="0">
                <a:latin typeface="Arial"/>
                <a:cs typeface="Arial"/>
              </a:rPr>
              <a:t>ETC </a:t>
            </a:r>
            <a:r>
              <a:rPr sz="1100" b="1" spc="-5" dirty="0">
                <a:latin typeface="Arial"/>
                <a:cs typeface="Arial"/>
              </a:rPr>
              <a:t>using </a:t>
            </a:r>
            <a:r>
              <a:rPr sz="1100" b="1" spc="-15" dirty="0">
                <a:latin typeface="Arial"/>
                <a:cs typeface="Arial"/>
              </a:rPr>
              <a:t>new</a:t>
            </a:r>
            <a:r>
              <a:rPr sz="1100" b="1" spc="-80" dirty="0">
                <a:latin typeface="Arial"/>
                <a:cs typeface="Arial"/>
              </a:rPr>
              <a:t> </a:t>
            </a:r>
            <a:r>
              <a:rPr sz="1100" b="1" spc="-5" dirty="0">
                <a:latin typeface="Arial"/>
                <a:cs typeface="Arial"/>
              </a:rPr>
              <a:t>estimate</a:t>
            </a:r>
            <a:endParaRPr sz="1100">
              <a:latin typeface="Arial"/>
              <a:cs typeface="Arial"/>
            </a:endParaRPr>
          </a:p>
          <a:p>
            <a:pPr marL="289560" marR="5080">
              <a:lnSpc>
                <a:spcPct val="102699"/>
              </a:lnSpc>
              <a:spcBef>
                <a:spcPts val="300"/>
              </a:spcBef>
            </a:pPr>
            <a:r>
              <a:rPr sz="1100" spc="-5" dirty="0">
                <a:latin typeface="Arial"/>
                <a:cs typeface="Arial"/>
              </a:rPr>
              <a:t>Normally only </a:t>
            </a:r>
            <a:r>
              <a:rPr sz="1100" spc="-10" dirty="0">
                <a:latin typeface="Arial"/>
                <a:cs typeface="Arial"/>
              </a:rPr>
              <a:t>used when </a:t>
            </a:r>
            <a:r>
              <a:rPr sz="1100" spc="-5" dirty="0">
                <a:latin typeface="Arial"/>
                <a:cs typeface="Arial"/>
              </a:rPr>
              <a:t>the original estimate is  fundamentally</a:t>
            </a:r>
            <a:r>
              <a:rPr sz="1100" spc="-10" dirty="0">
                <a:latin typeface="Arial"/>
                <a:cs typeface="Arial"/>
              </a:rPr>
              <a:t> </a:t>
            </a:r>
            <a:r>
              <a:rPr sz="1100" spc="-15" dirty="0">
                <a:latin typeface="Arial"/>
                <a:cs typeface="Arial"/>
              </a:rPr>
              <a:t>flawed</a:t>
            </a:r>
            <a:endParaRPr sz="1100">
              <a:latin typeface="Arial"/>
              <a:cs typeface="Arial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5" dirty="0"/>
              <a:t>91</a:t>
            </a:fld>
            <a:r>
              <a:rPr spc="-95" dirty="0"/>
              <a:t> </a:t>
            </a:r>
            <a:r>
              <a:rPr spc="-5" dirty="0"/>
              <a:t>/</a:t>
            </a:r>
            <a:r>
              <a:rPr spc="-95" dirty="0"/>
              <a:t> </a:t>
            </a:r>
            <a:r>
              <a:rPr spc="-5" dirty="0"/>
              <a:t>128</a:t>
            </a: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0"/>
            <a:ext cx="4608195" cy="14414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2286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18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143916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191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5839" y="144691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8366" y="216611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29463" y="288620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31990" y="360540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01587" y="101733"/>
            <a:ext cx="1040130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6045" marR="5080" indent="-93980">
              <a:lnSpc>
                <a:spcPct val="157400"/>
              </a:lnSpc>
              <a:spcBef>
                <a:spcPts val="10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Project Cost Management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Earned </a:t>
            </a:r>
            <a:r>
              <a:rPr sz="600" spc="-15" dirty="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Value</a:t>
            </a:r>
            <a:r>
              <a:rPr sz="600" spc="-45" dirty="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Management</a:t>
            </a:r>
            <a:endParaRPr sz="6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0" y="431761"/>
            <a:ext cx="4608195" cy="321945"/>
          </a:xfrm>
          <a:prstGeom prst="rect">
            <a:avLst/>
          </a:prstGeom>
          <a:solidFill>
            <a:srgbClr val="3333B2"/>
          </a:solidFill>
        </p:spPr>
        <p:txBody>
          <a:bodyPr vert="horz" wrap="square" lIns="0" tIns="6223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490"/>
              </a:spcBef>
            </a:pPr>
            <a:r>
              <a:rPr sz="1400" spc="15" dirty="0">
                <a:solidFill>
                  <a:srgbClr val="FFFFFF"/>
                </a:solidFill>
                <a:latin typeface="Arial"/>
                <a:cs typeface="Arial"/>
              </a:rPr>
              <a:t>Estimate </a:t>
            </a:r>
            <a:r>
              <a:rPr sz="1400" spc="10" dirty="0">
                <a:solidFill>
                  <a:srgbClr val="FFFFFF"/>
                </a:solidFill>
                <a:latin typeface="Arial"/>
                <a:cs typeface="Arial"/>
              </a:rPr>
              <a:t>to </a:t>
            </a:r>
            <a:r>
              <a:rPr sz="1400" spc="15" dirty="0">
                <a:solidFill>
                  <a:srgbClr val="FFFFFF"/>
                </a:solidFill>
                <a:latin typeface="Arial"/>
                <a:cs typeface="Arial"/>
              </a:rPr>
              <a:t>Completion</a:t>
            </a:r>
            <a:r>
              <a:rPr sz="14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15" dirty="0">
                <a:solidFill>
                  <a:srgbClr val="FFFFFF"/>
                </a:solidFill>
                <a:latin typeface="Arial"/>
                <a:cs typeface="Arial"/>
              </a:rPr>
              <a:t>(ETC)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95363" y="1376362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95363" y="2222830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296494" y="1043760"/>
            <a:ext cx="3991610" cy="1816735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63500">
              <a:lnSpc>
                <a:spcPct val="100000"/>
              </a:lnSpc>
              <a:spcBef>
                <a:spcPts val="434"/>
              </a:spcBef>
            </a:pPr>
            <a:r>
              <a:rPr sz="1100" b="1" spc="-10" dirty="0">
                <a:latin typeface="Arial"/>
                <a:cs typeface="Arial"/>
              </a:rPr>
              <a:t>ETC </a:t>
            </a:r>
            <a:r>
              <a:rPr sz="1100" b="1" spc="-5" dirty="0">
                <a:latin typeface="Arial"/>
                <a:cs typeface="Arial"/>
              </a:rPr>
              <a:t>using the remaining</a:t>
            </a:r>
            <a:r>
              <a:rPr sz="1100" b="1" spc="-10" dirty="0">
                <a:latin typeface="Arial"/>
                <a:cs typeface="Arial"/>
              </a:rPr>
              <a:t> budget</a:t>
            </a:r>
            <a:endParaRPr sz="1100">
              <a:latin typeface="Arial"/>
              <a:cs typeface="Arial"/>
            </a:endParaRPr>
          </a:p>
          <a:p>
            <a:pPr marL="340360" marR="55880">
              <a:lnSpc>
                <a:spcPct val="102699"/>
              </a:lnSpc>
              <a:spcBef>
                <a:spcPts val="295"/>
              </a:spcBef>
            </a:pPr>
            <a:r>
              <a:rPr sz="1100" spc="-10" dirty="0">
                <a:latin typeface="Arial"/>
                <a:cs typeface="Arial"/>
              </a:rPr>
              <a:t>Used when variances </a:t>
            </a:r>
            <a:r>
              <a:rPr sz="1100" spc="-5" dirty="0">
                <a:latin typeface="Arial"/>
                <a:cs typeface="Arial"/>
              </a:rPr>
              <a:t>are </a:t>
            </a:r>
            <a:r>
              <a:rPr sz="1100" spc="-10" dirty="0">
                <a:latin typeface="Arial"/>
                <a:cs typeface="Arial"/>
              </a:rPr>
              <a:t>seen </a:t>
            </a:r>
            <a:r>
              <a:rPr sz="1100" spc="-5" dirty="0">
                <a:latin typeface="Arial"/>
                <a:cs typeface="Arial"/>
              </a:rPr>
              <a:t>as atypical, </a:t>
            </a:r>
            <a:r>
              <a:rPr sz="1100" spc="-10" dirty="0">
                <a:latin typeface="Arial"/>
                <a:cs typeface="Arial"/>
              </a:rPr>
              <a:t>and </a:t>
            </a:r>
            <a:r>
              <a:rPr sz="1100" spc="-5" dirty="0">
                <a:latin typeface="Arial"/>
                <a:cs typeface="Arial"/>
              </a:rPr>
              <a:t>the project  </a:t>
            </a:r>
            <a:r>
              <a:rPr sz="1100" spc="-10" dirty="0">
                <a:latin typeface="Arial"/>
                <a:cs typeface="Arial"/>
              </a:rPr>
              <a:t>team </a:t>
            </a:r>
            <a:r>
              <a:rPr sz="1100" spc="-5" dirty="0">
                <a:latin typeface="Arial"/>
                <a:cs typeface="Arial"/>
              </a:rPr>
              <a:t>is confident that </a:t>
            </a:r>
            <a:r>
              <a:rPr sz="1100" dirty="0">
                <a:latin typeface="Arial"/>
                <a:cs typeface="Arial"/>
              </a:rPr>
              <a:t>further </a:t>
            </a:r>
            <a:r>
              <a:rPr sz="1100" spc="-10" dirty="0">
                <a:latin typeface="Arial"/>
                <a:cs typeface="Arial"/>
              </a:rPr>
              <a:t>variances </a:t>
            </a:r>
            <a:r>
              <a:rPr sz="1100" spc="-5" dirty="0">
                <a:latin typeface="Arial"/>
                <a:cs typeface="Arial"/>
              </a:rPr>
              <a:t>are</a:t>
            </a:r>
            <a:r>
              <a:rPr sz="110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unlikely</a:t>
            </a:r>
            <a:endParaRPr sz="1100">
              <a:latin typeface="Arial"/>
              <a:cs typeface="Arial"/>
            </a:endParaRPr>
          </a:p>
          <a:p>
            <a:pPr marL="9525" algn="ctr">
              <a:lnSpc>
                <a:spcPct val="100000"/>
              </a:lnSpc>
              <a:spcBef>
                <a:spcPts val="335"/>
              </a:spcBef>
            </a:pPr>
            <a:r>
              <a:rPr sz="1100" i="1" spc="-5" dirty="0">
                <a:latin typeface="Arial"/>
                <a:cs typeface="Arial"/>
              </a:rPr>
              <a:t>ETC</a:t>
            </a:r>
            <a:r>
              <a:rPr sz="1200" i="1" spc="-7" baseline="-13888" dirty="0">
                <a:latin typeface="Arial"/>
                <a:cs typeface="Arial"/>
              </a:rPr>
              <a:t>BGT  </a:t>
            </a:r>
            <a:r>
              <a:rPr sz="1100" spc="204" dirty="0">
                <a:latin typeface="Arial"/>
                <a:cs typeface="Arial"/>
              </a:rPr>
              <a:t>=</a:t>
            </a:r>
            <a:r>
              <a:rPr sz="1100" spc="-95" dirty="0">
                <a:latin typeface="Arial"/>
                <a:cs typeface="Arial"/>
              </a:rPr>
              <a:t> </a:t>
            </a:r>
            <a:r>
              <a:rPr sz="1100" i="1" spc="-20" dirty="0">
                <a:latin typeface="Arial"/>
                <a:cs typeface="Arial"/>
              </a:rPr>
              <a:t>BAC </a:t>
            </a:r>
            <a:r>
              <a:rPr sz="1100" dirty="0">
                <a:latin typeface="Arial Black"/>
                <a:cs typeface="Arial Black"/>
              </a:rPr>
              <a:t>− </a:t>
            </a:r>
            <a:r>
              <a:rPr sz="1100" i="1" spc="-10" dirty="0">
                <a:latin typeface="Arial"/>
                <a:cs typeface="Arial"/>
              </a:rPr>
              <a:t>EV</a:t>
            </a:r>
            <a:endParaRPr sz="1100">
              <a:latin typeface="Arial"/>
              <a:cs typeface="Arial"/>
            </a:endParaRPr>
          </a:p>
          <a:p>
            <a:pPr marL="63500">
              <a:lnSpc>
                <a:spcPct val="100000"/>
              </a:lnSpc>
              <a:spcBef>
                <a:spcPts val="685"/>
              </a:spcBef>
            </a:pPr>
            <a:r>
              <a:rPr sz="1100" b="1" spc="-10" dirty="0">
                <a:latin typeface="Arial"/>
                <a:cs typeface="Arial"/>
              </a:rPr>
              <a:t>ETC </a:t>
            </a:r>
            <a:r>
              <a:rPr sz="1100" b="1" spc="-5" dirty="0">
                <a:latin typeface="Arial"/>
                <a:cs typeface="Arial"/>
              </a:rPr>
              <a:t>using CPI</a:t>
            </a:r>
            <a:endParaRPr sz="1100">
              <a:latin typeface="Arial"/>
              <a:cs typeface="Arial"/>
            </a:endParaRPr>
          </a:p>
          <a:p>
            <a:pPr marL="340360" marR="105410">
              <a:lnSpc>
                <a:spcPct val="102600"/>
              </a:lnSpc>
              <a:spcBef>
                <a:spcPts val="300"/>
              </a:spcBef>
            </a:pPr>
            <a:r>
              <a:rPr sz="1100" spc="-10" dirty="0">
                <a:latin typeface="Arial"/>
                <a:cs typeface="Arial"/>
              </a:rPr>
              <a:t>Used when variances </a:t>
            </a:r>
            <a:r>
              <a:rPr sz="1100" spc="-5" dirty="0">
                <a:latin typeface="Arial"/>
                <a:cs typeface="Arial"/>
              </a:rPr>
              <a:t>to date are </a:t>
            </a:r>
            <a:r>
              <a:rPr sz="1100" spc="-10" dirty="0">
                <a:latin typeface="Arial"/>
                <a:cs typeface="Arial"/>
              </a:rPr>
              <a:t>seen </a:t>
            </a:r>
            <a:r>
              <a:rPr sz="1100" spc="-5" dirty="0">
                <a:latin typeface="Arial"/>
                <a:cs typeface="Arial"/>
              </a:rPr>
              <a:t>as being </a:t>
            </a:r>
            <a:r>
              <a:rPr sz="1100" spc="-10" dirty="0">
                <a:latin typeface="Arial"/>
                <a:cs typeface="Arial"/>
              </a:rPr>
              <a:t>indicative  </a:t>
            </a:r>
            <a:r>
              <a:rPr sz="1100" spc="-5" dirty="0">
                <a:latin typeface="Arial"/>
                <a:cs typeface="Arial"/>
              </a:rPr>
              <a:t>of future</a:t>
            </a:r>
            <a:r>
              <a:rPr sz="1100" spc="-10" dirty="0">
                <a:latin typeface="Arial"/>
                <a:cs typeface="Arial"/>
              </a:rPr>
              <a:t> variances</a:t>
            </a:r>
            <a:endParaRPr sz="1100">
              <a:latin typeface="Arial"/>
              <a:cs typeface="Arial"/>
            </a:endParaRPr>
          </a:p>
          <a:p>
            <a:pPr marL="8255" algn="ctr">
              <a:lnSpc>
                <a:spcPts val="1235"/>
              </a:lnSpc>
            </a:pPr>
            <a:r>
              <a:rPr sz="1650" i="1" spc="-7" baseline="-40404" dirty="0">
                <a:latin typeface="Arial"/>
                <a:cs typeface="Arial"/>
              </a:rPr>
              <a:t>ETC</a:t>
            </a:r>
            <a:r>
              <a:rPr sz="1200" i="1" spc="-7" baseline="-69444" dirty="0">
                <a:latin typeface="Arial"/>
                <a:cs typeface="Arial"/>
              </a:rPr>
              <a:t>CPI </a:t>
            </a:r>
            <a:r>
              <a:rPr sz="1650" spc="307" baseline="-40404" dirty="0">
                <a:latin typeface="Arial"/>
                <a:cs typeface="Arial"/>
              </a:rPr>
              <a:t>= </a:t>
            </a:r>
            <a:r>
              <a:rPr sz="1100" u="sng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(</a:t>
            </a:r>
            <a:r>
              <a:rPr sz="1100" i="1" u="sng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BAC </a:t>
            </a:r>
            <a:r>
              <a:rPr sz="1100" u="sng" dirty="0">
                <a:uFill>
                  <a:solidFill>
                    <a:srgbClr val="000000"/>
                  </a:solidFill>
                </a:uFill>
                <a:latin typeface="Arial Black"/>
                <a:cs typeface="Arial Black"/>
              </a:rPr>
              <a:t>− </a:t>
            </a:r>
            <a:r>
              <a:rPr sz="1100" i="1" u="sng" spc="-1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EV</a:t>
            </a:r>
            <a:r>
              <a:rPr sz="1100" i="1" u="sng" spc="-24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1100" u="sng" spc="5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)</a:t>
            </a:r>
            <a:endParaRPr sz="1100">
              <a:latin typeface="Arial"/>
              <a:cs typeface="Arial"/>
            </a:endParaRPr>
          </a:p>
          <a:p>
            <a:pPr marL="659130" algn="ctr">
              <a:lnSpc>
                <a:spcPct val="100000"/>
              </a:lnSpc>
              <a:spcBef>
                <a:spcPts val="220"/>
              </a:spcBef>
            </a:pPr>
            <a:r>
              <a:rPr sz="1100" i="1" spc="-5" dirty="0">
                <a:latin typeface="Arial"/>
                <a:cs typeface="Arial"/>
              </a:rPr>
              <a:t>CPI</a:t>
            </a:r>
            <a:endParaRPr sz="1100">
              <a:latin typeface="Arial"/>
              <a:cs typeface="Arial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5" dirty="0"/>
              <a:t>92</a:t>
            </a:fld>
            <a:r>
              <a:rPr spc="-95" dirty="0"/>
              <a:t> </a:t>
            </a:r>
            <a:r>
              <a:rPr spc="-5" dirty="0"/>
              <a:t>/</a:t>
            </a:r>
            <a:r>
              <a:rPr spc="-95" dirty="0"/>
              <a:t> </a:t>
            </a:r>
            <a:r>
              <a:rPr spc="-5" dirty="0"/>
              <a:t>128</a:t>
            </a: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0"/>
            <a:ext cx="4608195" cy="14414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2286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18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143916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191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5839" y="144691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8366" y="216611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29463" y="288620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31990" y="360540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01587" y="101733"/>
            <a:ext cx="1040130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6045" marR="5080" indent="-93980">
              <a:lnSpc>
                <a:spcPct val="157400"/>
              </a:lnSpc>
              <a:spcBef>
                <a:spcPts val="10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Project Cost Management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Earned </a:t>
            </a:r>
            <a:r>
              <a:rPr sz="600" spc="-15" dirty="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Value</a:t>
            </a:r>
            <a:r>
              <a:rPr sz="600" spc="-45" dirty="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Management</a:t>
            </a:r>
            <a:endParaRPr sz="6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0" y="431761"/>
            <a:ext cx="4608195" cy="321945"/>
          </a:xfrm>
          <a:prstGeom prst="rect">
            <a:avLst/>
          </a:prstGeom>
          <a:solidFill>
            <a:srgbClr val="3333B2"/>
          </a:solidFill>
        </p:spPr>
        <p:txBody>
          <a:bodyPr vert="horz" wrap="square" lIns="0" tIns="6223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490"/>
              </a:spcBef>
            </a:pPr>
            <a:r>
              <a:rPr sz="1400" spc="15" dirty="0">
                <a:solidFill>
                  <a:srgbClr val="FFFFFF"/>
                </a:solidFill>
                <a:latin typeface="Arial"/>
                <a:cs typeface="Arial"/>
              </a:rPr>
              <a:t>Estimate </a:t>
            </a:r>
            <a:r>
              <a:rPr sz="1400" spc="10" dirty="0">
                <a:solidFill>
                  <a:srgbClr val="FFFFFF"/>
                </a:solidFill>
                <a:latin typeface="Arial"/>
                <a:cs typeface="Arial"/>
              </a:rPr>
              <a:t>at </a:t>
            </a:r>
            <a:r>
              <a:rPr sz="1400" spc="15" dirty="0">
                <a:solidFill>
                  <a:srgbClr val="FFFFFF"/>
                </a:solidFill>
                <a:latin typeface="Arial"/>
                <a:cs typeface="Arial"/>
              </a:rPr>
              <a:t>Completion</a:t>
            </a:r>
            <a:r>
              <a:rPr sz="14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5" dirty="0">
                <a:solidFill>
                  <a:srgbClr val="FFFFFF"/>
                </a:solidFill>
                <a:latin typeface="Arial"/>
                <a:cs typeface="Arial"/>
              </a:rPr>
              <a:t>(EAC)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95363" y="2290089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95363" y="2672194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347294" y="1034616"/>
            <a:ext cx="3822700" cy="1922780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683260">
              <a:lnSpc>
                <a:spcPct val="102600"/>
              </a:lnSpc>
              <a:spcBef>
                <a:spcPts val="55"/>
              </a:spcBef>
            </a:pPr>
            <a:r>
              <a:rPr sz="1100" spc="-5" dirty="0">
                <a:latin typeface="Arial"/>
                <a:cs typeface="Arial"/>
              </a:rPr>
              <a:t>Another </a:t>
            </a:r>
            <a:r>
              <a:rPr sz="1100" spc="-10" dirty="0">
                <a:latin typeface="Arial"/>
                <a:cs typeface="Arial"/>
              </a:rPr>
              <a:t>common measure used </a:t>
            </a:r>
            <a:r>
              <a:rPr sz="1100" spc="-5" dirty="0">
                <a:latin typeface="Arial"/>
                <a:cs typeface="Arial"/>
              </a:rPr>
              <a:t>is the </a:t>
            </a:r>
            <a:r>
              <a:rPr sz="1100" b="1" spc="-5" dirty="0">
                <a:latin typeface="Arial"/>
                <a:cs typeface="Arial"/>
              </a:rPr>
              <a:t>Estimate at  Completion,</a:t>
            </a:r>
            <a:r>
              <a:rPr sz="1100" b="1" spc="-10" dirty="0">
                <a:latin typeface="Arial"/>
                <a:cs typeface="Arial"/>
              </a:rPr>
              <a:t> </a:t>
            </a:r>
            <a:r>
              <a:rPr sz="1100" b="1" spc="-25" dirty="0">
                <a:latin typeface="Arial"/>
                <a:cs typeface="Arial"/>
              </a:rPr>
              <a:t>EAC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100" spc="-5" dirty="0">
                <a:latin typeface="Arial"/>
                <a:cs typeface="Arial"/>
              </a:rPr>
              <a:t>In </a:t>
            </a:r>
            <a:r>
              <a:rPr sz="1100" spc="-10" dirty="0">
                <a:latin typeface="Arial"/>
                <a:cs typeface="Arial"/>
              </a:rPr>
              <a:t>general </a:t>
            </a:r>
            <a:r>
              <a:rPr sz="1100" spc="-5" dirty="0">
                <a:latin typeface="Arial"/>
                <a:cs typeface="Arial"/>
              </a:rPr>
              <a:t>the </a:t>
            </a:r>
            <a:r>
              <a:rPr sz="1100" spc="-20" dirty="0">
                <a:latin typeface="Arial"/>
                <a:cs typeface="Arial"/>
              </a:rPr>
              <a:t>EAC</a:t>
            </a:r>
            <a:r>
              <a:rPr sz="1100" spc="-5" dirty="0">
                <a:latin typeface="Arial"/>
                <a:cs typeface="Arial"/>
              </a:rPr>
              <a:t> is:</a:t>
            </a:r>
            <a:endParaRPr sz="1100">
              <a:latin typeface="Arial"/>
              <a:cs typeface="Arial"/>
            </a:endParaRPr>
          </a:p>
          <a:p>
            <a:pPr marL="79375" algn="ctr">
              <a:lnSpc>
                <a:spcPct val="100000"/>
              </a:lnSpc>
              <a:spcBef>
                <a:spcPts val="1130"/>
              </a:spcBef>
            </a:pPr>
            <a:r>
              <a:rPr sz="1100" i="1" spc="-20" dirty="0">
                <a:latin typeface="Arial"/>
                <a:cs typeface="Arial"/>
              </a:rPr>
              <a:t>EAC </a:t>
            </a:r>
            <a:r>
              <a:rPr sz="1100" spc="204" dirty="0">
                <a:latin typeface="Arial"/>
                <a:cs typeface="Arial"/>
              </a:rPr>
              <a:t>= </a:t>
            </a:r>
            <a:r>
              <a:rPr sz="1100" i="1" spc="-25" dirty="0">
                <a:latin typeface="Arial"/>
                <a:cs typeface="Arial"/>
              </a:rPr>
              <a:t>AC </a:t>
            </a:r>
            <a:r>
              <a:rPr sz="1100" spc="204" dirty="0">
                <a:latin typeface="Arial"/>
                <a:cs typeface="Arial"/>
              </a:rPr>
              <a:t>+</a:t>
            </a:r>
            <a:r>
              <a:rPr sz="1100" spc="-130" dirty="0">
                <a:latin typeface="Arial"/>
                <a:cs typeface="Arial"/>
              </a:rPr>
              <a:t> </a:t>
            </a:r>
            <a:r>
              <a:rPr sz="1100" i="1" spc="-10" dirty="0">
                <a:latin typeface="Arial"/>
                <a:cs typeface="Arial"/>
              </a:rPr>
              <a:t>ETC</a:t>
            </a:r>
            <a:endParaRPr sz="11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3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50">
              <a:latin typeface="Arial"/>
              <a:cs typeface="Arial"/>
            </a:endParaRPr>
          </a:p>
          <a:p>
            <a:pPr marL="289560" marR="5080">
              <a:lnSpc>
                <a:spcPct val="102600"/>
              </a:lnSpc>
            </a:pPr>
            <a:r>
              <a:rPr sz="1100" spc="-10" dirty="0">
                <a:latin typeface="Arial"/>
                <a:cs typeface="Arial"/>
              </a:rPr>
              <a:t>As </a:t>
            </a:r>
            <a:r>
              <a:rPr sz="1100" spc="-5" dirty="0">
                <a:latin typeface="Arial"/>
                <a:cs typeface="Arial"/>
              </a:rPr>
              <a:t>the project </a:t>
            </a:r>
            <a:r>
              <a:rPr sz="1100" spc="-10" dirty="0">
                <a:latin typeface="Arial"/>
                <a:cs typeface="Arial"/>
              </a:rPr>
              <a:t>progresses </a:t>
            </a:r>
            <a:r>
              <a:rPr sz="1100" spc="-5" dirty="0">
                <a:latin typeface="Arial"/>
                <a:cs typeface="Arial"/>
              </a:rPr>
              <a:t>the </a:t>
            </a:r>
            <a:r>
              <a:rPr sz="1100" spc="-10" dirty="0">
                <a:latin typeface="Arial"/>
                <a:cs typeface="Arial"/>
              </a:rPr>
              <a:t>accuracy </a:t>
            </a:r>
            <a:r>
              <a:rPr sz="1100" spc="-5" dirty="0">
                <a:latin typeface="Arial"/>
                <a:cs typeface="Arial"/>
              </a:rPr>
              <a:t>of the </a:t>
            </a:r>
            <a:r>
              <a:rPr sz="1100" spc="-20" dirty="0">
                <a:latin typeface="Arial"/>
                <a:cs typeface="Arial"/>
              </a:rPr>
              <a:t>EAC </a:t>
            </a:r>
            <a:r>
              <a:rPr sz="1100" spc="-5" dirty="0">
                <a:latin typeface="Arial"/>
                <a:cs typeface="Arial"/>
              </a:rPr>
              <a:t>will </a:t>
            </a:r>
            <a:r>
              <a:rPr sz="1100" spc="-10" dirty="0">
                <a:latin typeface="Arial"/>
                <a:cs typeface="Arial"/>
              </a:rPr>
              <a:t>be  </a:t>
            </a:r>
            <a:r>
              <a:rPr sz="1100" spc="-15" dirty="0">
                <a:latin typeface="Arial"/>
                <a:cs typeface="Arial"/>
              </a:rPr>
              <a:t>improved.</a:t>
            </a:r>
            <a:endParaRPr sz="1100">
              <a:latin typeface="Arial"/>
              <a:cs typeface="Arial"/>
            </a:endParaRPr>
          </a:p>
          <a:p>
            <a:pPr marL="289560" marR="394335">
              <a:lnSpc>
                <a:spcPct val="102600"/>
              </a:lnSpc>
              <a:spcBef>
                <a:spcPts val="300"/>
              </a:spcBef>
            </a:pPr>
            <a:r>
              <a:rPr sz="1100" spc="-10" dirty="0">
                <a:latin typeface="Arial"/>
                <a:cs typeface="Arial"/>
              </a:rPr>
              <a:t>Revisions </a:t>
            </a:r>
            <a:r>
              <a:rPr sz="1100" spc="-5" dirty="0">
                <a:latin typeface="Arial"/>
                <a:cs typeface="Arial"/>
              </a:rPr>
              <a:t>of the </a:t>
            </a:r>
            <a:r>
              <a:rPr sz="1100" spc="-20" dirty="0">
                <a:latin typeface="Arial"/>
                <a:cs typeface="Arial"/>
              </a:rPr>
              <a:t>EAC </a:t>
            </a:r>
            <a:r>
              <a:rPr sz="1100" spc="-5" dirty="0">
                <a:latin typeface="Arial"/>
                <a:cs typeface="Arial"/>
              </a:rPr>
              <a:t>are carried out at appropriate  </a:t>
            </a:r>
            <a:r>
              <a:rPr sz="1100" spc="-10" dirty="0">
                <a:latin typeface="Arial"/>
                <a:cs typeface="Arial"/>
              </a:rPr>
              <a:t>intervals, </a:t>
            </a:r>
            <a:r>
              <a:rPr sz="1100" spc="-5" dirty="0">
                <a:latin typeface="Arial"/>
                <a:cs typeface="Arial"/>
              </a:rPr>
              <a:t>such as </a:t>
            </a:r>
            <a:r>
              <a:rPr sz="1100" spc="-10" dirty="0">
                <a:latin typeface="Arial"/>
                <a:cs typeface="Arial"/>
              </a:rPr>
              <a:t>weekly </a:t>
            </a:r>
            <a:r>
              <a:rPr sz="1100" spc="-5" dirty="0">
                <a:latin typeface="Arial"/>
                <a:cs typeface="Arial"/>
              </a:rPr>
              <a:t>or</a:t>
            </a:r>
            <a:r>
              <a:rPr sz="1100" dirty="0">
                <a:latin typeface="Arial"/>
                <a:cs typeface="Arial"/>
              </a:rPr>
              <a:t> </a:t>
            </a:r>
            <a:r>
              <a:rPr sz="1100" spc="-20" dirty="0">
                <a:latin typeface="Arial"/>
                <a:cs typeface="Arial"/>
              </a:rPr>
              <a:t>monthly.</a:t>
            </a:r>
            <a:endParaRPr sz="1100">
              <a:latin typeface="Arial"/>
              <a:cs typeface="Arial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5" dirty="0"/>
              <a:t>93</a:t>
            </a:fld>
            <a:r>
              <a:rPr spc="-95" dirty="0"/>
              <a:t> </a:t>
            </a:r>
            <a:r>
              <a:rPr spc="-5" dirty="0"/>
              <a:t>/</a:t>
            </a:r>
            <a:r>
              <a:rPr spc="-95" dirty="0"/>
              <a:t> </a:t>
            </a:r>
            <a:r>
              <a:rPr spc="-5" dirty="0"/>
              <a:t>128</a:t>
            </a: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0"/>
            <a:ext cx="4608195" cy="14414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2286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18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143916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191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5839" y="144691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8366" y="216611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29463" y="288620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31990" y="360540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01587" y="101733"/>
            <a:ext cx="1040130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6045" marR="5080" indent="-93980">
              <a:lnSpc>
                <a:spcPct val="157400"/>
              </a:lnSpc>
              <a:spcBef>
                <a:spcPts val="10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Project Cost Management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Earned </a:t>
            </a:r>
            <a:r>
              <a:rPr sz="600" spc="-15" dirty="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Value</a:t>
            </a:r>
            <a:r>
              <a:rPr sz="600" spc="-45" dirty="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Management</a:t>
            </a:r>
            <a:endParaRPr sz="6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0" y="431761"/>
            <a:ext cx="4608195" cy="321945"/>
          </a:xfrm>
          <a:prstGeom prst="rect">
            <a:avLst/>
          </a:prstGeom>
          <a:solidFill>
            <a:srgbClr val="3333B2"/>
          </a:solidFill>
        </p:spPr>
        <p:txBody>
          <a:bodyPr vert="horz" wrap="square" lIns="0" tIns="6223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490"/>
              </a:spcBef>
            </a:pPr>
            <a:r>
              <a:rPr sz="1400" spc="15" dirty="0">
                <a:solidFill>
                  <a:srgbClr val="FFFFFF"/>
                </a:solidFill>
                <a:latin typeface="Arial"/>
                <a:cs typeface="Arial"/>
              </a:rPr>
              <a:t>Estimate </a:t>
            </a:r>
            <a:r>
              <a:rPr sz="1400" spc="10" dirty="0">
                <a:solidFill>
                  <a:srgbClr val="FFFFFF"/>
                </a:solidFill>
                <a:latin typeface="Arial"/>
                <a:cs typeface="Arial"/>
              </a:rPr>
              <a:t>at </a:t>
            </a:r>
            <a:r>
              <a:rPr sz="1400" spc="15" dirty="0">
                <a:solidFill>
                  <a:srgbClr val="FFFFFF"/>
                </a:solidFill>
                <a:latin typeface="Arial"/>
                <a:cs typeface="Arial"/>
              </a:rPr>
              <a:t>Completion</a:t>
            </a:r>
            <a:r>
              <a:rPr sz="14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5" dirty="0">
                <a:solidFill>
                  <a:srgbClr val="FFFFFF"/>
                </a:solidFill>
                <a:latin typeface="Arial"/>
                <a:cs typeface="Arial"/>
              </a:rPr>
              <a:t>(EAC)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95363" y="1432407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95363" y="1642440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95363" y="1852472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95363" y="2272538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347294" y="1099804"/>
            <a:ext cx="3542665" cy="1668145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34"/>
              </a:spcBef>
            </a:pPr>
            <a:r>
              <a:rPr sz="1100" b="1" spc="-5" dirty="0">
                <a:latin typeface="Arial"/>
                <a:cs typeface="Arial"/>
              </a:rPr>
              <a:t>Like </a:t>
            </a:r>
            <a:r>
              <a:rPr sz="1100" b="1" spc="-10" dirty="0">
                <a:latin typeface="Arial"/>
                <a:cs typeface="Arial"/>
              </a:rPr>
              <a:t>ETC, </a:t>
            </a:r>
            <a:r>
              <a:rPr sz="1100" b="1" spc="-25" dirty="0">
                <a:latin typeface="Arial"/>
                <a:cs typeface="Arial"/>
              </a:rPr>
              <a:t>EAC </a:t>
            </a:r>
            <a:r>
              <a:rPr sz="1100" b="1" spc="-10" dirty="0">
                <a:latin typeface="Arial"/>
                <a:cs typeface="Arial"/>
              </a:rPr>
              <a:t>can be </a:t>
            </a:r>
            <a:r>
              <a:rPr sz="1100" b="1" spc="-5" dirty="0">
                <a:latin typeface="Arial"/>
                <a:cs typeface="Arial"/>
              </a:rPr>
              <a:t>calculated in </a:t>
            </a:r>
            <a:r>
              <a:rPr sz="1100" b="1" spc="-10" dirty="0">
                <a:latin typeface="Arial"/>
                <a:cs typeface="Arial"/>
              </a:rPr>
              <a:t>a number </a:t>
            </a:r>
            <a:r>
              <a:rPr sz="1100" b="1" spc="-5" dirty="0">
                <a:latin typeface="Arial"/>
                <a:cs typeface="Arial"/>
              </a:rPr>
              <a:t>of</a:t>
            </a:r>
            <a:r>
              <a:rPr sz="1100" b="1" spc="30" dirty="0">
                <a:latin typeface="Arial"/>
                <a:cs typeface="Arial"/>
              </a:rPr>
              <a:t> </a:t>
            </a:r>
            <a:r>
              <a:rPr sz="1100" b="1" spc="-15" dirty="0">
                <a:latin typeface="Arial"/>
                <a:cs typeface="Arial"/>
              </a:rPr>
              <a:t>ways</a:t>
            </a:r>
            <a:endParaRPr sz="1100">
              <a:latin typeface="Arial"/>
              <a:cs typeface="Arial"/>
            </a:endParaRPr>
          </a:p>
          <a:p>
            <a:pPr marL="289560">
              <a:lnSpc>
                <a:spcPct val="100000"/>
              </a:lnSpc>
              <a:spcBef>
                <a:spcPts val="334"/>
              </a:spcBef>
            </a:pPr>
            <a:r>
              <a:rPr sz="1100" spc="-20" dirty="0">
                <a:latin typeface="Arial"/>
                <a:cs typeface="Arial"/>
              </a:rPr>
              <a:t>EAC </a:t>
            </a:r>
            <a:r>
              <a:rPr sz="1100" spc="-5" dirty="0">
                <a:latin typeface="Arial"/>
                <a:cs typeface="Arial"/>
              </a:rPr>
              <a:t>using </a:t>
            </a:r>
            <a:r>
              <a:rPr sz="1100" spc="-10" dirty="0">
                <a:latin typeface="Arial"/>
                <a:cs typeface="Arial"/>
              </a:rPr>
              <a:t>a </a:t>
            </a:r>
            <a:r>
              <a:rPr sz="1100" spc="-15" dirty="0">
                <a:latin typeface="Arial"/>
                <a:cs typeface="Arial"/>
              </a:rPr>
              <a:t>new</a:t>
            </a:r>
            <a:r>
              <a:rPr sz="1100" spc="5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estimate</a:t>
            </a:r>
            <a:endParaRPr sz="1100">
              <a:latin typeface="Arial"/>
              <a:cs typeface="Arial"/>
            </a:endParaRPr>
          </a:p>
          <a:p>
            <a:pPr marL="289560" marR="1256665">
              <a:lnSpc>
                <a:spcPct val="125299"/>
              </a:lnSpc>
            </a:pPr>
            <a:r>
              <a:rPr sz="1100" spc="-20" dirty="0">
                <a:latin typeface="Arial"/>
                <a:cs typeface="Arial"/>
              </a:rPr>
              <a:t>EAC </a:t>
            </a:r>
            <a:r>
              <a:rPr sz="1100" spc="-5" dirty="0">
                <a:latin typeface="Arial"/>
                <a:cs typeface="Arial"/>
              </a:rPr>
              <a:t>using the remaining</a:t>
            </a:r>
            <a:r>
              <a:rPr sz="1100" spc="-7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budget  </a:t>
            </a:r>
            <a:r>
              <a:rPr sz="1100" spc="-20" dirty="0">
                <a:latin typeface="Arial"/>
                <a:cs typeface="Arial"/>
              </a:rPr>
              <a:t>EAC </a:t>
            </a:r>
            <a:r>
              <a:rPr sz="1100" spc="-5" dirty="0">
                <a:latin typeface="Arial"/>
                <a:cs typeface="Arial"/>
              </a:rPr>
              <a:t>using</a:t>
            </a:r>
            <a:r>
              <a:rPr sz="1100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CPI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30"/>
              </a:spcBef>
            </a:pPr>
            <a:r>
              <a:rPr sz="1100" b="1" spc="-25" dirty="0">
                <a:latin typeface="Arial"/>
                <a:cs typeface="Arial"/>
              </a:rPr>
              <a:t>EAC </a:t>
            </a:r>
            <a:r>
              <a:rPr sz="1100" b="1" spc="-5" dirty="0">
                <a:latin typeface="Arial"/>
                <a:cs typeface="Arial"/>
              </a:rPr>
              <a:t>using </a:t>
            </a:r>
            <a:r>
              <a:rPr sz="1100" b="1" spc="-15" dirty="0">
                <a:latin typeface="Arial"/>
                <a:cs typeface="Arial"/>
              </a:rPr>
              <a:t>new</a:t>
            </a:r>
            <a:r>
              <a:rPr sz="1100" b="1" spc="10" dirty="0">
                <a:latin typeface="Arial"/>
                <a:cs typeface="Arial"/>
              </a:rPr>
              <a:t> </a:t>
            </a:r>
            <a:r>
              <a:rPr sz="1100" b="1" spc="-5" dirty="0">
                <a:latin typeface="Arial"/>
                <a:cs typeface="Arial"/>
              </a:rPr>
              <a:t>estimate</a:t>
            </a:r>
            <a:endParaRPr sz="1100">
              <a:latin typeface="Arial"/>
              <a:cs typeface="Arial"/>
            </a:endParaRPr>
          </a:p>
          <a:p>
            <a:pPr marL="289560" marR="274320">
              <a:lnSpc>
                <a:spcPct val="102600"/>
              </a:lnSpc>
              <a:spcBef>
                <a:spcPts val="300"/>
              </a:spcBef>
            </a:pPr>
            <a:r>
              <a:rPr sz="1100" spc="-5" dirty="0">
                <a:latin typeface="Arial"/>
                <a:cs typeface="Arial"/>
              </a:rPr>
              <a:t>Normally only </a:t>
            </a:r>
            <a:r>
              <a:rPr sz="1100" spc="-10" dirty="0">
                <a:latin typeface="Arial"/>
                <a:cs typeface="Arial"/>
              </a:rPr>
              <a:t>used when </a:t>
            </a:r>
            <a:r>
              <a:rPr sz="1100" spc="-5" dirty="0">
                <a:latin typeface="Arial"/>
                <a:cs typeface="Arial"/>
              </a:rPr>
              <a:t>the original estimate is  fundamentally</a:t>
            </a:r>
            <a:r>
              <a:rPr sz="1100" spc="-10" dirty="0">
                <a:latin typeface="Arial"/>
                <a:cs typeface="Arial"/>
              </a:rPr>
              <a:t> </a:t>
            </a:r>
            <a:r>
              <a:rPr sz="1100" spc="-15" dirty="0">
                <a:latin typeface="Arial"/>
                <a:cs typeface="Arial"/>
              </a:rPr>
              <a:t>flawed</a:t>
            </a:r>
            <a:endParaRPr sz="1100">
              <a:latin typeface="Arial"/>
              <a:cs typeface="Arial"/>
            </a:endParaRPr>
          </a:p>
          <a:p>
            <a:pPr marL="1389380">
              <a:lnSpc>
                <a:spcPct val="100000"/>
              </a:lnSpc>
              <a:spcBef>
                <a:spcPts val="335"/>
              </a:spcBef>
            </a:pPr>
            <a:r>
              <a:rPr sz="1100" i="1" spc="-20" dirty="0">
                <a:latin typeface="Arial"/>
                <a:cs typeface="Arial"/>
              </a:rPr>
              <a:t>EAC </a:t>
            </a:r>
            <a:r>
              <a:rPr sz="1100" spc="204" dirty="0">
                <a:latin typeface="Arial"/>
                <a:cs typeface="Arial"/>
              </a:rPr>
              <a:t>= </a:t>
            </a:r>
            <a:r>
              <a:rPr sz="1100" i="1" spc="-25" dirty="0">
                <a:latin typeface="Arial"/>
                <a:cs typeface="Arial"/>
              </a:rPr>
              <a:t>AC </a:t>
            </a:r>
            <a:r>
              <a:rPr sz="1100" spc="204" dirty="0">
                <a:latin typeface="Arial"/>
                <a:cs typeface="Arial"/>
              </a:rPr>
              <a:t>+</a:t>
            </a:r>
            <a:r>
              <a:rPr sz="1100" spc="-135" dirty="0">
                <a:latin typeface="Arial"/>
                <a:cs typeface="Arial"/>
              </a:rPr>
              <a:t> </a:t>
            </a:r>
            <a:r>
              <a:rPr sz="1100" i="1" spc="-10" dirty="0">
                <a:latin typeface="Arial"/>
                <a:cs typeface="Arial"/>
              </a:rPr>
              <a:t>ETC</a:t>
            </a:r>
            <a:endParaRPr sz="1100">
              <a:latin typeface="Arial"/>
              <a:cs typeface="Arial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5" dirty="0"/>
              <a:t>94</a:t>
            </a:fld>
            <a:r>
              <a:rPr spc="-95" dirty="0"/>
              <a:t> </a:t>
            </a:r>
            <a:r>
              <a:rPr spc="-5" dirty="0"/>
              <a:t>/</a:t>
            </a:r>
            <a:r>
              <a:rPr spc="-95" dirty="0"/>
              <a:t> </a:t>
            </a:r>
            <a:r>
              <a:rPr spc="-5" dirty="0"/>
              <a:t>128</a:t>
            </a: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0"/>
            <a:ext cx="4608195" cy="14414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2286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18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143916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191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5839" y="144691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8366" y="216611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29463" y="288620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31990" y="360540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01587" y="101733"/>
            <a:ext cx="1040130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6045" marR="5080" indent="-93980">
              <a:lnSpc>
                <a:spcPct val="157400"/>
              </a:lnSpc>
              <a:spcBef>
                <a:spcPts val="10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Project Cost Management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Earned </a:t>
            </a:r>
            <a:r>
              <a:rPr sz="600" spc="-15" dirty="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Value</a:t>
            </a:r>
            <a:r>
              <a:rPr sz="600" spc="-45" dirty="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Management</a:t>
            </a:r>
            <a:endParaRPr sz="6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0" y="431761"/>
            <a:ext cx="4608195" cy="321945"/>
          </a:xfrm>
          <a:prstGeom prst="rect">
            <a:avLst/>
          </a:prstGeom>
          <a:solidFill>
            <a:srgbClr val="3333B2"/>
          </a:solidFill>
        </p:spPr>
        <p:txBody>
          <a:bodyPr vert="horz" wrap="square" lIns="0" tIns="6223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490"/>
              </a:spcBef>
            </a:pPr>
            <a:r>
              <a:rPr sz="1400" spc="15" dirty="0">
                <a:solidFill>
                  <a:srgbClr val="FFFFFF"/>
                </a:solidFill>
                <a:latin typeface="Arial"/>
                <a:cs typeface="Arial"/>
              </a:rPr>
              <a:t>Estimate </a:t>
            </a:r>
            <a:r>
              <a:rPr sz="1400" spc="10" dirty="0">
                <a:solidFill>
                  <a:srgbClr val="FFFFFF"/>
                </a:solidFill>
                <a:latin typeface="Arial"/>
                <a:cs typeface="Arial"/>
              </a:rPr>
              <a:t>at </a:t>
            </a:r>
            <a:r>
              <a:rPr sz="1400" spc="15" dirty="0">
                <a:solidFill>
                  <a:srgbClr val="FFFFFF"/>
                </a:solidFill>
                <a:latin typeface="Arial"/>
                <a:cs typeface="Arial"/>
              </a:rPr>
              <a:t>Completion</a:t>
            </a:r>
            <a:r>
              <a:rPr sz="14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5" dirty="0">
                <a:solidFill>
                  <a:srgbClr val="FFFFFF"/>
                </a:solidFill>
                <a:latin typeface="Arial"/>
                <a:cs typeface="Arial"/>
              </a:rPr>
              <a:t>(EAC)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95363" y="1376362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95363" y="2222830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296494" y="1043760"/>
            <a:ext cx="3991610" cy="1816735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63500">
              <a:lnSpc>
                <a:spcPct val="100000"/>
              </a:lnSpc>
              <a:spcBef>
                <a:spcPts val="434"/>
              </a:spcBef>
            </a:pPr>
            <a:r>
              <a:rPr sz="1100" b="1" spc="-25" dirty="0">
                <a:latin typeface="Arial"/>
                <a:cs typeface="Arial"/>
              </a:rPr>
              <a:t>EAC </a:t>
            </a:r>
            <a:r>
              <a:rPr sz="1100" b="1" spc="-5" dirty="0">
                <a:latin typeface="Arial"/>
                <a:cs typeface="Arial"/>
              </a:rPr>
              <a:t>using the remaining</a:t>
            </a:r>
            <a:r>
              <a:rPr sz="1100" b="1" spc="5" dirty="0">
                <a:latin typeface="Arial"/>
                <a:cs typeface="Arial"/>
              </a:rPr>
              <a:t> </a:t>
            </a:r>
            <a:r>
              <a:rPr sz="1100" b="1" spc="-10" dirty="0">
                <a:latin typeface="Arial"/>
                <a:cs typeface="Arial"/>
              </a:rPr>
              <a:t>budget</a:t>
            </a:r>
            <a:endParaRPr sz="1100">
              <a:latin typeface="Arial"/>
              <a:cs typeface="Arial"/>
            </a:endParaRPr>
          </a:p>
          <a:p>
            <a:pPr marL="340360" marR="55880">
              <a:lnSpc>
                <a:spcPct val="102699"/>
              </a:lnSpc>
              <a:spcBef>
                <a:spcPts val="295"/>
              </a:spcBef>
            </a:pPr>
            <a:r>
              <a:rPr sz="1100" spc="-10" dirty="0">
                <a:latin typeface="Arial"/>
                <a:cs typeface="Arial"/>
              </a:rPr>
              <a:t>Used when variances </a:t>
            </a:r>
            <a:r>
              <a:rPr sz="1100" spc="-5" dirty="0">
                <a:latin typeface="Arial"/>
                <a:cs typeface="Arial"/>
              </a:rPr>
              <a:t>are </a:t>
            </a:r>
            <a:r>
              <a:rPr sz="1100" spc="-10" dirty="0">
                <a:latin typeface="Arial"/>
                <a:cs typeface="Arial"/>
              </a:rPr>
              <a:t>seen </a:t>
            </a:r>
            <a:r>
              <a:rPr sz="1100" spc="-5" dirty="0">
                <a:latin typeface="Arial"/>
                <a:cs typeface="Arial"/>
              </a:rPr>
              <a:t>as atypical, </a:t>
            </a:r>
            <a:r>
              <a:rPr sz="1100" spc="-10" dirty="0">
                <a:latin typeface="Arial"/>
                <a:cs typeface="Arial"/>
              </a:rPr>
              <a:t>and </a:t>
            </a:r>
            <a:r>
              <a:rPr sz="1100" spc="-5" dirty="0">
                <a:latin typeface="Arial"/>
                <a:cs typeface="Arial"/>
              </a:rPr>
              <a:t>the project  </a:t>
            </a:r>
            <a:r>
              <a:rPr sz="1100" spc="-10" dirty="0">
                <a:latin typeface="Arial"/>
                <a:cs typeface="Arial"/>
              </a:rPr>
              <a:t>team </a:t>
            </a:r>
            <a:r>
              <a:rPr sz="1100" spc="-5" dirty="0">
                <a:latin typeface="Arial"/>
                <a:cs typeface="Arial"/>
              </a:rPr>
              <a:t>is confident that </a:t>
            </a:r>
            <a:r>
              <a:rPr sz="1100" dirty="0">
                <a:latin typeface="Arial"/>
                <a:cs typeface="Arial"/>
              </a:rPr>
              <a:t>further </a:t>
            </a:r>
            <a:r>
              <a:rPr sz="1100" spc="-10" dirty="0">
                <a:latin typeface="Arial"/>
                <a:cs typeface="Arial"/>
              </a:rPr>
              <a:t>variances </a:t>
            </a:r>
            <a:r>
              <a:rPr sz="1100" spc="-5" dirty="0">
                <a:latin typeface="Arial"/>
                <a:cs typeface="Arial"/>
              </a:rPr>
              <a:t>are</a:t>
            </a:r>
            <a:r>
              <a:rPr sz="110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unlikely</a:t>
            </a:r>
            <a:endParaRPr sz="1100">
              <a:latin typeface="Arial"/>
              <a:cs typeface="Arial"/>
            </a:endParaRPr>
          </a:p>
          <a:p>
            <a:pPr marL="1155065">
              <a:lnSpc>
                <a:spcPct val="100000"/>
              </a:lnSpc>
              <a:spcBef>
                <a:spcPts val="335"/>
              </a:spcBef>
            </a:pPr>
            <a:r>
              <a:rPr sz="1100" i="1" spc="-10" dirty="0">
                <a:latin typeface="Arial"/>
                <a:cs typeface="Arial"/>
              </a:rPr>
              <a:t>EAC</a:t>
            </a:r>
            <a:r>
              <a:rPr sz="1200" i="1" spc="-15" baseline="-13888" dirty="0">
                <a:latin typeface="Arial"/>
                <a:cs typeface="Arial"/>
              </a:rPr>
              <a:t>BGT</a:t>
            </a:r>
            <a:r>
              <a:rPr sz="1200" i="1" spc="-7" baseline="-13888" dirty="0">
                <a:latin typeface="Arial"/>
                <a:cs typeface="Arial"/>
              </a:rPr>
              <a:t> </a:t>
            </a:r>
            <a:r>
              <a:rPr sz="1100" spc="204" dirty="0">
                <a:latin typeface="Arial"/>
                <a:cs typeface="Arial"/>
              </a:rPr>
              <a:t>=</a:t>
            </a:r>
            <a:r>
              <a:rPr sz="1100" spc="-10" dirty="0">
                <a:latin typeface="Arial"/>
                <a:cs typeface="Arial"/>
              </a:rPr>
              <a:t> </a:t>
            </a:r>
            <a:r>
              <a:rPr sz="1100" i="1" spc="-25" dirty="0">
                <a:latin typeface="Arial"/>
                <a:cs typeface="Arial"/>
              </a:rPr>
              <a:t>AC</a:t>
            </a:r>
            <a:r>
              <a:rPr sz="1100" i="1" spc="25" dirty="0">
                <a:latin typeface="Arial"/>
                <a:cs typeface="Arial"/>
              </a:rPr>
              <a:t> </a:t>
            </a:r>
            <a:r>
              <a:rPr sz="1100" spc="204" dirty="0">
                <a:latin typeface="Arial"/>
                <a:cs typeface="Arial"/>
              </a:rPr>
              <a:t>+</a:t>
            </a:r>
            <a:r>
              <a:rPr sz="1100" spc="-65" dirty="0">
                <a:latin typeface="Arial"/>
                <a:cs typeface="Arial"/>
              </a:rPr>
              <a:t> </a:t>
            </a:r>
            <a:r>
              <a:rPr sz="1100" i="1" spc="-20" dirty="0">
                <a:latin typeface="Arial"/>
                <a:cs typeface="Arial"/>
              </a:rPr>
              <a:t>BAC</a:t>
            </a:r>
            <a:r>
              <a:rPr sz="1100" i="1" spc="20" dirty="0">
                <a:latin typeface="Arial"/>
                <a:cs typeface="Arial"/>
              </a:rPr>
              <a:t> </a:t>
            </a:r>
            <a:r>
              <a:rPr sz="1100" dirty="0">
                <a:latin typeface="Arial Black"/>
                <a:cs typeface="Arial Black"/>
              </a:rPr>
              <a:t>−</a:t>
            </a:r>
            <a:r>
              <a:rPr sz="1100" spc="-125" dirty="0">
                <a:latin typeface="Arial Black"/>
                <a:cs typeface="Arial Black"/>
              </a:rPr>
              <a:t> </a:t>
            </a:r>
            <a:r>
              <a:rPr sz="1100" i="1" spc="-10" dirty="0">
                <a:latin typeface="Arial"/>
                <a:cs typeface="Arial"/>
              </a:rPr>
              <a:t>EV</a:t>
            </a:r>
            <a:endParaRPr sz="1100">
              <a:latin typeface="Arial"/>
              <a:cs typeface="Arial"/>
            </a:endParaRPr>
          </a:p>
          <a:p>
            <a:pPr marL="63500">
              <a:lnSpc>
                <a:spcPct val="100000"/>
              </a:lnSpc>
              <a:spcBef>
                <a:spcPts val="685"/>
              </a:spcBef>
            </a:pPr>
            <a:r>
              <a:rPr sz="1100" b="1" spc="-25" dirty="0">
                <a:latin typeface="Arial"/>
                <a:cs typeface="Arial"/>
              </a:rPr>
              <a:t>EAC </a:t>
            </a:r>
            <a:r>
              <a:rPr sz="1100" b="1" spc="-5" dirty="0">
                <a:latin typeface="Arial"/>
                <a:cs typeface="Arial"/>
              </a:rPr>
              <a:t>using</a:t>
            </a:r>
            <a:r>
              <a:rPr sz="1100" b="1" spc="10" dirty="0">
                <a:latin typeface="Arial"/>
                <a:cs typeface="Arial"/>
              </a:rPr>
              <a:t> </a:t>
            </a:r>
            <a:r>
              <a:rPr sz="1100" b="1" spc="-5" dirty="0">
                <a:latin typeface="Arial"/>
                <a:cs typeface="Arial"/>
              </a:rPr>
              <a:t>CPI</a:t>
            </a:r>
            <a:endParaRPr sz="1100">
              <a:latin typeface="Arial"/>
              <a:cs typeface="Arial"/>
            </a:endParaRPr>
          </a:p>
          <a:p>
            <a:pPr marL="340360" marR="105410">
              <a:lnSpc>
                <a:spcPct val="102600"/>
              </a:lnSpc>
              <a:spcBef>
                <a:spcPts val="300"/>
              </a:spcBef>
            </a:pPr>
            <a:r>
              <a:rPr sz="1100" spc="-10" dirty="0">
                <a:latin typeface="Arial"/>
                <a:cs typeface="Arial"/>
              </a:rPr>
              <a:t>Used when variances </a:t>
            </a:r>
            <a:r>
              <a:rPr sz="1100" spc="-5" dirty="0">
                <a:latin typeface="Arial"/>
                <a:cs typeface="Arial"/>
              </a:rPr>
              <a:t>to date are </a:t>
            </a:r>
            <a:r>
              <a:rPr sz="1100" spc="-10" dirty="0">
                <a:latin typeface="Arial"/>
                <a:cs typeface="Arial"/>
              </a:rPr>
              <a:t>seen </a:t>
            </a:r>
            <a:r>
              <a:rPr sz="1100" spc="-5" dirty="0">
                <a:latin typeface="Arial"/>
                <a:cs typeface="Arial"/>
              </a:rPr>
              <a:t>as being </a:t>
            </a:r>
            <a:r>
              <a:rPr sz="1100" spc="-10" dirty="0">
                <a:latin typeface="Arial"/>
                <a:cs typeface="Arial"/>
              </a:rPr>
              <a:t>indicative  </a:t>
            </a:r>
            <a:r>
              <a:rPr sz="1100" spc="-5" dirty="0">
                <a:latin typeface="Arial"/>
                <a:cs typeface="Arial"/>
              </a:rPr>
              <a:t>of future</a:t>
            </a:r>
            <a:r>
              <a:rPr sz="1100" spc="-10" dirty="0">
                <a:latin typeface="Arial"/>
                <a:cs typeface="Arial"/>
              </a:rPr>
              <a:t> variances</a:t>
            </a:r>
            <a:endParaRPr sz="1100">
              <a:latin typeface="Arial"/>
              <a:cs typeface="Arial"/>
            </a:endParaRPr>
          </a:p>
          <a:p>
            <a:pPr marL="1109345">
              <a:lnSpc>
                <a:spcPts val="1235"/>
              </a:lnSpc>
            </a:pPr>
            <a:r>
              <a:rPr sz="1650" i="1" spc="-15" baseline="-40404" dirty="0">
                <a:latin typeface="Arial"/>
                <a:cs typeface="Arial"/>
              </a:rPr>
              <a:t>EAC</a:t>
            </a:r>
            <a:r>
              <a:rPr sz="1200" i="1" spc="-15" baseline="-69444" dirty="0">
                <a:latin typeface="Arial"/>
                <a:cs typeface="Arial"/>
              </a:rPr>
              <a:t>CPI</a:t>
            </a:r>
            <a:r>
              <a:rPr sz="1200" i="1" spc="217" baseline="-69444" dirty="0">
                <a:latin typeface="Arial"/>
                <a:cs typeface="Arial"/>
              </a:rPr>
              <a:t> </a:t>
            </a:r>
            <a:r>
              <a:rPr sz="1650" spc="307" baseline="-40404" dirty="0">
                <a:latin typeface="Arial"/>
                <a:cs typeface="Arial"/>
              </a:rPr>
              <a:t>=</a:t>
            </a:r>
            <a:r>
              <a:rPr sz="1650" spc="-7" baseline="-40404" dirty="0">
                <a:latin typeface="Arial"/>
                <a:cs typeface="Arial"/>
              </a:rPr>
              <a:t> </a:t>
            </a:r>
            <a:r>
              <a:rPr sz="1650" i="1" spc="-37" baseline="-40404" dirty="0">
                <a:latin typeface="Arial"/>
                <a:cs typeface="Arial"/>
              </a:rPr>
              <a:t>AC</a:t>
            </a:r>
            <a:r>
              <a:rPr sz="1650" i="1" spc="30" baseline="-40404" dirty="0">
                <a:latin typeface="Arial"/>
                <a:cs typeface="Arial"/>
              </a:rPr>
              <a:t> </a:t>
            </a:r>
            <a:r>
              <a:rPr sz="1650" spc="307" baseline="-40404" dirty="0">
                <a:latin typeface="Arial"/>
                <a:cs typeface="Arial"/>
              </a:rPr>
              <a:t>+</a:t>
            </a:r>
            <a:r>
              <a:rPr sz="1650" spc="82" baseline="-40404" dirty="0">
                <a:latin typeface="Arial"/>
                <a:cs typeface="Arial"/>
              </a:rPr>
              <a:t> </a:t>
            </a:r>
            <a:r>
              <a:rPr sz="1100" u="sng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(</a:t>
            </a:r>
            <a:r>
              <a:rPr sz="1100" i="1" u="sng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BAC</a:t>
            </a:r>
            <a:r>
              <a:rPr sz="1100" i="1" u="sng" spc="2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1100" u="sng" dirty="0">
                <a:uFill>
                  <a:solidFill>
                    <a:srgbClr val="000000"/>
                  </a:solidFill>
                </a:uFill>
                <a:latin typeface="Arial Black"/>
                <a:cs typeface="Arial Black"/>
              </a:rPr>
              <a:t>−</a:t>
            </a:r>
            <a:r>
              <a:rPr sz="1100" u="sng" spc="-125" dirty="0">
                <a:uFill>
                  <a:solidFill>
                    <a:srgbClr val="000000"/>
                  </a:solidFill>
                </a:uFill>
                <a:latin typeface="Arial Black"/>
                <a:cs typeface="Arial Black"/>
              </a:rPr>
              <a:t> </a:t>
            </a:r>
            <a:r>
              <a:rPr sz="1100" i="1" u="sng" spc="-1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EV</a:t>
            </a:r>
            <a:r>
              <a:rPr sz="1100" i="1" u="sng" spc="-20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1100" u="sng" spc="5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)</a:t>
            </a:r>
            <a:endParaRPr sz="1100">
              <a:latin typeface="Arial"/>
              <a:cs typeface="Arial"/>
            </a:endParaRPr>
          </a:p>
          <a:p>
            <a:pPr marL="1031875" algn="ctr">
              <a:lnSpc>
                <a:spcPct val="100000"/>
              </a:lnSpc>
              <a:spcBef>
                <a:spcPts val="220"/>
              </a:spcBef>
            </a:pPr>
            <a:r>
              <a:rPr sz="1100" i="1" spc="-5" dirty="0">
                <a:latin typeface="Arial"/>
                <a:cs typeface="Arial"/>
              </a:rPr>
              <a:t>CPI</a:t>
            </a:r>
            <a:endParaRPr sz="1100">
              <a:latin typeface="Arial"/>
              <a:cs typeface="Arial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5" dirty="0"/>
              <a:t>95</a:t>
            </a:fld>
            <a:r>
              <a:rPr spc="-95" dirty="0"/>
              <a:t> </a:t>
            </a:r>
            <a:r>
              <a:rPr spc="-5" dirty="0"/>
              <a:t>/</a:t>
            </a:r>
            <a:r>
              <a:rPr spc="-95" dirty="0"/>
              <a:t> </a:t>
            </a:r>
            <a:r>
              <a:rPr spc="-5" dirty="0"/>
              <a:t>128</a:t>
            </a: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0"/>
            <a:ext cx="4608195" cy="14414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2286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18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143916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191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5839" y="144691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8366" y="216611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29463" y="288620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31990" y="360540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01587" y="101733"/>
            <a:ext cx="1040130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6045" marR="5080" indent="-93980">
              <a:lnSpc>
                <a:spcPct val="157400"/>
              </a:lnSpc>
              <a:spcBef>
                <a:spcPts val="10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Project Cost Management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Earned </a:t>
            </a:r>
            <a:r>
              <a:rPr sz="600" spc="-15" dirty="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Value</a:t>
            </a:r>
            <a:r>
              <a:rPr sz="600" spc="-45" dirty="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Management</a:t>
            </a:r>
            <a:endParaRPr sz="6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0" y="431761"/>
            <a:ext cx="4608195" cy="321945"/>
          </a:xfrm>
          <a:prstGeom prst="rect">
            <a:avLst/>
          </a:prstGeom>
          <a:solidFill>
            <a:srgbClr val="3333B2"/>
          </a:solidFill>
        </p:spPr>
        <p:txBody>
          <a:bodyPr vert="horz" wrap="square" lIns="0" tIns="6223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490"/>
              </a:spcBef>
            </a:pPr>
            <a:r>
              <a:rPr sz="1400" spc="20" dirty="0">
                <a:solidFill>
                  <a:srgbClr val="FFFFFF"/>
                </a:solidFill>
                <a:latin typeface="Arial"/>
                <a:cs typeface="Arial"/>
              </a:rPr>
              <a:t>Comparison </a:t>
            </a:r>
            <a:r>
              <a:rPr sz="1400" spc="10" dirty="0">
                <a:solidFill>
                  <a:srgbClr val="FFFFFF"/>
                </a:solidFill>
                <a:latin typeface="Arial"/>
                <a:cs typeface="Arial"/>
              </a:rPr>
              <a:t>of </a:t>
            </a:r>
            <a:r>
              <a:rPr sz="1400" spc="5" dirty="0">
                <a:solidFill>
                  <a:srgbClr val="FFFFFF"/>
                </a:solidFill>
                <a:latin typeface="Arial"/>
                <a:cs typeface="Arial"/>
              </a:rPr>
              <a:t>EAC</a:t>
            </a:r>
            <a:r>
              <a:rPr sz="14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10" dirty="0">
                <a:solidFill>
                  <a:srgbClr val="FFFFFF"/>
                </a:solidFill>
                <a:latin typeface="Arial"/>
                <a:cs typeface="Arial"/>
              </a:rPr>
              <a:t>results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64743" y="953389"/>
            <a:ext cx="3223506" cy="219331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5" dirty="0"/>
              <a:t>96</a:t>
            </a:fld>
            <a:r>
              <a:rPr spc="-95" dirty="0"/>
              <a:t> </a:t>
            </a:r>
            <a:r>
              <a:rPr spc="-5" dirty="0"/>
              <a:t>/</a:t>
            </a:r>
            <a:r>
              <a:rPr spc="-95" dirty="0"/>
              <a:t> </a:t>
            </a:r>
            <a:r>
              <a:rPr spc="-5" dirty="0"/>
              <a:t>128</a:t>
            </a: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0"/>
            <a:ext cx="4608195" cy="14414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2286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18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143916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191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5839" y="144691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8366" y="216611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29463" y="288620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31990" y="360540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01587" y="101733"/>
            <a:ext cx="1040130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6045" marR="5080" indent="-93980">
              <a:lnSpc>
                <a:spcPct val="157400"/>
              </a:lnSpc>
              <a:spcBef>
                <a:spcPts val="10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Project Cost Management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Earned </a:t>
            </a:r>
            <a:r>
              <a:rPr sz="600" spc="-15" dirty="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Value</a:t>
            </a:r>
            <a:r>
              <a:rPr sz="600" spc="-45" dirty="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Management</a:t>
            </a:r>
            <a:endParaRPr sz="6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0" y="431761"/>
            <a:ext cx="4608195" cy="321945"/>
          </a:xfrm>
          <a:prstGeom prst="rect">
            <a:avLst/>
          </a:prstGeom>
          <a:solidFill>
            <a:srgbClr val="3333B2"/>
          </a:solidFill>
        </p:spPr>
        <p:txBody>
          <a:bodyPr vert="horz" wrap="square" lIns="0" tIns="6223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490"/>
              </a:spcBef>
            </a:pPr>
            <a:r>
              <a:rPr sz="1400" spc="15" dirty="0">
                <a:solidFill>
                  <a:srgbClr val="FFFFFF"/>
                </a:solidFill>
                <a:latin typeface="Arial"/>
                <a:cs typeface="Arial"/>
              </a:rPr>
              <a:t>Cost Control</a:t>
            </a:r>
            <a:r>
              <a:rPr sz="14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10" dirty="0">
                <a:solidFill>
                  <a:srgbClr val="FFFFFF"/>
                </a:solidFill>
                <a:latin typeface="Arial"/>
                <a:cs typeface="Arial"/>
              </a:rPr>
              <a:t>Problems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95363" y="945476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95363" y="1327581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95363" y="1537614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95363" y="1747647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95363" y="2129751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95363" y="2339784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95363" y="2549817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95363" y="2759849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95363" y="2969882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95363" y="3179915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624395" y="866684"/>
            <a:ext cx="3618865" cy="2426335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88265">
              <a:lnSpc>
                <a:spcPct val="102600"/>
              </a:lnSpc>
              <a:spcBef>
                <a:spcPts val="55"/>
              </a:spcBef>
            </a:pPr>
            <a:r>
              <a:rPr sz="1100" spc="-20" dirty="0">
                <a:latin typeface="Arial"/>
                <a:cs typeface="Arial"/>
              </a:rPr>
              <a:t>Poor </a:t>
            </a:r>
            <a:r>
              <a:rPr sz="1100" spc="-5" dirty="0">
                <a:latin typeface="Arial"/>
                <a:cs typeface="Arial"/>
              </a:rPr>
              <a:t>estimating techniques and/or </a:t>
            </a:r>
            <a:r>
              <a:rPr sz="1100" spc="-10" dirty="0">
                <a:latin typeface="Arial"/>
                <a:cs typeface="Arial"/>
              </a:rPr>
              <a:t>Standards, </a:t>
            </a:r>
            <a:r>
              <a:rPr sz="1100" spc="-5" dirty="0">
                <a:latin typeface="Arial"/>
                <a:cs typeface="Arial"/>
              </a:rPr>
              <a:t>resulting in  unrealistic</a:t>
            </a:r>
            <a:r>
              <a:rPr sz="1100" spc="-10" dirty="0">
                <a:latin typeface="Arial"/>
                <a:cs typeface="Arial"/>
              </a:rPr>
              <a:t> budgets</a:t>
            </a:r>
            <a:endParaRPr sz="1100">
              <a:latin typeface="Arial"/>
              <a:cs typeface="Arial"/>
            </a:endParaRPr>
          </a:p>
          <a:p>
            <a:pPr marL="12700" marR="566420">
              <a:lnSpc>
                <a:spcPct val="125299"/>
              </a:lnSpc>
            </a:pPr>
            <a:r>
              <a:rPr sz="1100" spc="-5" dirty="0">
                <a:latin typeface="Arial"/>
                <a:cs typeface="Arial"/>
              </a:rPr>
              <a:t>Out of </a:t>
            </a:r>
            <a:r>
              <a:rPr sz="1100" spc="-10" dirty="0">
                <a:latin typeface="Arial"/>
                <a:cs typeface="Arial"/>
              </a:rPr>
              <a:t>sequence </a:t>
            </a:r>
            <a:r>
              <a:rPr sz="1100" dirty="0">
                <a:latin typeface="Arial"/>
                <a:cs typeface="Arial"/>
              </a:rPr>
              <a:t>start </a:t>
            </a:r>
            <a:r>
              <a:rPr sz="1100" spc="-10" dirty="0">
                <a:latin typeface="Arial"/>
                <a:cs typeface="Arial"/>
              </a:rPr>
              <a:t>and </a:t>
            </a:r>
            <a:r>
              <a:rPr sz="1100" spc="-5" dirty="0">
                <a:latin typeface="Arial"/>
                <a:cs typeface="Arial"/>
              </a:rPr>
              <a:t>completion of activities  Inadequate</a:t>
            </a:r>
            <a:r>
              <a:rPr sz="1100" spc="-10" dirty="0">
                <a:latin typeface="Arial"/>
                <a:cs typeface="Arial"/>
              </a:rPr>
              <a:t> WBS</a:t>
            </a:r>
            <a:endParaRPr sz="1100">
              <a:latin typeface="Arial"/>
              <a:cs typeface="Arial"/>
            </a:endParaRPr>
          </a:p>
          <a:p>
            <a:pPr marL="12700" marR="407670">
              <a:lnSpc>
                <a:spcPct val="102600"/>
              </a:lnSpc>
              <a:spcBef>
                <a:spcPts val="300"/>
              </a:spcBef>
            </a:pPr>
            <a:r>
              <a:rPr sz="1100" spc="-15" dirty="0">
                <a:latin typeface="Arial"/>
                <a:cs typeface="Arial"/>
              </a:rPr>
              <a:t>Lack </a:t>
            </a:r>
            <a:r>
              <a:rPr sz="1100" spc="-5" dirty="0">
                <a:latin typeface="Arial"/>
                <a:cs typeface="Arial"/>
              </a:rPr>
              <a:t>of </a:t>
            </a:r>
            <a:r>
              <a:rPr sz="1100" spc="-10" dirty="0">
                <a:latin typeface="Arial"/>
                <a:cs typeface="Arial"/>
              </a:rPr>
              <a:t>Management </a:t>
            </a:r>
            <a:r>
              <a:rPr sz="1100" spc="-5" dirty="0">
                <a:latin typeface="Arial"/>
                <a:cs typeface="Arial"/>
              </a:rPr>
              <a:t>policy </a:t>
            </a:r>
            <a:r>
              <a:rPr sz="1100" spc="-10" dirty="0">
                <a:latin typeface="Arial"/>
                <a:cs typeface="Arial"/>
              </a:rPr>
              <a:t>on </a:t>
            </a:r>
            <a:r>
              <a:rPr sz="1100" dirty="0">
                <a:latin typeface="Arial"/>
                <a:cs typeface="Arial"/>
              </a:rPr>
              <a:t>reporting </a:t>
            </a:r>
            <a:r>
              <a:rPr sz="1100" spc="-10" dirty="0">
                <a:latin typeface="Arial"/>
                <a:cs typeface="Arial"/>
              </a:rPr>
              <a:t>and </a:t>
            </a:r>
            <a:r>
              <a:rPr sz="1100" spc="-5" dirty="0">
                <a:latin typeface="Arial"/>
                <a:cs typeface="Arial"/>
              </a:rPr>
              <a:t>control  </a:t>
            </a:r>
            <a:r>
              <a:rPr sz="1100" spc="-10" dirty="0">
                <a:latin typeface="Arial"/>
                <a:cs typeface="Arial"/>
              </a:rPr>
              <a:t>practices</a:t>
            </a:r>
            <a:endParaRPr sz="1100">
              <a:latin typeface="Arial"/>
              <a:cs typeface="Arial"/>
            </a:endParaRPr>
          </a:p>
          <a:p>
            <a:pPr marL="12700" marR="5080">
              <a:lnSpc>
                <a:spcPct val="125299"/>
              </a:lnSpc>
            </a:pPr>
            <a:r>
              <a:rPr sz="1100" spc="-5" dirty="0">
                <a:latin typeface="Arial"/>
                <a:cs typeface="Arial"/>
              </a:rPr>
              <a:t>Reducing </a:t>
            </a:r>
            <a:r>
              <a:rPr sz="1100" spc="-10" dirty="0">
                <a:latin typeface="Arial"/>
                <a:cs typeface="Arial"/>
              </a:rPr>
              <a:t>budgets </a:t>
            </a:r>
            <a:r>
              <a:rPr sz="1100" spc="-5" dirty="0">
                <a:latin typeface="Arial"/>
                <a:cs typeface="Arial"/>
              </a:rPr>
              <a:t>or bids to </a:t>
            </a:r>
            <a:r>
              <a:rPr sz="1100" spc="-10" dirty="0">
                <a:latin typeface="Arial"/>
                <a:cs typeface="Arial"/>
              </a:rPr>
              <a:t>be competitive </a:t>
            </a:r>
            <a:r>
              <a:rPr sz="1100" spc="-5" dirty="0">
                <a:latin typeface="Arial"/>
                <a:cs typeface="Arial"/>
              </a:rPr>
              <a:t>or eliminate </a:t>
            </a:r>
            <a:r>
              <a:rPr sz="1100" spc="-15" dirty="0">
                <a:latin typeface="Arial"/>
                <a:cs typeface="Arial"/>
              </a:rPr>
              <a:t>fat  </a:t>
            </a:r>
            <a:r>
              <a:rPr sz="1100" spc="-5" dirty="0">
                <a:latin typeface="Arial"/>
                <a:cs typeface="Arial"/>
              </a:rPr>
              <a:t>Unnoticed or uncontrolled scope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change</a:t>
            </a:r>
            <a:endParaRPr sz="1100">
              <a:latin typeface="Arial"/>
              <a:cs typeface="Arial"/>
            </a:endParaRPr>
          </a:p>
          <a:p>
            <a:pPr marL="12700" marR="830580">
              <a:lnSpc>
                <a:spcPct val="125299"/>
              </a:lnSpc>
            </a:pPr>
            <a:r>
              <a:rPr sz="1100" spc="-20" dirty="0">
                <a:latin typeface="Arial"/>
                <a:cs typeface="Arial"/>
              </a:rPr>
              <a:t>Poor </a:t>
            </a:r>
            <a:r>
              <a:rPr sz="1100" spc="-5" dirty="0">
                <a:latin typeface="Arial"/>
                <a:cs typeface="Arial"/>
              </a:rPr>
              <a:t>comparison of actual </a:t>
            </a:r>
            <a:r>
              <a:rPr sz="1100" spc="-10" dirty="0">
                <a:latin typeface="Arial"/>
                <a:cs typeface="Arial"/>
              </a:rPr>
              <a:t>and </a:t>
            </a:r>
            <a:r>
              <a:rPr sz="1100" spc="-5" dirty="0">
                <a:latin typeface="Arial"/>
                <a:cs typeface="Arial"/>
              </a:rPr>
              <a:t>planned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costs  </a:t>
            </a:r>
            <a:r>
              <a:rPr sz="1100" spc="-10" dirty="0">
                <a:latin typeface="Arial"/>
                <a:cs typeface="Arial"/>
              </a:rPr>
              <a:t>Unforeseen </a:t>
            </a:r>
            <a:r>
              <a:rPr sz="1100" spc="-5" dirty="0">
                <a:latin typeface="Arial"/>
                <a:cs typeface="Arial"/>
              </a:rPr>
              <a:t>technical </a:t>
            </a:r>
            <a:r>
              <a:rPr sz="1100" spc="-10" dirty="0">
                <a:latin typeface="Arial"/>
                <a:cs typeface="Arial"/>
              </a:rPr>
              <a:t>problems</a:t>
            </a:r>
            <a:endParaRPr sz="1100">
              <a:latin typeface="Arial"/>
              <a:cs typeface="Arial"/>
            </a:endParaRPr>
          </a:p>
          <a:p>
            <a:pPr marL="12700" marR="560705">
              <a:lnSpc>
                <a:spcPct val="125299"/>
              </a:lnSpc>
            </a:pPr>
            <a:r>
              <a:rPr sz="1100" spc="-5" dirty="0">
                <a:latin typeface="Arial"/>
                <a:cs typeface="Arial"/>
              </a:rPr>
              <a:t>Schedule </a:t>
            </a:r>
            <a:r>
              <a:rPr sz="1100" spc="-15" dirty="0">
                <a:latin typeface="Arial"/>
                <a:cs typeface="Arial"/>
              </a:rPr>
              <a:t>delays </a:t>
            </a:r>
            <a:r>
              <a:rPr sz="1100" spc="-5" dirty="0">
                <a:latin typeface="Arial"/>
                <a:cs typeface="Arial"/>
              </a:rPr>
              <a:t>that require </a:t>
            </a:r>
            <a:r>
              <a:rPr sz="1100" spc="-10" dirty="0">
                <a:latin typeface="Arial"/>
                <a:cs typeface="Arial"/>
              </a:rPr>
              <a:t>overtime </a:t>
            </a:r>
            <a:r>
              <a:rPr sz="1100" spc="-5" dirty="0">
                <a:latin typeface="Arial"/>
                <a:cs typeface="Arial"/>
              </a:rPr>
              <a:t>or idle time  Unrealistic </a:t>
            </a:r>
            <a:r>
              <a:rPr sz="1100" spc="-55" dirty="0">
                <a:latin typeface="Arial"/>
                <a:cs typeface="Arial"/>
              </a:rPr>
              <a:t>CPA</a:t>
            </a:r>
            <a:r>
              <a:rPr sz="1100" spc="-10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clause</a:t>
            </a:r>
            <a:endParaRPr sz="1100">
              <a:latin typeface="Arial"/>
              <a:cs typeface="Arial"/>
            </a:endParaRPr>
          </a:p>
        </p:txBody>
      </p:sp>
      <p:sp>
        <p:nvSpPr>
          <p:cNvPr id="22" name="object 2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5" dirty="0"/>
              <a:t>97</a:t>
            </a:fld>
            <a:r>
              <a:rPr spc="-95" dirty="0"/>
              <a:t> </a:t>
            </a:r>
            <a:r>
              <a:rPr spc="-5" dirty="0"/>
              <a:t>/</a:t>
            </a:r>
            <a:r>
              <a:rPr spc="-95" dirty="0"/>
              <a:t> </a:t>
            </a:r>
            <a:r>
              <a:rPr spc="-5" dirty="0"/>
              <a:t>128</a:t>
            </a: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0"/>
            <a:ext cx="4608195" cy="14414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2286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18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143916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191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5839" y="144691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8366" y="216611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29463" y="288620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31990" y="360540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01587" y="101733"/>
            <a:ext cx="1040130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6045" marR="5080" indent="-93980">
              <a:lnSpc>
                <a:spcPct val="157400"/>
              </a:lnSpc>
              <a:spcBef>
                <a:spcPts val="10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Project Cost Management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Earned </a:t>
            </a:r>
            <a:r>
              <a:rPr sz="600" spc="-15" dirty="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Value</a:t>
            </a:r>
            <a:r>
              <a:rPr sz="600" spc="-45" dirty="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Management</a:t>
            </a:r>
            <a:endParaRPr sz="6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0" y="431761"/>
            <a:ext cx="4608195" cy="321945"/>
          </a:xfrm>
          <a:prstGeom prst="rect">
            <a:avLst/>
          </a:prstGeom>
          <a:solidFill>
            <a:srgbClr val="3333B2"/>
          </a:solidFill>
        </p:spPr>
        <p:txBody>
          <a:bodyPr vert="horz" wrap="square" lIns="0" tIns="6223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490"/>
              </a:spcBef>
            </a:pPr>
            <a:r>
              <a:rPr sz="1400" spc="15" dirty="0">
                <a:solidFill>
                  <a:srgbClr val="FFFFFF"/>
                </a:solidFill>
                <a:latin typeface="Arial"/>
                <a:cs typeface="Arial"/>
              </a:rPr>
              <a:t>Causes </a:t>
            </a:r>
            <a:r>
              <a:rPr sz="1400" spc="10" dirty="0">
                <a:solidFill>
                  <a:srgbClr val="FFFFFF"/>
                </a:solidFill>
                <a:latin typeface="Arial"/>
                <a:cs typeface="Arial"/>
              </a:rPr>
              <a:t>of </a:t>
            </a:r>
            <a:r>
              <a:rPr sz="1400" spc="15" dirty="0">
                <a:solidFill>
                  <a:srgbClr val="FFFFFF"/>
                </a:solidFill>
                <a:latin typeface="Arial"/>
                <a:cs typeface="Arial"/>
              </a:rPr>
              <a:t>Cost</a:t>
            </a:r>
            <a:r>
              <a:rPr sz="14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10" dirty="0">
                <a:solidFill>
                  <a:srgbClr val="FFFFFF"/>
                </a:solidFill>
                <a:latin typeface="Arial"/>
                <a:cs typeface="Arial"/>
              </a:rPr>
              <a:t>Overrun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95363" y="1175956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95363" y="1385989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95363" y="1596021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95363" y="2016087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95363" y="2226119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95363" y="2436152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95363" y="2646184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95363" y="2856217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95363" y="3066250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347294" y="843354"/>
            <a:ext cx="3851910" cy="2336165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34"/>
              </a:spcBef>
            </a:pPr>
            <a:r>
              <a:rPr sz="1100" b="1" spc="-10" dirty="0">
                <a:latin typeface="Arial"/>
                <a:cs typeface="Arial"/>
              </a:rPr>
              <a:t>Proposal Phase</a:t>
            </a:r>
            <a:endParaRPr sz="1100">
              <a:latin typeface="Arial"/>
              <a:cs typeface="Arial"/>
            </a:endParaRPr>
          </a:p>
          <a:p>
            <a:pPr marL="289560" marR="968375">
              <a:lnSpc>
                <a:spcPct val="125299"/>
              </a:lnSpc>
            </a:pPr>
            <a:r>
              <a:rPr sz="1100" spc="-15" dirty="0">
                <a:latin typeface="Arial"/>
                <a:cs typeface="Arial"/>
              </a:rPr>
              <a:t>Failure </a:t>
            </a:r>
            <a:r>
              <a:rPr sz="1100" spc="-5" dirty="0">
                <a:latin typeface="Arial"/>
                <a:cs typeface="Arial"/>
              </a:rPr>
              <a:t>to understand requirements  Unrealistic </a:t>
            </a:r>
            <a:r>
              <a:rPr sz="1100" spc="-10" dirty="0">
                <a:latin typeface="Arial"/>
                <a:cs typeface="Arial"/>
              </a:rPr>
              <a:t>appraisal </a:t>
            </a:r>
            <a:r>
              <a:rPr sz="1100" spc="-5" dirty="0">
                <a:latin typeface="Arial"/>
                <a:cs typeface="Arial"/>
              </a:rPr>
              <a:t>of in-house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capability  Underestimation of time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requirements</a:t>
            </a:r>
            <a:endParaRPr sz="1100">
              <a:latin typeface="Arial"/>
              <a:cs typeface="Arial"/>
            </a:endParaRPr>
          </a:p>
          <a:p>
            <a:pPr marL="289560" marR="2554605" indent="-277495">
              <a:lnSpc>
                <a:spcPct val="125299"/>
              </a:lnSpc>
            </a:pPr>
            <a:r>
              <a:rPr sz="1100" b="1" spc="-5" dirty="0">
                <a:latin typeface="Arial"/>
                <a:cs typeface="Arial"/>
              </a:rPr>
              <a:t>Planning </a:t>
            </a:r>
            <a:r>
              <a:rPr sz="1100" b="1" spc="-10" dirty="0">
                <a:latin typeface="Arial"/>
                <a:cs typeface="Arial"/>
              </a:rPr>
              <a:t>Phase  </a:t>
            </a:r>
            <a:r>
              <a:rPr sz="1100" spc="-5" dirty="0">
                <a:latin typeface="Arial"/>
                <a:cs typeface="Arial"/>
              </a:rPr>
              <a:t>Omissions  </a:t>
            </a:r>
            <a:r>
              <a:rPr sz="1100" spc="-10" dirty="0">
                <a:latin typeface="Arial"/>
                <a:cs typeface="Arial"/>
              </a:rPr>
              <a:t>Inaccurate</a:t>
            </a:r>
            <a:r>
              <a:rPr sz="1100" spc="-5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WBS</a:t>
            </a:r>
            <a:endParaRPr sz="1100">
              <a:latin typeface="Arial"/>
              <a:cs typeface="Arial"/>
            </a:endParaRPr>
          </a:p>
          <a:p>
            <a:pPr marL="289560">
              <a:lnSpc>
                <a:spcPct val="100000"/>
              </a:lnSpc>
              <a:spcBef>
                <a:spcPts val="334"/>
              </a:spcBef>
            </a:pPr>
            <a:r>
              <a:rPr sz="1100" spc="-5" dirty="0">
                <a:latin typeface="Arial"/>
                <a:cs typeface="Arial"/>
              </a:rPr>
              <a:t>Misinterpretation of </a:t>
            </a:r>
            <a:r>
              <a:rPr sz="1100" spc="-10" dirty="0">
                <a:latin typeface="Arial"/>
                <a:cs typeface="Arial"/>
              </a:rPr>
              <a:t>information</a:t>
            </a:r>
            <a:endParaRPr sz="1100">
              <a:latin typeface="Arial"/>
              <a:cs typeface="Arial"/>
            </a:endParaRPr>
          </a:p>
          <a:p>
            <a:pPr marL="289560">
              <a:lnSpc>
                <a:spcPct val="100000"/>
              </a:lnSpc>
              <a:spcBef>
                <a:spcPts val="330"/>
              </a:spcBef>
            </a:pPr>
            <a:r>
              <a:rPr sz="1100" spc="-10" dirty="0">
                <a:latin typeface="Arial"/>
                <a:cs typeface="Arial"/>
              </a:rPr>
              <a:t>Wrong </a:t>
            </a:r>
            <a:r>
              <a:rPr sz="1100" spc="-5" dirty="0">
                <a:latin typeface="Arial"/>
                <a:cs typeface="Arial"/>
              </a:rPr>
              <a:t>or </a:t>
            </a:r>
            <a:r>
              <a:rPr sz="1100" spc="-10" dirty="0">
                <a:latin typeface="Arial"/>
                <a:cs typeface="Arial"/>
              </a:rPr>
              <a:t>inaccurate </a:t>
            </a:r>
            <a:r>
              <a:rPr sz="1100" spc="-5" dirty="0">
                <a:latin typeface="Arial"/>
                <a:cs typeface="Arial"/>
              </a:rPr>
              <a:t>estimating</a:t>
            </a:r>
            <a:r>
              <a:rPr sz="1100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techniques</a:t>
            </a:r>
            <a:endParaRPr sz="1100">
              <a:latin typeface="Arial"/>
              <a:cs typeface="Arial"/>
            </a:endParaRPr>
          </a:p>
          <a:p>
            <a:pPr marL="289560" marR="5080">
              <a:lnSpc>
                <a:spcPct val="125299"/>
              </a:lnSpc>
            </a:pPr>
            <a:r>
              <a:rPr sz="1100" spc="-15" dirty="0">
                <a:latin typeface="Arial"/>
                <a:cs typeface="Arial"/>
              </a:rPr>
              <a:t>Failure </a:t>
            </a:r>
            <a:r>
              <a:rPr sz="1100" spc="-5" dirty="0">
                <a:latin typeface="Arial"/>
                <a:cs typeface="Arial"/>
              </a:rPr>
              <a:t>to identify </a:t>
            </a:r>
            <a:r>
              <a:rPr sz="1100" spc="-10" dirty="0">
                <a:latin typeface="Arial"/>
                <a:cs typeface="Arial"/>
              </a:rPr>
              <a:t>and concentrate on </a:t>
            </a:r>
            <a:r>
              <a:rPr sz="1100" spc="-5" dirty="0">
                <a:latin typeface="Arial"/>
                <a:cs typeface="Arial"/>
              </a:rPr>
              <a:t>major cost elements  </a:t>
            </a:r>
            <a:r>
              <a:rPr sz="1100" spc="-15" dirty="0">
                <a:latin typeface="Arial"/>
                <a:cs typeface="Arial"/>
              </a:rPr>
              <a:t>Failure </a:t>
            </a:r>
            <a:r>
              <a:rPr sz="1100" spc="-5" dirty="0">
                <a:latin typeface="Arial"/>
                <a:cs typeface="Arial"/>
              </a:rPr>
              <a:t>to assess </a:t>
            </a:r>
            <a:r>
              <a:rPr sz="1100" spc="-10" dirty="0">
                <a:latin typeface="Arial"/>
                <a:cs typeface="Arial"/>
              </a:rPr>
              <a:t>and provide </a:t>
            </a:r>
            <a:r>
              <a:rPr sz="1100" spc="-20" dirty="0">
                <a:latin typeface="Arial"/>
                <a:cs typeface="Arial"/>
              </a:rPr>
              <a:t>for</a:t>
            </a:r>
            <a:r>
              <a:rPr sz="1100" spc="10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Risk</a:t>
            </a:r>
            <a:endParaRPr sz="1100">
              <a:latin typeface="Arial"/>
              <a:cs typeface="Arial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5" dirty="0"/>
              <a:t>98</a:t>
            </a:fld>
            <a:r>
              <a:rPr spc="-95" dirty="0"/>
              <a:t> </a:t>
            </a:r>
            <a:r>
              <a:rPr spc="-5" dirty="0"/>
              <a:t>/</a:t>
            </a:r>
            <a:r>
              <a:rPr spc="-95" dirty="0"/>
              <a:t> </a:t>
            </a:r>
            <a:r>
              <a:rPr spc="-5" dirty="0"/>
              <a:t>128</a:t>
            </a: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0"/>
            <a:ext cx="4608195" cy="14414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2286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18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143916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191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5839" y="144691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8366" y="216611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29463" y="288620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31990" y="360540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01587" y="101733"/>
            <a:ext cx="1040130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6045" marR="5080" indent="-93980">
              <a:lnSpc>
                <a:spcPct val="157400"/>
              </a:lnSpc>
              <a:spcBef>
                <a:spcPts val="10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Project Cost Management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Earned </a:t>
            </a:r>
            <a:r>
              <a:rPr sz="600" spc="-15" dirty="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Value</a:t>
            </a:r>
            <a:r>
              <a:rPr sz="600" spc="-45" dirty="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Management</a:t>
            </a:r>
            <a:endParaRPr sz="6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0" y="431761"/>
            <a:ext cx="4608195" cy="321945"/>
          </a:xfrm>
          <a:prstGeom prst="rect">
            <a:avLst/>
          </a:prstGeom>
          <a:solidFill>
            <a:srgbClr val="3333B2"/>
          </a:solidFill>
        </p:spPr>
        <p:txBody>
          <a:bodyPr vert="horz" wrap="square" lIns="0" tIns="6223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490"/>
              </a:spcBef>
            </a:pPr>
            <a:r>
              <a:rPr sz="1400" spc="15" dirty="0">
                <a:solidFill>
                  <a:srgbClr val="FFFFFF"/>
                </a:solidFill>
                <a:latin typeface="Arial"/>
                <a:cs typeface="Arial"/>
              </a:rPr>
              <a:t>Causes </a:t>
            </a:r>
            <a:r>
              <a:rPr sz="1400" spc="10" dirty="0">
                <a:solidFill>
                  <a:srgbClr val="FFFFFF"/>
                </a:solidFill>
                <a:latin typeface="Arial"/>
                <a:cs typeface="Arial"/>
              </a:rPr>
              <a:t>of </a:t>
            </a:r>
            <a:r>
              <a:rPr sz="1400" spc="15" dirty="0">
                <a:solidFill>
                  <a:srgbClr val="FFFFFF"/>
                </a:solidFill>
                <a:latin typeface="Arial"/>
                <a:cs typeface="Arial"/>
              </a:rPr>
              <a:t>Cost</a:t>
            </a:r>
            <a:r>
              <a:rPr sz="14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10" dirty="0">
                <a:solidFill>
                  <a:srgbClr val="FFFFFF"/>
                </a:solidFill>
                <a:latin typeface="Arial"/>
                <a:cs typeface="Arial"/>
              </a:rPr>
              <a:t>Overrun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95363" y="1070305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95363" y="1247622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95363" y="1424952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95363" y="1790509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95363" y="1967826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95363" y="2145157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95363" y="2510713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95363" y="2860116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95363" y="3209518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347294" y="792211"/>
            <a:ext cx="3848100" cy="2530475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sz="1100" b="1" spc="-5" dirty="0">
                <a:latin typeface="Arial"/>
                <a:cs typeface="Arial"/>
              </a:rPr>
              <a:t>Negotiation</a:t>
            </a:r>
            <a:r>
              <a:rPr sz="1100" b="1" spc="-10" dirty="0">
                <a:latin typeface="Arial"/>
                <a:cs typeface="Arial"/>
              </a:rPr>
              <a:t> Phase</a:t>
            </a:r>
            <a:endParaRPr sz="1100">
              <a:latin typeface="Arial"/>
              <a:cs typeface="Arial"/>
            </a:endParaRPr>
          </a:p>
          <a:p>
            <a:pPr marL="289560" marR="1698625">
              <a:lnSpc>
                <a:spcPct val="105800"/>
              </a:lnSpc>
              <a:spcBef>
                <a:spcPts val="40"/>
              </a:spcBef>
            </a:pPr>
            <a:r>
              <a:rPr sz="1100" spc="-10" dirty="0">
                <a:latin typeface="Arial"/>
                <a:cs typeface="Arial"/>
              </a:rPr>
              <a:t>Forcing a </a:t>
            </a:r>
            <a:r>
              <a:rPr sz="1100" spc="-5" dirty="0">
                <a:latin typeface="Arial"/>
                <a:cs typeface="Arial"/>
              </a:rPr>
              <a:t>speedy</a:t>
            </a:r>
            <a:r>
              <a:rPr sz="1100" spc="-85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compromise  Procurement ceiling costs  </a:t>
            </a:r>
            <a:r>
              <a:rPr sz="1100" i="1" spc="-5" dirty="0">
                <a:latin typeface="Arial"/>
                <a:cs typeface="Arial"/>
              </a:rPr>
              <a:t>Must win the job</a:t>
            </a:r>
            <a:r>
              <a:rPr sz="1100" i="1" spc="55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attitude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100" b="1" spc="-5" dirty="0">
                <a:latin typeface="Arial"/>
                <a:cs typeface="Arial"/>
              </a:rPr>
              <a:t>Contractual</a:t>
            </a:r>
            <a:r>
              <a:rPr sz="1100" b="1" spc="-10" dirty="0">
                <a:latin typeface="Arial"/>
                <a:cs typeface="Arial"/>
              </a:rPr>
              <a:t> Phase</a:t>
            </a:r>
            <a:endParaRPr sz="1100">
              <a:latin typeface="Arial"/>
              <a:cs typeface="Arial"/>
            </a:endParaRPr>
          </a:p>
          <a:p>
            <a:pPr marL="289560">
              <a:lnSpc>
                <a:spcPct val="100000"/>
              </a:lnSpc>
              <a:spcBef>
                <a:spcPts val="120"/>
              </a:spcBef>
            </a:pPr>
            <a:r>
              <a:rPr sz="1100" spc="-10" dirty="0">
                <a:latin typeface="Arial"/>
                <a:cs typeface="Arial"/>
              </a:rPr>
              <a:t>Contractual </a:t>
            </a:r>
            <a:r>
              <a:rPr sz="1100" spc="-5" dirty="0">
                <a:latin typeface="Arial"/>
                <a:cs typeface="Arial"/>
              </a:rPr>
              <a:t>discrepancies</a:t>
            </a:r>
            <a:endParaRPr sz="1100">
              <a:latin typeface="Arial"/>
              <a:cs typeface="Arial"/>
            </a:endParaRPr>
          </a:p>
          <a:p>
            <a:pPr marL="289560" marR="1005840">
              <a:lnSpc>
                <a:spcPct val="105800"/>
              </a:lnSpc>
            </a:pPr>
            <a:r>
              <a:rPr sz="1100" spc="-20" dirty="0">
                <a:latin typeface="Arial"/>
                <a:cs typeface="Arial"/>
              </a:rPr>
              <a:t>SOW </a:t>
            </a:r>
            <a:r>
              <a:rPr sz="1100" spc="-10" dirty="0">
                <a:latin typeface="Arial"/>
                <a:cs typeface="Arial"/>
              </a:rPr>
              <a:t>different </a:t>
            </a:r>
            <a:r>
              <a:rPr sz="1100" spc="-5" dirty="0">
                <a:latin typeface="Arial"/>
                <a:cs typeface="Arial"/>
              </a:rPr>
              <a:t>from </a:t>
            </a:r>
            <a:r>
              <a:rPr sz="1100" spc="-10" dirty="0">
                <a:latin typeface="Arial"/>
                <a:cs typeface="Arial"/>
              </a:rPr>
              <a:t>RFP </a:t>
            </a:r>
            <a:r>
              <a:rPr sz="1100" spc="-5" dirty="0">
                <a:latin typeface="Arial"/>
                <a:cs typeface="Arial"/>
              </a:rPr>
              <a:t>requirements  Proposal </a:t>
            </a:r>
            <a:r>
              <a:rPr sz="1100" spc="-10" dirty="0">
                <a:latin typeface="Arial"/>
                <a:cs typeface="Arial"/>
              </a:rPr>
              <a:t>team different </a:t>
            </a:r>
            <a:r>
              <a:rPr sz="1100" spc="-5" dirty="0">
                <a:latin typeface="Arial"/>
                <a:cs typeface="Arial"/>
              </a:rPr>
              <a:t>from project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team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100" b="1" spc="-5" dirty="0">
                <a:latin typeface="Arial"/>
                <a:cs typeface="Arial"/>
              </a:rPr>
              <a:t>Design</a:t>
            </a:r>
            <a:r>
              <a:rPr sz="1100" b="1" spc="-10" dirty="0">
                <a:latin typeface="Arial"/>
                <a:cs typeface="Arial"/>
              </a:rPr>
              <a:t> Phase</a:t>
            </a:r>
            <a:endParaRPr sz="1100">
              <a:latin typeface="Arial"/>
              <a:cs typeface="Arial"/>
            </a:endParaRPr>
          </a:p>
          <a:p>
            <a:pPr marL="289560" marR="439420">
              <a:lnSpc>
                <a:spcPct val="102600"/>
              </a:lnSpc>
              <a:spcBef>
                <a:spcPts val="85"/>
              </a:spcBef>
            </a:pPr>
            <a:r>
              <a:rPr sz="1100" spc="-5" dirty="0">
                <a:latin typeface="Arial"/>
                <a:cs typeface="Arial"/>
              </a:rPr>
              <a:t>Accepting customer requests without</a:t>
            </a:r>
            <a:r>
              <a:rPr sz="1100" spc="-4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management  </a:t>
            </a:r>
            <a:r>
              <a:rPr sz="1100" spc="-15" dirty="0">
                <a:latin typeface="Arial"/>
                <a:cs typeface="Arial"/>
              </a:rPr>
              <a:t>approval</a:t>
            </a:r>
            <a:endParaRPr sz="1100">
              <a:latin typeface="Arial"/>
              <a:cs typeface="Arial"/>
            </a:endParaRPr>
          </a:p>
          <a:p>
            <a:pPr marL="289560" marR="5080">
              <a:lnSpc>
                <a:spcPct val="102600"/>
              </a:lnSpc>
              <a:spcBef>
                <a:spcPts val="40"/>
              </a:spcBef>
            </a:pPr>
            <a:r>
              <a:rPr sz="1100" spc="-10" dirty="0">
                <a:latin typeface="Arial"/>
                <a:cs typeface="Arial"/>
              </a:rPr>
              <a:t>Problems </a:t>
            </a:r>
            <a:r>
              <a:rPr sz="1100" spc="-5" dirty="0">
                <a:latin typeface="Arial"/>
                <a:cs typeface="Arial"/>
              </a:rPr>
              <a:t>in customer </a:t>
            </a:r>
            <a:r>
              <a:rPr sz="1100" spc="-10" dirty="0">
                <a:latin typeface="Arial"/>
                <a:cs typeface="Arial"/>
              </a:rPr>
              <a:t>communications </a:t>
            </a:r>
            <a:r>
              <a:rPr sz="1100" spc="-5" dirty="0">
                <a:latin typeface="Arial"/>
                <a:cs typeface="Arial"/>
              </a:rPr>
              <a:t>channels </a:t>
            </a:r>
            <a:r>
              <a:rPr sz="1100" spc="-10" dirty="0">
                <a:latin typeface="Arial"/>
                <a:cs typeface="Arial"/>
              </a:rPr>
              <a:t>and </a:t>
            </a:r>
            <a:r>
              <a:rPr sz="1100" spc="-5" dirty="0">
                <a:latin typeface="Arial"/>
                <a:cs typeface="Arial"/>
              </a:rPr>
              <a:t>data  items</a:t>
            </a:r>
            <a:endParaRPr sz="1100">
              <a:latin typeface="Arial"/>
              <a:cs typeface="Arial"/>
            </a:endParaRPr>
          </a:p>
          <a:p>
            <a:pPr marL="289560">
              <a:lnSpc>
                <a:spcPct val="100000"/>
              </a:lnSpc>
              <a:spcBef>
                <a:spcPts val="80"/>
              </a:spcBef>
            </a:pPr>
            <a:r>
              <a:rPr sz="1100" spc="-10" dirty="0">
                <a:latin typeface="Arial"/>
                <a:cs typeface="Arial"/>
              </a:rPr>
              <a:t>Problems </a:t>
            </a:r>
            <a:r>
              <a:rPr sz="1100" spc="-5" dirty="0">
                <a:latin typeface="Arial"/>
                <a:cs typeface="Arial"/>
              </a:rPr>
              <a:t>in Design </a:t>
            </a:r>
            <a:r>
              <a:rPr sz="1100" spc="-20" dirty="0">
                <a:latin typeface="Arial"/>
                <a:cs typeface="Arial"/>
              </a:rPr>
              <a:t>Review</a:t>
            </a:r>
            <a:r>
              <a:rPr sz="1100" spc="-10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meetings</a:t>
            </a:r>
            <a:endParaRPr sz="11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194314" y="3344092"/>
            <a:ext cx="350520" cy="11938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z="600" spc="-5" dirty="0">
                <a:latin typeface="Arial"/>
                <a:cs typeface="Arial"/>
              </a:rPr>
              <a:t>99</a:t>
            </a:fld>
            <a:r>
              <a:rPr sz="600" spc="-95" dirty="0">
                <a:latin typeface="Arial"/>
                <a:cs typeface="Arial"/>
              </a:rPr>
              <a:t> </a:t>
            </a:r>
            <a:r>
              <a:rPr sz="600" spc="-5" dirty="0">
                <a:latin typeface="Arial"/>
                <a:cs typeface="Arial"/>
              </a:rPr>
              <a:t>/</a:t>
            </a:r>
            <a:r>
              <a:rPr sz="600" spc="-95" dirty="0">
                <a:latin typeface="Arial"/>
                <a:cs typeface="Arial"/>
              </a:rPr>
              <a:t> </a:t>
            </a:r>
            <a:r>
              <a:rPr sz="600" spc="-5" dirty="0">
                <a:latin typeface="Arial"/>
                <a:cs typeface="Arial"/>
              </a:rPr>
              <a:t>128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</TotalTime>
  <Words>6779</Words>
  <Application>Microsoft Office PowerPoint</Application>
  <PresentationFormat>Custom</PresentationFormat>
  <Paragraphs>1262</Paragraphs>
  <Slides>128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128</vt:i4>
      </vt:variant>
    </vt:vector>
  </HeadingPairs>
  <TitlesOfParts>
    <vt:vector size="135" baseType="lpstr">
      <vt:lpstr>Arial</vt:lpstr>
      <vt:lpstr>Arial Black</vt:lpstr>
      <vt:lpstr>Calibri</vt:lpstr>
      <vt:lpstr>Century Gothic</vt:lpstr>
      <vt:lpstr>Goudy Stout</vt:lpstr>
      <vt:lpstr>Times New Roman</vt:lpstr>
      <vt:lpstr>Office Theme</vt:lpstr>
      <vt:lpstr>Project Cost Management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Cost Management</dc:title>
  <dc:creator>Paul Vesey</dc:creator>
  <cp:lastModifiedBy>Paul.Vesey</cp:lastModifiedBy>
  <cp:revision>2</cp:revision>
  <dcterms:created xsi:type="dcterms:W3CDTF">2019-11-06T17:15:53Z</dcterms:created>
  <dcterms:modified xsi:type="dcterms:W3CDTF">2019-11-06T17:28:33Z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2019-10-03T00:00:00Z</vt:filetime>
  </property>
  <property fmtid="{D5CDD505-2E9C-101B-9397-08002B2CF9AE}" pid="3" name="Creator">
    <vt:lpwstr>LaTeX with Beamer class</vt:lpwstr>
  </property>
  <property fmtid="{D5CDD505-2E9C-101B-9397-08002B2CF9AE}" pid="4" name="LastSaved">
    <vt:filetime>2019-11-06T00:00:00Z</vt:filetime>
  </property>
</Properties>
</file>